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0"/>
  </p:notesMasterIdLst>
  <p:handoutMasterIdLst>
    <p:handoutMasterId r:id="rId31"/>
  </p:handoutMasterIdLst>
  <p:sldIdLst>
    <p:sldId id="256"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Lst>
  <p:sldSz cx="9144000" cy="6858000" type="screen4x3"/>
  <p:notesSz cx="6797675" cy="9926638"/>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userDrawn="1">
          <p15:clr>
            <a:srgbClr val="A4A3A4"/>
          </p15:clr>
        </p15:guide>
        <p15:guide id="6"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82" autoAdjust="0"/>
  </p:normalViewPr>
  <p:slideViewPr>
    <p:cSldViewPr>
      <p:cViewPr varScale="1">
        <p:scale>
          <a:sx n="63" d="100"/>
          <a:sy n="63" d="100"/>
        </p:scale>
        <p:origin x="1363" y="67"/>
      </p:cViewPr>
      <p:guideLst>
        <p:guide orient="horz" pos="2160"/>
        <p:guide pos="3839"/>
        <p:guide pos="2880"/>
      </p:guideLst>
    </p:cSldViewPr>
  </p:slideViewPr>
  <p:notesTextViewPr>
    <p:cViewPr>
      <p:scale>
        <a:sx n="1" d="1"/>
        <a:sy n="1" d="1"/>
      </p:scale>
      <p:origin x="0" y="0"/>
    </p:cViewPr>
  </p:notesTextViewPr>
  <p:notesViewPr>
    <p:cSldViewPr>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8BD6E-E782-40E3-B0D5-0B20D82DE36B}"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zh-HK" altLang="en-US"/>
        </a:p>
      </dgm:t>
    </dgm:pt>
    <dgm:pt modelId="{6FCF7019-7EF0-4C40-BF9C-5E5E21AD3142}">
      <dgm:prSet custT="1"/>
      <dgm:spPr>
        <a:xfrm>
          <a:off x="0" y="427050"/>
          <a:ext cx="7313612" cy="674468"/>
        </a:xfrm>
        <a:solidFill>
          <a:srgbClr val="009DD9">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pPr rtl="0"/>
          <a:r>
            <a:rPr lang="zh-TW" altLang="en-US" sz="3000" b="1" i="1" dirty="0" smtClean="0">
              <a:solidFill>
                <a:sysClr val="window" lastClr="FFFFFF"/>
              </a:solidFill>
              <a:latin typeface="Tw Cen MT"/>
              <a:ea typeface="微軟正黑體"/>
              <a:cs typeface="+mn-cs"/>
            </a:rPr>
            <a:t>    講粗口 </a:t>
          </a:r>
          <a:r>
            <a:rPr lang="en-US" altLang="zh-TW" sz="3000" b="1" i="1" dirty="0" smtClean="0">
              <a:solidFill>
                <a:sysClr val="window" lastClr="FFFFFF"/>
              </a:solidFill>
              <a:latin typeface="Tw Cen MT"/>
              <a:ea typeface="微軟正黑體"/>
              <a:cs typeface="+mn-cs"/>
            </a:rPr>
            <a:t>=</a:t>
          </a:r>
          <a:r>
            <a:rPr lang="zh-TW" altLang="en-US" sz="3000" b="1" i="1" dirty="0" smtClean="0">
              <a:solidFill>
                <a:sysClr val="window" lastClr="FFFFFF"/>
              </a:solidFill>
              <a:latin typeface="Tw Cen MT"/>
              <a:ea typeface="微軟正黑體"/>
              <a:cs typeface="+mn-cs"/>
            </a:rPr>
            <a:t>性騷擾？</a:t>
          </a:r>
          <a:endParaRPr lang="zh-HK" altLang="en-US" sz="3000" b="1" i="1" dirty="0">
            <a:solidFill>
              <a:sysClr val="window" lastClr="FFFFFF"/>
            </a:solidFill>
            <a:latin typeface="Tw Cen MT"/>
            <a:ea typeface="微軟正黑體"/>
            <a:cs typeface="+mn-cs"/>
          </a:endParaRPr>
        </a:p>
      </dgm:t>
    </dgm:pt>
    <dgm:pt modelId="{29DFCF87-EE12-42F3-AB42-F76FF04E52AA}" type="parTrans" cxnId="{CB67A0C0-592F-49C5-AA2F-C330D6A60438}">
      <dgm:prSet/>
      <dgm:spPr/>
      <dgm:t>
        <a:bodyPr/>
        <a:lstStyle/>
        <a:p>
          <a:endParaRPr lang="zh-HK" altLang="en-US"/>
        </a:p>
      </dgm:t>
    </dgm:pt>
    <dgm:pt modelId="{60375AE7-576D-4845-97BA-BB3B824C3971}" type="sibTrans" cxnId="{CB67A0C0-592F-49C5-AA2F-C330D6A60438}">
      <dgm:prSet/>
      <dgm:spPr/>
      <dgm:t>
        <a:bodyPr/>
        <a:lstStyle/>
        <a:p>
          <a:endParaRPr lang="zh-HK" altLang="en-US"/>
        </a:p>
      </dgm:t>
    </dgm:pt>
    <dgm:pt modelId="{73F88C82-D388-45DD-BCFD-0404BB4F7D12}">
      <dgm:prSet custT="1"/>
      <dgm:spPr>
        <a:xfrm>
          <a:off x="0" y="1176398"/>
          <a:ext cx="7313612" cy="674468"/>
        </a:xfrm>
        <a:solidFill>
          <a:srgbClr val="0BD0D9">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pPr algn="l" rtl="0"/>
          <a:r>
            <a:rPr lang="zh-TW" altLang="en-US" sz="3000" b="1" i="1" dirty="0" smtClean="0">
              <a:solidFill>
                <a:sysClr val="window" lastClr="FFFFFF"/>
              </a:solidFill>
              <a:latin typeface="Tw Cen MT"/>
              <a:ea typeface="微軟正黑體"/>
              <a:cs typeface="+mn-cs"/>
            </a:rPr>
            <a:t>            員工搭服務使用者膊頭 </a:t>
          </a:r>
          <a:r>
            <a:rPr lang="en-US" altLang="zh-TW" sz="3000" b="1" i="1" dirty="0" smtClean="0">
              <a:solidFill>
                <a:sysClr val="window" lastClr="FFFFFF"/>
              </a:solidFill>
              <a:latin typeface="Tw Cen MT"/>
              <a:ea typeface="微軟正黑體"/>
              <a:cs typeface="+mn-cs"/>
            </a:rPr>
            <a:t>=</a:t>
          </a:r>
          <a:r>
            <a:rPr lang="zh-TW" altLang="en-US" sz="3000" b="1" i="1" dirty="0" smtClean="0">
              <a:solidFill>
                <a:sysClr val="window" lastClr="FFFFFF"/>
              </a:solidFill>
              <a:latin typeface="Tw Cen MT"/>
              <a:ea typeface="微軟正黑體"/>
              <a:cs typeface="+mn-cs"/>
            </a:rPr>
            <a:t>性騷擾？</a:t>
          </a:r>
          <a:endParaRPr lang="zh-HK" altLang="en-US" sz="3000" b="1" i="1" dirty="0">
            <a:solidFill>
              <a:sysClr val="window" lastClr="FFFFFF"/>
            </a:solidFill>
            <a:latin typeface="Tw Cen MT"/>
            <a:ea typeface="微軟正黑體"/>
            <a:cs typeface="+mn-cs"/>
          </a:endParaRPr>
        </a:p>
      </dgm:t>
    </dgm:pt>
    <dgm:pt modelId="{0C3F3DE4-2CB6-4578-B5CC-65B1547E5640}" type="parTrans" cxnId="{9DFF4E60-E20A-4CC6-BDCB-719A76B6300E}">
      <dgm:prSet/>
      <dgm:spPr/>
      <dgm:t>
        <a:bodyPr/>
        <a:lstStyle/>
        <a:p>
          <a:endParaRPr lang="zh-HK" altLang="en-US"/>
        </a:p>
      </dgm:t>
    </dgm:pt>
    <dgm:pt modelId="{C34D485C-81D8-4B5F-B0C7-22BAEE9527C3}" type="sibTrans" cxnId="{9DFF4E60-E20A-4CC6-BDCB-719A76B6300E}">
      <dgm:prSet/>
      <dgm:spPr/>
      <dgm:t>
        <a:bodyPr/>
        <a:lstStyle/>
        <a:p>
          <a:endParaRPr lang="zh-HK" altLang="en-US"/>
        </a:p>
      </dgm:t>
    </dgm:pt>
    <dgm:pt modelId="{3794C5FE-D29C-4373-BA02-DAA1F425BA54}">
      <dgm:prSet custT="1"/>
      <dgm:spPr>
        <a:xfrm>
          <a:off x="0" y="2675095"/>
          <a:ext cx="7313612" cy="674468"/>
        </a:xfrm>
        <a:solidFill>
          <a:srgbClr val="7CCA62">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pPr algn="l" rtl="0"/>
          <a:r>
            <a:rPr lang="zh-TW" altLang="en-US" sz="3000" b="1" i="1" dirty="0" smtClean="0">
              <a:solidFill>
                <a:sysClr val="window" lastClr="FFFFFF"/>
              </a:solidFill>
              <a:latin typeface="Tw Cen MT"/>
              <a:ea typeface="微軟正黑體"/>
              <a:cs typeface="+mn-cs"/>
            </a:rPr>
            <a:t>                            對女性吹口哨 </a:t>
          </a:r>
          <a:r>
            <a:rPr lang="en-US" altLang="zh-TW" sz="3000" b="1" i="1" dirty="0" smtClean="0">
              <a:solidFill>
                <a:sysClr val="window" lastClr="FFFFFF"/>
              </a:solidFill>
              <a:latin typeface="Tw Cen MT"/>
              <a:ea typeface="微軟正黑體"/>
              <a:cs typeface="+mn-cs"/>
            </a:rPr>
            <a:t>=</a:t>
          </a:r>
          <a:r>
            <a:rPr lang="zh-TW" altLang="en-US" sz="3000" b="1" i="1" dirty="0" smtClean="0">
              <a:solidFill>
                <a:sysClr val="window" lastClr="FFFFFF"/>
              </a:solidFill>
              <a:latin typeface="Tw Cen MT"/>
              <a:ea typeface="微軟正黑體"/>
              <a:cs typeface="+mn-cs"/>
            </a:rPr>
            <a:t>性騷擾？</a:t>
          </a:r>
          <a:endParaRPr lang="zh-HK" altLang="en-US" sz="3000" b="1" i="1" dirty="0">
            <a:solidFill>
              <a:sysClr val="window" lastClr="FFFFFF"/>
            </a:solidFill>
            <a:latin typeface="Tw Cen MT"/>
            <a:ea typeface="微軟正黑體"/>
            <a:cs typeface="+mn-cs"/>
          </a:endParaRPr>
        </a:p>
      </dgm:t>
    </dgm:pt>
    <dgm:pt modelId="{C404C8B3-461E-4A5D-8D7B-BB0EB8278A28}" type="parTrans" cxnId="{ECABDFBA-B9AF-408A-8B39-554616DDBC65}">
      <dgm:prSet/>
      <dgm:spPr/>
      <dgm:t>
        <a:bodyPr/>
        <a:lstStyle/>
        <a:p>
          <a:endParaRPr lang="zh-HK" altLang="en-US"/>
        </a:p>
      </dgm:t>
    </dgm:pt>
    <dgm:pt modelId="{F8483B62-97B8-4DA6-B04B-3B3215A652D0}" type="sibTrans" cxnId="{ECABDFBA-B9AF-408A-8B39-554616DDBC65}">
      <dgm:prSet/>
      <dgm:spPr/>
      <dgm:t>
        <a:bodyPr/>
        <a:lstStyle/>
        <a:p>
          <a:endParaRPr lang="zh-HK" altLang="en-US"/>
        </a:p>
      </dgm:t>
    </dgm:pt>
    <dgm:pt modelId="{85BA1EC8-145C-4BD6-BAEE-E231E44F896F}">
      <dgm:prSet custT="1"/>
      <dgm:spPr>
        <a:xfrm>
          <a:off x="0" y="3398612"/>
          <a:ext cx="7313612" cy="674468"/>
        </a:xfrm>
        <a:solidFill>
          <a:srgbClr val="A5C249">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pPr algn="l" rtl="0"/>
          <a:r>
            <a:rPr lang="zh-TW" altLang="en-US" sz="3000" b="1" i="1" dirty="0" smtClean="0">
              <a:solidFill>
                <a:sysClr val="window" lastClr="FFFFFF"/>
              </a:solidFill>
              <a:latin typeface="Tw Cen MT"/>
              <a:ea typeface="微軟正黑體"/>
              <a:cs typeface="+mn-cs"/>
            </a:rPr>
            <a:t>                                           求愛不遂 </a:t>
          </a:r>
          <a:r>
            <a:rPr lang="en-US" altLang="zh-TW" sz="3000" b="1" i="1" dirty="0" smtClean="0">
              <a:solidFill>
                <a:sysClr val="window" lastClr="FFFFFF"/>
              </a:solidFill>
              <a:latin typeface="Tw Cen MT"/>
              <a:ea typeface="微軟正黑體"/>
              <a:cs typeface="+mn-cs"/>
            </a:rPr>
            <a:t>=</a:t>
          </a:r>
          <a:r>
            <a:rPr lang="zh-TW" altLang="en-US" sz="3000" b="1" i="1" dirty="0" smtClean="0">
              <a:solidFill>
                <a:sysClr val="window" lastClr="FFFFFF"/>
              </a:solidFill>
              <a:latin typeface="Tw Cen MT"/>
              <a:ea typeface="微軟正黑體"/>
              <a:cs typeface="+mn-cs"/>
            </a:rPr>
            <a:t>性騷擾？</a:t>
          </a:r>
          <a:endParaRPr lang="zh-HK" altLang="en-US" sz="3000" i="1" dirty="0">
            <a:solidFill>
              <a:sysClr val="window" lastClr="FFFFFF"/>
            </a:solidFill>
            <a:latin typeface="Tw Cen MT"/>
            <a:ea typeface="微軟正黑體"/>
            <a:cs typeface="+mn-cs"/>
          </a:endParaRPr>
        </a:p>
      </dgm:t>
    </dgm:pt>
    <dgm:pt modelId="{62F2D101-D326-4B4C-BBDE-F717160AC826}" type="parTrans" cxnId="{677E6AAE-17D7-4A7A-84BD-579A156324CB}">
      <dgm:prSet/>
      <dgm:spPr/>
      <dgm:t>
        <a:bodyPr/>
        <a:lstStyle/>
        <a:p>
          <a:endParaRPr lang="zh-HK" altLang="en-US"/>
        </a:p>
      </dgm:t>
    </dgm:pt>
    <dgm:pt modelId="{5F1ABB67-2182-43F3-97E1-BB8069316871}" type="sibTrans" cxnId="{677E6AAE-17D7-4A7A-84BD-579A156324CB}">
      <dgm:prSet/>
      <dgm:spPr/>
      <dgm:t>
        <a:bodyPr/>
        <a:lstStyle/>
        <a:p>
          <a:endParaRPr lang="zh-HK" altLang="en-US"/>
        </a:p>
      </dgm:t>
    </dgm:pt>
    <dgm:pt modelId="{546D02BE-64C7-4F8F-A11C-8DFB0B214B97}" type="pres">
      <dgm:prSet presAssocID="{1CF8BD6E-E782-40E3-B0D5-0B20D82DE36B}" presName="linear" presStyleCnt="0">
        <dgm:presLayoutVars>
          <dgm:animLvl val="lvl"/>
          <dgm:resizeHandles val="exact"/>
        </dgm:presLayoutVars>
      </dgm:prSet>
      <dgm:spPr/>
      <dgm:t>
        <a:bodyPr/>
        <a:lstStyle/>
        <a:p>
          <a:endParaRPr lang="zh-TW" altLang="en-US"/>
        </a:p>
      </dgm:t>
    </dgm:pt>
    <dgm:pt modelId="{3B95006E-B383-4D07-ABB9-1965D8DFB23D}" type="pres">
      <dgm:prSet presAssocID="{6FCF7019-7EF0-4C40-BF9C-5E5E21AD3142}" presName="parentText" presStyleLbl="node1" presStyleIdx="0" presStyleCnt="4" custScaleY="77287" custLinFactY="2293" custLinFactNeighborY="100000">
        <dgm:presLayoutVars>
          <dgm:chMax val="0"/>
          <dgm:bulletEnabled val="1"/>
        </dgm:presLayoutVars>
      </dgm:prSet>
      <dgm:spPr>
        <a:prstGeom prst="roundRect">
          <a:avLst/>
        </a:prstGeom>
      </dgm:spPr>
      <dgm:t>
        <a:bodyPr/>
        <a:lstStyle/>
        <a:p>
          <a:endParaRPr lang="zh-TW" altLang="en-US"/>
        </a:p>
      </dgm:t>
    </dgm:pt>
    <dgm:pt modelId="{3D190348-67D7-4D1E-A6CF-1CCE892F1C29}" type="pres">
      <dgm:prSet presAssocID="{60375AE7-576D-4845-97BA-BB3B824C3971}" presName="spacer" presStyleCnt="0"/>
      <dgm:spPr/>
    </dgm:pt>
    <dgm:pt modelId="{72928ECC-566F-4120-AB8D-F32046C12738}" type="pres">
      <dgm:prSet presAssocID="{73F88C82-D388-45DD-BCFD-0404BB4F7D12}" presName="parentText" presStyleLbl="node1" presStyleIdx="1" presStyleCnt="4" custScaleY="75224" custLinFactNeighborY="63382">
        <dgm:presLayoutVars>
          <dgm:chMax val="0"/>
          <dgm:bulletEnabled val="1"/>
        </dgm:presLayoutVars>
      </dgm:prSet>
      <dgm:spPr>
        <a:prstGeom prst="roundRect">
          <a:avLst/>
        </a:prstGeom>
      </dgm:spPr>
      <dgm:t>
        <a:bodyPr/>
        <a:lstStyle/>
        <a:p>
          <a:endParaRPr lang="zh-TW" altLang="en-US"/>
        </a:p>
      </dgm:t>
    </dgm:pt>
    <dgm:pt modelId="{3AF24A9F-443C-4C20-926B-FA6793B5F1FF}" type="pres">
      <dgm:prSet presAssocID="{C34D485C-81D8-4B5F-B0C7-22BAEE9527C3}" presName="spacer" presStyleCnt="0"/>
      <dgm:spPr/>
    </dgm:pt>
    <dgm:pt modelId="{33046412-67C2-4DA7-97C6-D3D45927F97F}" type="pres">
      <dgm:prSet presAssocID="{3794C5FE-D29C-4373-BA02-DAA1F425BA54}" presName="parentText" presStyleLbl="node1" presStyleIdx="2" presStyleCnt="4" custScaleY="74977" custLinFactNeighborY="13466">
        <dgm:presLayoutVars>
          <dgm:chMax val="0"/>
          <dgm:bulletEnabled val="1"/>
        </dgm:presLayoutVars>
      </dgm:prSet>
      <dgm:spPr>
        <a:prstGeom prst="roundRect">
          <a:avLst/>
        </a:prstGeom>
      </dgm:spPr>
      <dgm:t>
        <a:bodyPr/>
        <a:lstStyle/>
        <a:p>
          <a:endParaRPr lang="zh-HK" altLang="en-US"/>
        </a:p>
      </dgm:t>
    </dgm:pt>
    <dgm:pt modelId="{EB3CA4D4-DDD2-4A4F-B183-F7607CA3F562}" type="pres">
      <dgm:prSet presAssocID="{F8483B62-97B8-4DA6-B04B-3B3215A652D0}" presName="spacer" presStyleCnt="0"/>
      <dgm:spPr/>
    </dgm:pt>
    <dgm:pt modelId="{AD518985-2D8E-45F8-8DF3-479251A071C6}" type="pres">
      <dgm:prSet presAssocID="{85BA1EC8-145C-4BD6-BAEE-E231E44F896F}" presName="parentText" presStyleLbl="node1" presStyleIdx="3" presStyleCnt="4" custScaleY="69461" custLinFactNeighborY="-41936">
        <dgm:presLayoutVars>
          <dgm:chMax val="0"/>
          <dgm:bulletEnabled val="1"/>
        </dgm:presLayoutVars>
      </dgm:prSet>
      <dgm:spPr>
        <a:prstGeom prst="roundRect">
          <a:avLst/>
        </a:prstGeom>
      </dgm:spPr>
      <dgm:t>
        <a:bodyPr/>
        <a:lstStyle/>
        <a:p>
          <a:endParaRPr lang="zh-HK" altLang="en-US"/>
        </a:p>
      </dgm:t>
    </dgm:pt>
  </dgm:ptLst>
  <dgm:cxnLst>
    <dgm:cxn modelId="{73DD0229-0ADD-4834-BB6C-5940E2E1F4FC}" type="presOf" srcId="{85BA1EC8-145C-4BD6-BAEE-E231E44F896F}" destId="{AD518985-2D8E-45F8-8DF3-479251A071C6}" srcOrd="0" destOrd="0" presId="urn:microsoft.com/office/officeart/2005/8/layout/vList2"/>
    <dgm:cxn modelId="{E0133E7C-3163-40D1-A714-27507F6E3E16}" type="presOf" srcId="{1CF8BD6E-E782-40E3-B0D5-0B20D82DE36B}" destId="{546D02BE-64C7-4F8F-A11C-8DFB0B214B97}" srcOrd="0" destOrd="0" presId="urn:microsoft.com/office/officeart/2005/8/layout/vList2"/>
    <dgm:cxn modelId="{9DFF4E60-E20A-4CC6-BDCB-719A76B6300E}" srcId="{1CF8BD6E-E782-40E3-B0D5-0B20D82DE36B}" destId="{73F88C82-D388-45DD-BCFD-0404BB4F7D12}" srcOrd="1" destOrd="0" parTransId="{0C3F3DE4-2CB6-4578-B5CC-65B1547E5640}" sibTransId="{C34D485C-81D8-4B5F-B0C7-22BAEE9527C3}"/>
    <dgm:cxn modelId="{13776EE0-940B-4B4D-B3F7-CDB352190D61}" type="presOf" srcId="{73F88C82-D388-45DD-BCFD-0404BB4F7D12}" destId="{72928ECC-566F-4120-AB8D-F32046C12738}" srcOrd="0" destOrd="0" presId="urn:microsoft.com/office/officeart/2005/8/layout/vList2"/>
    <dgm:cxn modelId="{EDE28379-F4E9-4219-95DC-87B9385DE0BB}" type="presOf" srcId="{3794C5FE-D29C-4373-BA02-DAA1F425BA54}" destId="{33046412-67C2-4DA7-97C6-D3D45927F97F}" srcOrd="0" destOrd="0" presId="urn:microsoft.com/office/officeart/2005/8/layout/vList2"/>
    <dgm:cxn modelId="{677E6AAE-17D7-4A7A-84BD-579A156324CB}" srcId="{1CF8BD6E-E782-40E3-B0D5-0B20D82DE36B}" destId="{85BA1EC8-145C-4BD6-BAEE-E231E44F896F}" srcOrd="3" destOrd="0" parTransId="{62F2D101-D326-4B4C-BBDE-F717160AC826}" sibTransId="{5F1ABB67-2182-43F3-97E1-BB8069316871}"/>
    <dgm:cxn modelId="{CB67A0C0-592F-49C5-AA2F-C330D6A60438}" srcId="{1CF8BD6E-E782-40E3-B0D5-0B20D82DE36B}" destId="{6FCF7019-7EF0-4C40-BF9C-5E5E21AD3142}" srcOrd="0" destOrd="0" parTransId="{29DFCF87-EE12-42F3-AB42-F76FF04E52AA}" sibTransId="{60375AE7-576D-4845-97BA-BB3B824C3971}"/>
    <dgm:cxn modelId="{ECABDFBA-B9AF-408A-8B39-554616DDBC65}" srcId="{1CF8BD6E-E782-40E3-B0D5-0B20D82DE36B}" destId="{3794C5FE-D29C-4373-BA02-DAA1F425BA54}" srcOrd="2" destOrd="0" parTransId="{C404C8B3-461E-4A5D-8D7B-BB0EB8278A28}" sibTransId="{F8483B62-97B8-4DA6-B04B-3B3215A652D0}"/>
    <dgm:cxn modelId="{E6626712-5345-4901-8BFA-54B5187AD987}" type="presOf" srcId="{6FCF7019-7EF0-4C40-BF9C-5E5E21AD3142}" destId="{3B95006E-B383-4D07-ABB9-1965D8DFB23D}" srcOrd="0" destOrd="0" presId="urn:microsoft.com/office/officeart/2005/8/layout/vList2"/>
    <dgm:cxn modelId="{257D6081-F323-40AB-8341-CC8FEA27606D}" type="presParOf" srcId="{546D02BE-64C7-4F8F-A11C-8DFB0B214B97}" destId="{3B95006E-B383-4D07-ABB9-1965D8DFB23D}" srcOrd="0" destOrd="0" presId="urn:microsoft.com/office/officeart/2005/8/layout/vList2"/>
    <dgm:cxn modelId="{8F23C415-84E6-47B7-8CD5-3A640D59D1F6}" type="presParOf" srcId="{546D02BE-64C7-4F8F-A11C-8DFB0B214B97}" destId="{3D190348-67D7-4D1E-A6CF-1CCE892F1C29}" srcOrd="1" destOrd="0" presId="urn:microsoft.com/office/officeart/2005/8/layout/vList2"/>
    <dgm:cxn modelId="{ED3D91A2-0CA2-4ABA-8844-EDA49FCC02A4}" type="presParOf" srcId="{546D02BE-64C7-4F8F-A11C-8DFB0B214B97}" destId="{72928ECC-566F-4120-AB8D-F32046C12738}" srcOrd="2" destOrd="0" presId="urn:microsoft.com/office/officeart/2005/8/layout/vList2"/>
    <dgm:cxn modelId="{CCA0F0DE-235A-459F-A28D-09A1BA4AC527}" type="presParOf" srcId="{546D02BE-64C7-4F8F-A11C-8DFB0B214B97}" destId="{3AF24A9F-443C-4C20-926B-FA6793B5F1FF}" srcOrd="3" destOrd="0" presId="urn:microsoft.com/office/officeart/2005/8/layout/vList2"/>
    <dgm:cxn modelId="{EDF18781-BEC8-43EE-8F53-3614AA269E28}" type="presParOf" srcId="{546D02BE-64C7-4F8F-A11C-8DFB0B214B97}" destId="{33046412-67C2-4DA7-97C6-D3D45927F97F}" srcOrd="4" destOrd="0" presId="urn:microsoft.com/office/officeart/2005/8/layout/vList2"/>
    <dgm:cxn modelId="{49ECC425-3F0A-4BBC-A222-97D652D0ABE5}" type="presParOf" srcId="{546D02BE-64C7-4F8F-A11C-8DFB0B214B97}" destId="{EB3CA4D4-DDD2-4A4F-B183-F7607CA3F562}" srcOrd="5" destOrd="0" presId="urn:microsoft.com/office/officeart/2005/8/layout/vList2"/>
    <dgm:cxn modelId="{66A54A1C-C656-4C0F-B10B-26E87A07EFDE}" type="presParOf" srcId="{546D02BE-64C7-4F8F-A11C-8DFB0B214B97}" destId="{AD518985-2D8E-45F8-8DF3-479251A071C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2FB3F-AC95-4B37-9DC8-6C3CAB0958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49EF4CB5-0BCE-4A6F-B15B-2E4459546304}">
      <dgm:prSet phldrT="[文字]" custT="1"/>
      <dgm:spPr>
        <a:xfrm>
          <a:off x="0" y="121704"/>
          <a:ext cx="7560840" cy="870723"/>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zh-TW" altLang="en-US" sz="2400" b="1" dirty="0" smtClean="0">
              <a:solidFill>
                <a:sysClr val="window" lastClr="FFFFFF"/>
              </a:solidFill>
              <a:latin typeface="Tw Cen MT"/>
              <a:ea typeface="微軟正黑體"/>
              <a:cs typeface="+mn-cs"/>
            </a:rPr>
            <a:t>* 根據條例提出法律程序</a:t>
          </a:r>
          <a:endParaRPr lang="zh-TW" altLang="en-US" sz="2400" b="1" dirty="0">
            <a:solidFill>
              <a:sysClr val="window" lastClr="FFFFFF"/>
            </a:solidFill>
            <a:latin typeface="Tw Cen MT"/>
            <a:ea typeface="微軟正黑體"/>
            <a:cs typeface="+mn-cs"/>
          </a:endParaRPr>
        </a:p>
      </dgm:t>
    </dgm:pt>
    <dgm:pt modelId="{CF57317F-0EA0-4A17-A2F1-D7478557D748}" type="parTrans" cxnId="{9AD6CB7B-9AF5-4092-9B2F-32D7383D1EE3}">
      <dgm:prSet/>
      <dgm:spPr/>
      <dgm:t>
        <a:bodyPr/>
        <a:lstStyle/>
        <a:p>
          <a:endParaRPr lang="zh-TW" altLang="en-US"/>
        </a:p>
      </dgm:t>
    </dgm:pt>
    <dgm:pt modelId="{36D67377-82E3-4E54-BBA0-05C05DEED652}" type="sibTrans" cxnId="{9AD6CB7B-9AF5-4092-9B2F-32D7383D1EE3}">
      <dgm:prSet/>
      <dgm:spPr/>
      <dgm:t>
        <a:bodyPr/>
        <a:lstStyle/>
        <a:p>
          <a:endParaRPr lang="zh-TW" altLang="en-US"/>
        </a:p>
      </dgm:t>
    </dgm:pt>
    <dgm:pt modelId="{CC9A2144-17D7-44D0-A822-A474F1BA06D1}">
      <dgm:prSet phldrT="[文字]" custT="1"/>
      <dgm:spPr>
        <a:xfrm>
          <a:off x="0" y="1993912"/>
          <a:ext cx="7560840" cy="847006"/>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zh-TW" altLang="en-US" sz="2400" b="1" dirty="0" smtClean="0">
              <a:solidFill>
                <a:sysClr val="window" lastClr="FFFFFF"/>
              </a:solidFill>
              <a:latin typeface="Tw Cen MT"/>
              <a:ea typeface="微軟正黑體"/>
              <a:cs typeface="+mn-cs"/>
            </a:rPr>
            <a:t>* 根據條例作出其他事情，例如協助投訴人作投訴</a:t>
          </a:r>
          <a:endParaRPr lang="zh-TW" altLang="en-US" sz="2400" b="1" dirty="0">
            <a:solidFill>
              <a:sysClr val="window" lastClr="FFFFFF"/>
            </a:solidFill>
            <a:latin typeface="Tw Cen MT"/>
            <a:ea typeface="微軟正黑體"/>
            <a:cs typeface="+mn-cs"/>
          </a:endParaRPr>
        </a:p>
      </dgm:t>
    </dgm:pt>
    <dgm:pt modelId="{FFFEC185-A59F-4840-A49F-3D3243ABC274}" type="parTrans" cxnId="{39A5E825-29BF-4E03-8FA1-E772E81C54D8}">
      <dgm:prSet/>
      <dgm:spPr/>
      <dgm:t>
        <a:bodyPr/>
        <a:lstStyle/>
        <a:p>
          <a:endParaRPr lang="zh-TW" altLang="en-US"/>
        </a:p>
      </dgm:t>
    </dgm:pt>
    <dgm:pt modelId="{AFDAC164-2A1B-45E0-99A8-73273BB512A5}" type="sibTrans" cxnId="{39A5E825-29BF-4E03-8FA1-E772E81C54D8}">
      <dgm:prSet/>
      <dgm:spPr/>
      <dgm:t>
        <a:bodyPr/>
        <a:lstStyle/>
        <a:p>
          <a:endParaRPr lang="zh-TW" altLang="en-US"/>
        </a:p>
      </dgm:t>
    </dgm:pt>
    <dgm:pt modelId="{ABD299EC-3AAB-414B-8E79-26F5E03BE9BD}">
      <dgm:prSet phldrT="[文字]" custT="1"/>
      <dgm:spPr>
        <a:xfrm>
          <a:off x="0" y="1070187"/>
          <a:ext cx="7560840" cy="847006"/>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zh-TW" altLang="en-US" sz="2400" b="1" dirty="0" smtClean="0">
              <a:solidFill>
                <a:sysClr val="window" lastClr="FFFFFF"/>
              </a:solidFill>
              <a:latin typeface="Tw Cen MT"/>
              <a:ea typeface="微軟正黑體"/>
              <a:cs typeface="+mn-cs"/>
            </a:rPr>
            <a:t>* 就根據條例提出的法律程序而提供證據或資料</a:t>
          </a:r>
          <a:endParaRPr lang="zh-TW" altLang="en-US" sz="2400" b="1" dirty="0">
            <a:solidFill>
              <a:sysClr val="window" lastClr="FFFFFF"/>
            </a:solidFill>
            <a:latin typeface="Tw Cen MT"/>
            <a:ea typeface="微軟正黑體"/>
            <a:cs typeface="+mn-cs"/>
          </a:endParaRPr>
        </a:p>
      </dgm:t>
    </dgm:pt>
    <dgm:pt modelId="{B37BFECE-474F-4D3F-AA12-460DBEA68613}" type="parTrans" cxnId="{0D80C78C-F74B-42FB-88E4-BAAD14858C31}">
      <dgm:prSet/>
      <dgm:spPr/>
      <dgm:t>
        <a:bodyPr/>
        <a:lstStyle/>
        <a:p>
          <a:endParaRPr lang="zh-TW" altLang="en-US"/>
        </a:p>
      </dgm:t>
    </dgm:pt>
    <dgm:pt modelId="{54C16B77-6C5E-4F81-942A-0638788E4BB4}" type="sibTrans" cxnId="{0D80C78C-F74B-42FB-88E4-BAAD14858C31}">
      <dgm:prSet/>
      <dgm:spPr/>
      <dgm:t>
        <a:bodyPr/>
        <a:lstStyle/>
        <a:p>
          <a:endParaRPr lang="zh-TW" altLang="en-US"/>
        </a:p>
      </dgm:t>
    </dgm:pt>
    <dgm:pt modelId="{AD78F822-6D47-4F47-B065-D41BE7D64015}">
      <dgm:prSet phldrT="[文字]" custT="1"/>
      <dgm:spPr>
        <a:xfrm>
          <a:off x="0" y="2919720"/>
          <a:ext cx="7560840" cy="847006"/>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zh-TW" altLang="en-US" sz="2400" b="1" dirty="0" smtClean="0">
              <a:solidFill>
                <a:sysClr val="window" lastClr="FFFFFF"/>
              </a:solidFill>
              <a:latin typeface="Tw Cen MT"/>
              <a:ea typeface="微軟正黑體"/>
              <a:cs typeface="+mn-cs"/>
            </a:rPr>
            <a:t>* 指稱某人曾作出違法行為，例如舉報性騷擾者 </a:t>
          </a:r>
          <a:endParaRPr lang="zh-TW" altLang="en-US" sz="2400" b="1" dirty="0">
            <a:solidFill>
              <a:sysClr val="window" lastClr="FFFFFF"/>
            </a:solidFill>
            <a:latin typeface="Tw Cen MT"/>
            <a:ea typeface="微軟正黑體"/>
            <a:cs typeface="+mn-cs"/>
          </a:endParaRPr>
        </a:p>
      </dgm:t>
    </dgm:pt>
    <dgm:pt modelId="{3EFEC5A3-632E-4A9F-99BD-8851F463699E}" type="parTrans" cxnId="{72DAFF76-2A15-405B-A928-D160E6AB5134}">
      <dgm:prSet/>
      <dgm:spPr/>
      <dgm:t>
        <a:bodyPr/>
        <a:lstStyle/>
        <a:p>
          <a:endParaRPr lang="zh-TW" altLang="en-US"/>
        </a:p>
      </dgm:t>
    </dgm:pt>
    <dgm:pt modelId="{08DD435F-BA5C-4C8B-A3ED-C0B10FD50F63}" type="sibTrans" cxnId="{72DAFF76-2A15-405B-A928-D160E6AB5134}">
      <dgm:prSet/>
      <dgm:spPr/>
      <dgm:t>
        <a:bodyPr/>
        <a:lstStyle/>
        <a:p>
          <a:endParaRPr lang="zh-TW" altLang="en-US"/>
        </a:p>
      </dgm:t>
    </dgm:pt>
    <dgm:pt modelId="{25C2EF8B-4AD2-40CB-AE82-2616441DF72B}" type="pres">
      <dgm:prSet presAssocID="{F182FB3F-AC95-4B37-9DC8-6C3CAB095863}" presName="linear" presStyleCnt="0">
        <dgm:presLayoutVars>
          <dgm:animLvl val="lvl"/>
          <dgm:resizeHandles val="exact"/>
        </dgm:presLayoutVars>
      </dgm:prSet>
      <dgm:spPr/>
      <dgm:t>
        <a:bodyPr/>
        <a:lstStyle/>
        <a:p>
          <a:endParaRPr lang="zh-TW" altLang="en-US"/>
        </a:p>
      </dgm:t>
    </dgm:pt>
    <dgm:pt modelId="{4159AFF5-FD68-4727-8512-DF095CD48FFF}" type="pres">
      <dgm:prSet presAssocID="{49EF4CB5-0BCE-4A6F-B15B-2E4459546304}" presName="parentText" presStyleLbl="node1" presStyleIdx="0" presStyleCnt="4" custScaleY="102800">
        <dgm:presLayoutVars>
          <dgm:chMax val="0"/>
          <dgm:bulletEnabled val="1"/>
        </dgm:presLayoutVars>
      </dgm:prSet>
      <dgm:spPr>
        <a:prstGeom prst="roundRect">
          <a:avLst/>
        </a:prstGeom>
      </dgm:spPr>
      <dgm:t>
        <a:bodyPr/>
        <a:lstStyle/>
        <a:p>
          <a:endParaRPr lang="zh-TW" altLang="en-US"/>
        </a:p>
      </dgm:t>
    </dgm:pt>
    <dgm:pt modelId="{DB7658AF-B3E4-405A-9ADD-D3C877D6C929}" type="pres">
      <dgm:prSet presAssocID="{36D67377-82E3-4E54-BBA0-05C05DEED652}" presName="spacer" presStyleCnt="0"/>
      <dgm:spPr/>
    </dgm:pt>
    <dgm:pt modelId="{F7149267-1B5D-48DE-9BA0-DDE40D3A52C9}" type="pres">
      <dgm:prSet presAssocID="{ABD299EC-3AAB-414B-8E79-26F5E03BE9BD}" presName="parentText" presStyleLbl="node1" presStyleIdx="1" presStyleCnt="4">
        <dgm:presLayoutVars>
          <dgm:chMax val="0"/>
          <dgm:bulletEnabled val="1"/>
        </dgm:presLayoutVars>
      </dgm:prSet>
      <dgm:spPr>
        <a:prstGeom prst="roundRect">
          <a:avLst/>
        </a:prstGeom>
      </dgm:spPr>
      <dgm:t>
        <a:bodyPr/>
        <a:lstStyle/>
        <a:p>
          <a:endParaRPr lang="zh-TW" altLang="en-US"/>
        </a:p>
      </dgm:t>
    </dgm:pt>
    <dgm:pt modelId="{BA4943CD-8ADF-455E-BB3E-9ECCCF7D2DFE}" type="pres">
      <dgm:prSet presAssocID="{54C16B77-6C5E-4F81-942A-0638788E4BB4}" presName="spacer" presStyleCnt="0"/>
      <dgm:spPr/>
    </dgm:pt>
    <dgm:pt modelId="{9BE25718-C3D4-4196-A937-F74443F20FC0}" type="pres">
      <dgm:prSet presAssocID="{CC9A2144-17D7-44D0-A822-A474F1BA06D1}" presName="parentText" presStyleLbl="node1" presStyleIdx="2" presStyleCnt="4" custLinFactNeighborX="1905" custLinFactNeighborY="-1340">
        <dgm:presLayoutVars>
          <dgm:chMax val="0"/>
          <dgm:bulletEnabled val="1"/>
        </dgm:presLayoutVars>
      </dgm:prSet>
      <dgm:spPr>
        <a:prstGeom prst="roundRect">
          <a:avLst/>
        </a:prstGeom>
      </dgm:spPr>
      <dgm:t>
        <a:bodyPr/>
        <a:lstStyle/>
        <a:p>
          <a:endParaRPr lang="zh-TW" altLang="en-US"/>
        </a:p>
      </dgm:t>
    </dgm:pt>
    <dgm:pt modelId="{C30970A1-DB59-4E31-BC89-6DDB37E9571F}" type="pres">
      <dgm:prSet presAssocID="{AFDAC164-2A1B-45E0-99A8-73273BB512A5}" presName="spacer" presStyleCnt="0"/>
      <dgm:spPr/>
    </dgm:pt>
    <dgm:pt modelId="{EEF48501-F907-4BBF-9C23-AD70F0B7835E}" type="pres">
      <dgm:prSet presAssocID="{AD78F822-6D47-4F47-B065-D41BE7D64015}" presName="parentText" presStyleLbl="node1" presStyleIdx="3" presStyleCnt="4">
        <dgm:presLayoutVars>
          <dgm:chMax val="0"/>
          <dgm:bulletEnabled val="1"/>
        </dgm:presLayoutVars>
      </dgm:prSet>
      <dgm:spPr>
        <a:prstGeom prst="roundRect">
          <a:avLst/>
        </a:prstGeom>
      </dgm:spPr>
      <dgm:t>
        <a:bodyPr/>
        <a:lstStyle/>
        <a:p>
          <a:endParaRPr lang="zh-TW" altLang="en-US"/>
        </a:p>
      </dgm:t>
    </dgm:pt>
  </dgm:ptLst>
  <dgm:cxnLst>
    <dgm:cxn modelId="{AF14409E-54DE-4CDD-A19F-CD8EDF2FB7BD}" type="presOf" srcId="{AD78F822-6D47-4F47-B065-D41BE7D64015}" destId="{EEF48501-F907-4BBF-9C23-AD70F0B7835E}" srcOrd="0" destOrd="0" presId="urn:microsoft.com/office/officeart/2005/8/layout/vList2"/>
    <dgm:cxn modelId="{2E94070F-2724-4C55-A52B-010E871EE6BA}" type="presOf" srcId="{49EF4CB5-0BCE-4A6F-B15B-2E4459546304}" destId="{4159AFF5-FD68-4727-8512-DF095CD48FFF}" srcOrd="0" destOrd="0" presId="urn:microsoft.com/office/officeart/2005/8/layout/vList2"/>
    <dgm:cxn modelId="{858D18AD-04CA-4EA4-B0FA-F4935BBDF0D5}" type="presOf" srcId="{F182FB3F-AC95-4B37-9DC8-6C3CAB095863}" destId="{25C2EF8B-4AD2-40CB-AE82-2616441DF72B}" srcOrd="0" destOrd="0" presId="urn:microsoft.com/office/officeart/2005/8/layout/vList2"/>
    <dgm:cxn modelId="{A0C35C63-34C0-4441-A176-5D80E94D5082}" type="presOf" srcId="{CC9A2144-17D7-44D0-A822-A474F1BA06D1}" destId="{9BE25718-C3D4-4196-A937-F74443F20FC0}" srcOrd="0" destOrd="0" presId="urn:microsoft.com/office/officeart/2005/8/layout/vList2"/>
    <dgm:cxn modelId="{0D80C78C-F74B-42FB-88E4-BAAD14858C31}" srcId="{F182FB3F-AC95-4B37-9DC8-6C3CAB095863}" destId="{ABD299EC-3AAB-414B-8E79-26F5E03BE9BD}" srcOrd="1" destOrd="0" parTransId="{B37BFECE-474F-4D3F-AA12-460DBEA68613}" sibTransId="{54C16B77-6C5E-4F81-942A-0638788E4BB4}"/>
    <dgm:cxn modelId="{96E001CA-6FB8-4B0E-9158-9E7F0E676E23}" type="presOf" srcId="{ABD299EC-3AAB-414B-8E79-26F5E03BE9BD}" destId="{F7149267-1B5D-48DE-9BA0-DDE40D3A52C9}" srcOrd="0" destOrd="0" presId="urn:microsoft.com/office/officeart/2005/8/layout/vList2"/>
    <dgm:cxn modelId="{9AD6CB7B-9AF5-4092-9B2F-32D7383D1EE3}" srcId="{F182FB3F-AC95-4B37-9DC8-6C3CAB095863}" destId="{49EF4CB5-0BCE-4A6F-B15B-2E4459546304}" srcOrd="0" destOrd="0" parTransId="{CF57317F-0EA0-4A17-A2F1-D7478557D748}" sibTransId="{36D67377-82E3-4E54-BBA0-05C05DEED652}"/>
    <dgm:cxn modelId="{39A5E825-29BF-4E03-8FA1-E772E81C54D8}" srcId="{F182FB3F-AC95-4B37-9DC8-6C3CAB095863}" destId="{CC9A2144-17D7-44D0-A822-A474F1BA06D1}" srcOrd="2" destOrd="0" parTransId="{FFFEC185-A59F-4840-A49F-3D3243ABC274}" sibTransId="{AFDAC164-2A1B-45E0-99A8-73273BB512A5}"/>
    <dgm:cxn modelId="{72DAFF76-2A15-405B-A928-D160E6AB5134}" srcId="{F182FB3F-AC95-4B37-9DC8-6C3CAB095863}" destId="{AD78F822-6D47-4F47-B065-D41BE7D64015}" srcOrd="3" destOrd="0" parTransId="{3EFEC5A3-632E-4A9F-99BD-8851F463699E}" sibTransId="{08DD435F-BA5C-4C8B-A3ED-C0B10FD50F63}"/>
    <dgm:cxn modelId="{94F06AD6-10CF-4288-A3C0-33E94D24919A}" type="presParOf" srcId="{25C2EF8B-4AD2-40CB-AE82-2616441DF72B}" destId="{4159AFF5-FD68-4727-8512-DF095CD48FFF}" srcOrd="0" destOrd="0" presId="urn:microsoft.com/office/officeart/2005/8/layout/vList2"/>
    <dgm:cxn modelId="{32399D56-7857-4EBD-A57C-FDF2691171D4}" type="presParOf" srcId="{25C2EF8B-4AD2-40CB-AE82-2616441DF72B}" destId="{DB7658AF-B3E4-405A-9ADD-D3C877D6C929}" srcOrd="1" destOrd="0" presId="urn:microsoft.com/office/officeart/2005/8/layout/vList2"/>
    <dgm:cxn modelId="{F36E156F-CA0A-4499-8AF9-6EE9FF73DEA2}" type="presParOf" srcId="{25C2EF8B-4AD2-40CB-AE82-2616441DF72B}" destId="{F7149267-1B5D-48DE-9BA0-DDE40D3A52C9}" srcOrd="2" destOrd="0" presId="urn:microsoft.com/office/officeart/2005/8/layout/vList2"/>
    <dgm:cxn modelId="{26C0978B-AF68-40B5-B7F3-00DD28EB01F4}" type="presParOf" srcId="{25C2EF8B-4AD2-40CB-AE82-2616441DF72B}" destId="{BA4943CD-8ADF-455E-BB3E-9ECCCF7D2DFE}" srcOrd="3" destOrd="0" presId="urn:microsoft.com/office/officeart/2005/8/layout/vList2"/>
    <dgm:cxn modelId="{7E4F699E-14E6-48C1-9312-FB32DD918B7B}" type="presParOf" srcId="{25C2EF8B-4AD2-40CB-AE82-2616441DF72B}" destId="{9BE25718-C3D4-4196-A937-F74443F20FC0}" srcOrd="4" destOrd="0" presId="urn:microsoft.com/office/officeart/2005/8/layout/vList2"/>
    <dgm:cxn modelId="{49A93094-A093-4843-9ED8-4229A79154E8}" type="presParOf" srcId="{25C2EF8B-4AD2-40CB-AE82-2616441DF72B}" destId="{C30970A1-DB59-4E31-BC89-6DDB37E9571F}" srcOrd="5" destOrd="0" presId="urn:microsoft.com/office/officeart/2005/8/layout/vList2"/>
    <dgm:cxn modelId="{139DD8C6-BEBC-4792-ADB1-F231FB34CBAD}" type="presParOf" srcId="{25C2EF8B-4AD2-40CB-AE82-2616441DF72B}" destId="{EEF48501-F907-4BBF-9C23-AD70F0B7835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659ACC-BB8B-40BD-9C3D-7515A99833BA}" type="datetimeFigureOut">
              <a:rPr lang="en-US"/>
              <a:pPr/>
              <a:t>11/30/2016</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E02B09C-4EB4-4858-8C5D-928515EB5FA1}" type="slidenum">
              <a:rPr/>
              <a:pPr/>
              <a:t>‹#›</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CAB3F5D-6129-4745-AD27-E1F8E3F0C4BE}" type="datetimeFigureOut">
              <a:rPr lang="en-US"/>
              <a:pPr/>
              <a:t>11/30/2016</a:t>
            </a:fld>
            <a:endParaRP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C640D2E-0C1A-4418-8763-9BB732EB1D20}" type="slidenum">
              <a:rPr/>
              <a:pPr/>
              <a:t>‹#›</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2</a:t>
            </a:fld>
            <a:endParaRPr lang="zh-TW" altLang="en-US"/>
          </a:p>
        </p:txBody>
      </p:sp>
    </p:spTree>
    <p:extLst>
      <p:ext uri="{BB962C8B-B14F-4D97-AF65-F5344CB8AC3E}">
        <p14:creationId xmlns:p14="http://schemas.microsoft.com/office/powerpoint/2010/main" val="20397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7</a:t>
            </a:fld>
            <a:endParaRPr lang="zh-TW" altLang="en-US"/>
          </a:p>
        </p:txBody>
      </p:sp>
    </p:spTree>
    <p:extLst>
      <p:ext uri="{BB962C8B-B14F-4D97-AF65-F5344CB8AC3E}">
        <p14:creationId xmlns:p14="http://schemas.microsoft.com/office/powerpoint/2010/main" val="115571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12</a:t>
            </a:fld>
            <a:endParaRPr lang="zh-TW" altLang="en-US"/>
          </a:p>
        </p:txBody>
      </p:sp>
    </p:spTree>
    <p:extLst>
      <p:ext uri="{BB962C8B-B14F-4D97-AF65-F5344CB8AC3E}">
        <p14:creationId xmlns:p14="http://schemas.microsoft.com/office/powerpoint/2010/main" val="2960149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13</a:t>
            </a:fld>
            <a:endParaRPr lang="zh-TW" altLang="en-US"/>
          </a:p>
        </p:txBody>
      </p:sp>
    </p:spTree>
    <p:extLst>
      <p:ext uri="{BB962C8B-B14F-4D97-AF65-F5344CB8AC3E}">
        <p14:creationId xmlns:p14="http://schemas.microsoft.com/office/powerpoint/2010/main" val="357204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r>
              <a:rPr lang="en-US" altLang="zh-TW" dirty="0" smtClean="0"/>
              <a:t>http://hk.apple.nextmedia.com/realtime/international/20160730/55429018</a:t>
            </a:r>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16</a:t>
            </a:fld>
            <a:endParaRPr lang="zh-TW" altLang="en-US"/>
          </a:p>
        </p:txBody>
      </p:sp>
    </p:spTree>
    <p:extLst>
      <p:ext uri="{BB962C8B-B14F-4D97-AF65-F5344CB8AC3E}">
        <p14:creationId xmlns:p14="http://schemas.microsoft.com/office/powerpoint/2010/main" val="298344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b="0" i="0" kern="1200" dirty="0" smtClean="0">
                <a:solidFill>
                  <a:schemeClr val="tx1"/>
                </a:solidFill>
                <a:latin typeface="+mn-lt"/>
                <a:ea typeface="+mn-ea"/>
                <a:cs typeface="+mn-cs"/>
              </a:rPr>
              <a:t>【Now</a:t>
            </a:r>
            <a:r>
              <a:rPr lang="zh-TW" altLang="en-US" sz="1200" b="0" i="0" kern="1200" dirty="0" smtClean="0">
                <a:solidFill>
                  <a:schemeClr val="tx1"/>
                </a:solidFill>
                <a:latin typeface="+mn-lt"/>
                <a:ea typeface="+mn-ea"/>
                <a:cs typeface="+mn-cs"/>
              </a:rPr>
              <a:t>新聞台</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鄰舍輔導會怡欣山莊四名前職員，涉嫌用膠紙貼在男智障院友的乳頭及四肢上，再拍照上載至互聯網。其中一人被裁定普通襲擊罪成，還柙至下月九日判刑。裁判官批評被告絕對是虐待，有必要判阻嚇性刑罰。另外三人則因證據不足，罪名不成立。</a:t>
            </a:r>
          </a:p>
          <a:p>
            <a:r>
              <a:rPr lang="en-US" altLang="zh-TW" sz="1200" b="0" i="0" kern="1200" dirty="0" smtClean="0">
                <a:solidFill>
                  <a:schemeClr val="tx1"/>
                </a:solidFill>
                <a:latin typeface="+mn-lt"/>
                <a:ea typeface="+mn-ea"/>
                <a:cs typeface="+mn-cs"/>
              </a:rPr>
              <a:t>29</a:t>
            </a:r>
            <a:r>
              <a:rPr lang="zh-TW" altLang="en-US" sz="1200" b="0" i="0" kern="1200" dirty="0" smtClean="0">
                <a:solidFill>
                  <a:schemeClr val="tx1"/>
                </a:solidFill>
                <a:latin typeface="+mn-lt"/>
                <a:ea typeface="+mn-ea"/>
                <a:cs typeface="+mn-cs"/>
              </a:rPr>
              <a:t>歲被告陳瑪莉到法院應訊，她年初將膠紙貼在一名智障患有自閉的院友的四肢及牀架上，辯稱是想轉移事主注意力，防止他碰電掣箱。</a:t>
            </a:r>
          </a:p>
          <a:p>
            <a:r>
              <a:rPr lang="zh-TW" altLang="en-US" sz="1200" b="0" i="0" kern="1200" dirty="0" smtClean="0">
                <a:solidFill>
                  <a:schemeClr val="tx1"/>
                </a:solidFill>
                <a:latin typeface="+mn-lt"/>
                <a:ea typeface="+mn-ea"/>
                <a:cs typeface="+mn-cs"/>
              </a:rPr>
              <a:t>裁判官不接納陳瑪莉的辯解，認為事主當時已經穿上約束衣。事發時事主激動大叫，盡力移走膠紙，但被告仍繼續將膠紙貼在事主的雙臂及腳上。</a:t>
            </a:r>
          </a:p>
          <a:p>
            <a:r>
              <a:rPr lang="zh-TW" altLang="en-US" sz="1200" b="0" i="0" kern="1200" dirty="0" smtClean="0">
                <a:solidFill>
                  <a:schemeClr val="tx1"/>
                </a:solidFill>
                <a:latin typeface="+mn-lt"/>
                <a:ea typeface="+mn-ea"/>
                <a:cs typeface="+mn-cs"/>
              </a:rPr>
              <a:t>證人亦證實，事主當時非常驚恐，嘗試避開膠紙。裁判官裁定，陳瑪莉普通襲擊罪成。</a:t>
            </a:r>
          </a:p>
          <a:p>
            <a:r>
              <a:rPr lang="zh-TW" altLang="en-US" sz="1200" b="0" i="0" kern="1200" dirty="0" smtClean="0">
                <a:solidFill>
                  <a:schemeClr val="tx1"/>
                </a:solidFill>
                <a:latin typeface="+mn-lt"/>
                <a:ea typeface="+mn-ea"/>
                <a:cs typeface="+mn-cs"/>
              </a:rPr>
              <a:t>裁判官批評被告作為復康宿舍職員，職責是照顧無自理能力的人，應該有耐性及尊重院友。但被告利用事主弱點，令他承受不必要傷害，是完全不能接受，絕對是虐待，有必要判阻嚇性刑罰。</a:t>
            </a:r>
          </a:p>
          <a:p>
            <a:r>
              <a:rPr lang="zh-TW" altLang="en-US" sz="1200" b="0" i="0" kern="1200" dirty="0" smtClean="0">
                <a:solidFill>
                  <a:schemeClr val="tx1"/>
                </a:solidFill>
                <a:latin typeface="+mn-lt"/>
                <a:ea typeface="+mn-ea"/>
                <a:cs typeface="+mn-cs"/>
              </a:rPr>
              <a:t>裁判官決定索取被告背景報告，將案押後至下月九日判刑。</a:t>
            </a:r>
          </a:p>
          <a:p>
            <a:r>
              <a:rPr lang="zh-TW" altLang="en-US" sz="1200" b="0" i="0" kern="1200" dirty="0" smtClean="0">
                <a:solidFill>
                  <a:schemeClr val="tx1"/>
                </a:solidFill>
                <a:latin typeface="+mn-lt"/>
                <a:ea typeface="+mn-ea"/>
                <a:cs typeface="+mn-cs"/>
              </a:rPr>
              <a:t>怡欣山莊另外三名前職員，分別涉嫌在事主牀邊膠紙上寫名刺激他及以電話拍攝另一名院友，被控普通襲擊及不誠實使用電腦罪。裁判官因證據不足，裁定三人所有罪名不成立。</a:t>
            </a:r>
          </a:p>
          <a:p>
            <a:endParaRPr lang="zh-TW" altLang="en-US" dirty="0"/>
          </a:p>
        </p:txBody>
      </p:sp>
      <p:sp>
        <p:nvSpPr>
          <p:cNvPr id="4" name="投影片編號版面配置區 3"/>
          <p:cNvSpPr>
            <a:spLocks noGrp="1"/>
          </p:cNvSpPr>
          <p:nvPr>
            <p:ph type="sldNum" sz="quarter" idx="10"/>
          </p:nvPr>
        </p:nvSpPr>
        <p:spPr/>
        <p:txBody>
          <a:bodyPr/>
          <a:lstStyle/>
          <a:p>
            <a:fld id="{BC640D2E-0C1A-4418-8763-9BB732EB1D20}" type="slidenum">
              <a:rPr lang="en-US" altLang="zh-TW" smtClean="0"/>
              <a:pPr/>
              <a:t>17</a:t>
            </a:fld>
            <a:endParaRPr lang="en-US" altLang="zh-TW"/>
          </a:p>
        </p:txBody>
      </p:sp>
    </p:spTree>
    <p:extLst>
      <p:ext uri="{BB962C8B-B14F-4D97-AF65-F5344CB8AC3E}">
        <p14:creationId xmlns:p14="http://schemas.microsoft.com/office/powerpoint/2010/main" val="347674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18</a:t>
            </a:fld>
            <a:endParaRPr lang="zh-TW" altLang="en-US"/>
          </a:p>
        </p:txBody>
      </p:sp>
    </p:spTree>
    <p:extLst>
      <p:ext uri="{BB962C8B-B14F-4D97-AF65-F5344CB8AC3E}">
        <p14:creationId xmlns:p14="http://schemas.microsoft.com/office/powerpoint/2010/main" val="269535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r>
              <a:rPr lang="en-US" altLang="zh-TW" sz="1200" b="1" dirty="0" smtClean="0">
                <a:solidFill>
                  <a:srgbClr val="002060"/>
                </a:solidFill>
                <a:latin typeface="微軟正黑體" pitchFamily="34" charset="-120"/>
                <a:ea typeface="微軟正黑體" pitchFamily="34" charset="-120"/>
                <a:cs typeface="+mn-cs"/>
              </a:rPr>
              <a:t> </a:t>
            </a:r>
            <a:endParaRPr lang="zh-TW" altLang="en-US" dirty="0"/>
          </a:p>
        </p:txBody>
      </p:sp>
      <p:sp>
        <p:nvSpPr>
          <p:cNvPr id="4" name="投影片編號版面配置區 3"/>
          <p:cNvSpPr>
            <a:spLocks noGrp="1"/>
          </p:cNvSpPr>
          <p:nvPr>
            <p:ph type="sldNum" sz="quarter" idx="10"/>
          </p:nvPr>
        </p:nvSpPr>
        <p:spPr/>
        <p:txBody>
          <a:bodyPr/>
          <a:lstStyle/>
          <a:p>
            <a:fld id="{CBCA6562-88DF-43FB-849F-9098B86EE4D7}" type="slidenum">
              <a:rPr lang="zh-TW" altLang="en-US" smtClean="0"/>
              <a:pPr/>
              <a:t>19</a:t>
            </a:fld>
            <a:endParaRPr lang="zh-TW" altLang="en-US"/>
          </a:p>
        </p:txBody>
      </p:sp>
    </p:spTree>
    <p:extLst>
      <p:ext uri="{BB962C8B-B14F-4D97-AF65-F5344CB8AC3E}">
        <p14:creationId xmlns:p14="http://schemas.microsoft.com/office/powerpoint/2010/main" val="205892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C8B3049-F546-476B-B524-5F0BF5B75BDB}" type="slidenum">
              <a:rPr lang="zh-TW" altLang="en-US" smtClean="0"/>
              <a:pPr/>
              <a:t>24</a:t>
            </a:fld>
            <a:endParaRPr lang="zh-TW" altLang="en-US"/>
          </a:p>
        </p:txBody>
      </p:sp>
    </p:spTree>
    <p:extLst>
      <p:ext uri="{BB962C8B-B14F-4D97-AF65-F5344CB8AC3E}">
        <p14:creationId xmlns:p14="http://schemas.microsoft.com/office/powerpoint/2010/main" val="146335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84" name="Freeform 175"/>
          <p:cNvSpPr>
            <a:spLocks/>
          </p:cNvSpPr>
          <p:nvPr/>
        </p:nvSpPr>
        <p:spPr bwMode="auto">
          <a:xfrm>
            <a:off x="0" y="5027613"/>
            <a:ext cx="3035694"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2" y="5138743"/>
            <a:ext cx="276654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5715" y="5268915"/>
            <a:ext cx="1874532"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5691480" y="5129219"/>
            <a:ext cx="3454903"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6046383" y="5243518"/>
            <a:ext cx="3100005"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6801436" y="5339715"/>
            <a:ext cx="234495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5119831" y="4976813"/>
            <a:ext cx="4026552"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5608119" y="5110168"/>
            <a:ext cx="3538269"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191" y="3359151"/>
            <a:ext cx="9141618"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142107" y="685800"/>
            <a:ext cx="6859786"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zh-TW" altLang="en-US" smtClean="0"/>
              <a:t>按一下以編輯母片標題樣式</a:t>
            </a:r>
            <a:endParaRPr/>
          </a:p>
        </p:txBody>
      </p:sp>
      <p:sp>
        <p:nvSpPr>
          <p:cNvPr id="3" name="Subtitle 2"/>
          <p:cNvSpPr>
            <a:spLocks noGrp="1"/>
          </p:cNvSpPr>
          <p:nvPr>
            <p:ph type="subTitle" idx="1"/>
          </p:nvPr>
        </p:nvSpPr>
        <p:spPr>
          <a:xfrm>
            <a:off x="1142107" y="3657600"/>
            <a:ext cx="6859786" cy="1319215"/>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Vertical Text Placeholder 2"/>
          <p:cNvSpPr>
            <a:spLocks noGrp="1"/>
          </p:cNvSpPr>
          <p:nvPr>
            <p:ph type="body" orient="vert" idx="1"/>
          </p:nvPr>
        </p:nvSpPr>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fld id="{5F4E5243-F52A-4D37-9694-EB26C6C31910}" type="datetime1">
              <a:rPr lang="en-US"/>
              <a:pPr/>
              <a:t>11/30/2016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4639"/>
            <a:ext cx="1971675" cy="5897563"/>
          </a:xfrm>
        </p:spPr>
        <p:txBody>
          <a:bodyPr vert="eaVert"/>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628653" y="274639"/>
            <a:ext cx="5800725" cy="5897563"/>
          </a:xfrm>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fld id="{3A77B6E1-634A-48DC-9E8B-D894023267EF}" type="datetime1">
              <a:rPr lang="en-US"/>
              <a:pPr/>
              <a:t>11/30/2016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fld id="{24ABB9F7-FE8F-4CB7-B90F-B7A115B006F6}" type="datetimeFigureOut">
              <a:rPr lang="en-US"/>
              <a:pPr/>
              <a:t>11/30/2016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C2E8EBC-E876-4F75-A8E2-294E580032CD}" type="slidenum">
              <a:rPr/>
              <a:pPr/>
              <a:t>‹#›</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1142107" y="1676400"/>
            <a:ext cx="6859786"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zh-TW" altLang="en-US" smtClean="0"/>
              <a:t>按一下以編輯母片標題樣式</a:t>
            </a:r>
            <a:endParaRPr/>
          </a:p>
        </p:txBody>
      </p:sp>
      <p:sp>
        <p:nvSpPr>
          <p:cNvPr id="3" name="Text Placeholder 2"/>
          <p:cNvSpPr>
            <a:spLocks noGrp="1"/>
          </p:cNvSpPr>
          <p:nvPr>
            <p:ph type="body" idx="1"/>
          </p:nvPr>
        </p:nvSpPr>
        <p:spPr>
          <a:xfrm>
            <a:off x="1142107" y="5029202"/>
            <a:ext cx="6859786"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101A9C7-C274-4F50-89C9-83BDB06EDB81}" type="datetime1">
              <a:rPr lang="en-US"/>
              <a:pPr/>
              <a:t>11/30/2016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1142109" y="1828800"/>
            <a:ext cx="3361295"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Content Placeholder 3"/>
          <p:cNvSpPr>
            <a:spLocks noGrp="1"/>
          </p:cNvSpPr>
          <p:nvPr>
            <p:ph sz="half" idx="2"/>
          </p:nvPr>
        </p:nvSpPr>
        <p:spPr>
          <a:xfrm>
            <a:off x="4640598" y="1828800"/>
            <a:ext cx="3361295"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5" name="Date Placeholder 4"/>
          <p:cNvSpPr>
            <a:spLocks noGrp="1"/>
          </p:cNvSpPr>
          <p:nvPr>
            <p:ph type="dt" sz="half" idx="10"/>
          </p:nvPr>
        </p:nvSpPr>
        <p:spPr/>
        <p:txBody>
          <a:bodyPr/>
          <a:lstStyle/>
          <a:p>
            <a:fld id="{F12952B5-7A2F-4CC8-B7CE-9234E21C2837}" type="datetime1">
              <a:rPr lang="en-US"/>
              <a:pPr/>
              <a:t>11/30/2016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2109" y="1828800"/>
            <a:ext cx="3361295"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42109" y="2743200"/>
            <a:ext cx="3361295"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Text Placeholder 4"/>
          <p:cNvSpPr>
            <a:spLocks noGrp="1"/>
          </p:cNvSpPr>
          <p:nvPr>
            <p:ph type="body" sz="quarter" idx="3"/>
          </p:nvPr>
        </p:nvSpPr>
        <p:spPr>
          <a:xfrm>
            <a:off x="4640598" y="1828800"/>
            <a:ext cx="3361295"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0598" y="2743200"/>
            <a:ext cx="3361295"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7" name="Date Placeholder 6"/>
          <p:cNvSpPr>
            <a:spLocks noGrp="1"/>
          </p:cNvSpPr>
          <p:nvPr>
            <p:ph type="dt" sz="half" idx="10"/>
          </p:nvPr>
        </p:nvSpPr>
        <p:spPr/>
        <p:txBody>
          <a:bodyPr/>
          <a:lstStyle/>
          <a:p>
            <a:fld id="{CE1DA07A-9201-4B4B-BAF2-015AFA30F520}" type="datetime1">
              <a:rPr lang="en-US"/>
              <a:pPr/>
              <a:t>11/30/2016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pPr/>
              <a:t>‹#›</a:t>
            </a:fld>
            <a:endParaRPr/>
          </a:p>
        </p:txBody>
      </p:sp>
      <p:sp>
        <p:nvSpPr>
          <p:cNvPr id="10" name="Title 9"/>
          <p:cNvSpPr>
            <a:spLocks noGrp="1"/>
          </p:cNvSpPr>
          <p:nvPr>
            <p:ph type="title"/>
          </p:nvPr>
        </p:nvSpPr>
        <p:spPr/>
        <p:txBody>
          <a:bodyPr/>
          <a:lstStyle/>
          <a:p>
            <a:r>
              <a:rPr lang="zh-TW" altLang="en-US" smtClean="0"/>
              <a:t>按一下以編輯母片標題樣式</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142107" y="402280"/>
            <a:ext cx="6859786" cy="1160463"/>
          </a:xfrm>
        </p:spPr>
        <p:txBody>
          <a:bodyPr/>
          <a:lstStyle/>
          <a:p>
            <a:r>
              <a:rPr lang="zh-TW" altLang="en-US" smtClean="0"/>
              <a:t>按一下以編輯母片標題樣式</a:t>
            </a:r>
            <a:endParaRPr/>
          </a:p>
        </p:txBody>
      </p:sp>
      <p:sp>
        <p:nvSpPr>
          <p:cNvPr id="240" name="Date Placeholder 239"/>
          <p:cNvSpPr>
            <a:spLocks noGrp="1"/>
          </p:cNvSpPr>
          <p:nvPr>
            <p:ph type="dt" sz="half" idx="10"/>
          </p:nvPr>
        </p:nvSpPr>
        <p:spPr/>
        <p:txBody>
          <a:bodyPr/>
          <a:lstStyle/>
          <a:p>
            <a:fld id="{C101A9C7-C274-4F50-89C9-83BDB06EDB81}" type="datetime1">
              <a:rPr lang="en-US"/>
              <a:pPr/>
              <a:t>11/30/2016</a:t>
            </a:fld>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pPr/>
              <a:t>11/30/2016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99119" y="741872"/>
            <a:ext cx="3144067" cy="2687128"/>
          </a:xfrm>
        </p:spPr>
        <p:txBody>
          <a:bodyPr anchor="b">
            <a:normAutofit/>
          </a:bodyPr>
          <a:lstStyle>
            <a:lvl1pPr algn="l">
              <a:defRPr sz="4000" b="1"/>
            </a:lvl1pPr>
          </a:lstStyle>
          <a:p>
            <a:r>
              <a:rPr lang="zh-TW" altLang="en-US" smtClean="0"/>
              <a:t>按一下以編輯母片標題樣式</a:t>
            </a:r>
            <a:endParaRPr/>
          </a:p>
        </p:txBody>
      </p:sp>
      <p:sp>
        <p:nvSpPr>
          <p:cNvPr id="3" name="Content Placeholder 2"/>
          <p:cNvSpPr>
            <a:spLocks noGrp="1"/>
          </p:cNvSpPr>
          <p:nvPr>
            <p:ph idx="1"/>
          </p:nvPr>
        </p:nvSpPr>
        <p:spPr>
          <a:xfrm>
            <a:off x="4171851" y="762002"/>
            <a:ext cx="4173037"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Text Placeholder 3"/>
          <p:cNvSpPr>
            <a:spLocks noGrp="1"/>
          </p:cNvSpPr>
          <p:nvPr>
            <p:ph type="body" sz="half" idx="2"/>
          </p:nvPr>
        </p:nvSpPr>
        <p:spPr>
          <a:xfrm>
            <a:off x="799119" y="3581400"/>
            <a:ext cx="3144067"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F13884F-698C-4153-AB67-9A0F214F106F}" type="datetimeFigureOut">
              <a:rPr lang="en-US"/>
              <a:pPr/>
              <a:t>11/30/2016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pPr/>
              <a:t>‹#›</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799117" y="741872"/>
            <a:ext cx="3144068" cy="2687128"/>
          </a:xfrm>
        </p:spPr>
        <p:txBody>
          <a:bodyPr anchor="b">
            <a:normAutofit/>
          </a:bodyPr>
          <a:lstStyle>
            <a:lvl1pPr algn="l">
              <a:defRPr sz="4000" b="1"/>
            </a:lvl1pPr>
          </a:lstStyle>
          <a:p>
            <a:r>
              <a:rPr lang="zh-TW" altLang="en-US" smtClean="0"/>
              <a:t>按一下以編輯母片標題樣式</a:t>
            </a:r>
            <a:endParaRPr/>
          </a:p>
        </p:txBody>
      </p:sp>
      <p:sp>
        <p:nvSpPr>
          <p:cNvPr id="3" name="Picture Placeholder 2"/>
          <p:cNvSpPr>
            <a:spLocks noGrp="1"/>
          </p:cNvSpPr>
          <p:nvPr>
            <p:ph type="pic" idx="1"/>
          </p:nvPr>
        </p:nvSpPr>
        <p:spPr>
          <a:xfrm>
            <a:off x="4171851" y="762000"/>
            <a:ext cx="4173037"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a:p>
        </p:txBody>
      </p:sp>
      <p:sp>
        <p:nvSpPr>
          <p:cNvPr id="4" name="Text Placeholder 3"/>
          <p:cNvSpPr>
            <a:spLocks noGrp="1"/>
          </p:cNvSpPr>
          <p:nvPr>
            <p:ph type="body" sz="half" idx="2"/>
          </p:nvPr>
        </p:nvSpPr>
        <p:spPr>
          <a:xfrm>
            <a:off x="799117" y="3581400"/>
            <a:ext cx="314406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6" name="Date Placeholder 85"/>
          <p:cNvSpPr>
            <a:spLocks noGrp="1"/>
          </p:cNvSpPr>
          <p:nvPr>
            <p:ph type="dt" sz="half" idx="10"/>
          </p:nvPr>
        </p:nvSpPr>
        <p:spPr/>
        <p:txBody>
          <a:bodyPr/>
          <a:lstStyle/>
          <a:p>
            <a:fld id="{C101A9C7-C274-4F50-89C9-83BDB06EDB81}" type="datetime1">
              <a:rPr lang="en-US"/>
              <a:pPr/>
              <a:t>11/30/2016</a:t>
            </a:fld>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5" name="Freeform 330"/>
          <p:cNvSpPr>
            <a:spLocks/>
          </p:cNvSpPr>
          <p:nvPr/>
        </p:nvSpPr>
        <p:spPr bwMode="auto">
          <a:xfrm>
            <a:off x="0" y="5525054"/>
            <a:ext cx="9150908"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142107" y="402280"/>
            <a:ext cx="6859786" cy="1160463"/>
          </a:xfrm>
          <a:prstGeom prst="rect">
            <a:avLst/>
          </a:prstGeom>
        </p:spPr>
        <p:txBody>
          <a:bodyPr vert="horz" lIns="91440" tIns="45720" rIns="91440" bIns="45720" rtlCol="0" anchor="b">
            <a:normAutofit/>
          </a:bodyPr>
          <a:lstStyle/>
          <a:p>
            <a:r>
              <a:rPr lang="zh-TW" altLang="en-US" smtClean="0"/>
              <a:t>按一下以編輯母片標題樣式</a:t>
            </a:r>
            <a:endParaRPr/>
          </a:p>
        </p:txBody>
      </p:sp>
      <p:sp>
        <p:nvSpPr>
          <p:cNvPr id="3" name="Text Placeholder 2"/>
          <p:cNvSpPr>
            <a:spLocks noGrp="1"/>
          </p:cNvSpPr>
          <p:nvPr>
            <p:ph type="body" idx="1"/>
          </p:nvPr>
        </p:nvSpPr>
        <p:spPr>
          <a:xfrm>
            <a:off x="1142107" y="1828800"/>
            <a:ext cx="6859786" cy="41910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Date Placeholder 3"/>
          <p:cNvSpPr>
            <a:spLocks noGrp="1"/>
          </p:cNvSpPr>
          <p:nvPr>
            <p:ph type="dt" sz="half" idx="2"/>
          </p:nvPr>
        </p:nvSpPr>
        <p:spPr>
          <a:xfrm>
            <a:off x="6326878" y="6413503"/>
            <a:ext cx="931875" cy="250827"/>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pPr/>
              <a:t>11/30/2016</a:t>
            </a:fld>
            <a:endParaRPr/>
          </a:p>
        </p:txBody>
      </p:sp>
      <p:sp>
        <p:nvSpPr>
          <p:cNvPr id="5" name="Footer Placeholder 4"/>
          <p:cNvSpPr>
            <a:spLocks noGrp="1"/>
          </p:cNvSpPr>
          <p:nvPr>
            <p:ph type="ftr" sz="quarter" idx="3"/>
          </p:nvPr>
        </p:nvSpPr>
        <p:spPr>
          <a:xfrm>
            <a:off x="1145235" y="6413503"/>
            <a:ext cx="5084551" cy="250827"/>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7373079" y="6413503"/>
            <a:ext cx="641372" cy="250827"/>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hk/url?sa=i&amp;rct=j&amp;q=&amp;esrc=s&amp;source=images&amp;cd=&amp;cad=rja&amp;uact=8&amp;ved=0CAcQjRxqFQoTCPDYjoWgy8cCFc9zjgodoRMKNg&amp;url=http://www.eoc.org.hk/EOC/Upload/UserFiles/File/enews/news067c.htm&amp;ei=Jg3gVfCtCs_nuQShp6iwAw&amp;psig=AFQjCNEloLDf8_nwngcOYGxBkwKszJvjvA&amp;ust=1440833179760239"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eoc.org.h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 y="3733804"/>
            <a:ext cx="9143999" cy="1852615"/>
          </a:xfrm>
        </p:spPr>
        <p:txBody>
          <a:bodyPr/>
          <a:lstStyle/>
          <a:p>
            <a:pPr algn="ctr">
              <a:spcBef>
                <a:spcPts val="800"/>
              </a:spcBef>
            </a:pPr>
            <a:r>
              <a:rPr lang="zh-TW" altLang="en-US" sz="2400" b="1" dirty="0" smtClean="0">
                <a:solidFill>
                  <a:schemeClr val="accent4">
                    <a:lumMod val="50000"/>
                  </a:schemeClr>
                </a:solidFill>
                <a:effectLst/>
                <a:latin typeface="微軟正黑體" pitchFamily="34" charset="-120"/>
                <a:ea typeface="微軟正黑體" pitchFamily="34" charset="-120"/>
              </a:rPr>
              <a:t>平等機會委員會                                                                            </a:t>
            </a:r>
            <a:endParaRPr lang="en-US" altLang="zh-TW" sz="2400" b="1" dirty="0" smtClean="0">
              <a:solidFill>
                <a:schemeClr val="accent4">
                  <a:lumMod val="50000"/>
                </a:schemeClr>
              </a:solidFill>
              <a:effectLst/>
              <a:latin typeface="微軟正黑體" pitchFamily="34" charset="-120"/>
              <a:ea typeface="微軟正黑體" pitchFamily="34" charset="-120"/>
            </a:endParaRPr>
          </a:p>
          <a:p>
            <a:pPr algn="ctr">
              <a:spcBef>
                <a:spcPts val="800"/>
              </a:spcBef>
            </a:pPr>
            <a:r>
              <a:rPr lang="zh-TW" altLang="en-US" sz="2400" b="1" dirty="0" smtClean="0">
                <a:solidFill>
                  <a:schemeClr val="accent4">
                    <a:lumMod val="50000"/>
                  </a:schemeClr>
                </a:solidFill>
                <a:effectLst/>
                <a:latin typeface="微軟正黑體" pitchFamily="34" charset="-120"/>
                <a:ea typeface="微軟正黑體" pitchFamily="34" charset="-120"/>
              </a:rPr>
              <a:t>政策、研究及培訓科總監</a:t>
            </a:r>
            <a:endParaRPr lang="en-US" altLang="zh-TW" sz="2400" b="1" dirty="0" smtClean="0">
              <a:solidFill>
                <a:schemeClr val="accent4">
                  <a:lumMod val="50000"/>
                </a:schemeClr>
              </a:solidFill>
              <a:effectLst/>
              <a:latin typeface="微軟正黑體" pitchFamily="34" charset="-120"/>
              <a:ea typeface="微軟正黑體" pitchFamily="34" charset="-120"/>
            </a:endParaRPr>
          </a:p>
          <a:p>
            <a:pPr algn="ctr">
              <a:spcBef>
                <a:spcPts val="800"/>
              </a:spcBef>
            </a:pPr>
            <a:r>
              <a:rPr lang="zh-TW" altLang="en-US" sz="2400" b="1" dirty="0" smtClean="0">
                <a:solidFill>
                  <a:schemeClr val="accent4">
                    <a:lumMod val="50000"/>
                  </a:schemeClr>
                </a:solidFill>
                <a:effectLst/>
                <a:latin typeface="微軟正黑體" pitchFamily="34" charset="-120"/>
                <a:ea typeface="微軟正黑體" pitchFamily="34" charset="-120"/>
              </a:rPr>
              <a:t>朱崇文博士</a:t>
            </a:r>
            <a:endParaRPr lang="en-US" altLang="zh-TW" sz="2400" b="1" dirty="0" smtClean="0">
              <a:solidFill>
                <a:schemeClr val="accent4">
                  <a:lumMod val="50000"/>
                </a:schemeClr>
              </a:solidFill>
              <a:effectLst/>
              <a:latin typeface="微軟正黑體" pitchFamily="34" charset="-120"/>
              <a:ea typeface="微軟正黑體" pitchFamily="34" charset="-120"/>
            </a:endParaRPr>
          </a:p>
          <a:p>
            <a:pPr algn="ctr"/>
            <a:r>
              <a:rPr lang="en-US" altLang="zh-TW" sz="1600" b="1" dirty="0" smtClean="0">
                <a:solidFill>
                  <a:schemeClr val="accent4">
                    <a:lumMod val="50000"/>
                  </a:schemeClr>
                </a:solidFill>
                <a:effectLst/>
                <a:latin typeface="微軟正黑體" pitchFamily="34" charset="-120"/>
                <a:ea typeface="微軟正黑體" pitchFamily="34" charset="-120"/>
              </a:rPr>
              <a:t>2016. 11 .30</a:t>
            </a:r>
            <a:r>
              <a:rPr lang="en-US" altLang="zh-TW" b="1" dirty="0" smtClean="0">
                <a:solidFill>
                  <a:schemeClr val="accent4">
                    <a:lumMod val="50000"/>
                  </a:schemeClr>
                </a:solidFill>
                <a:latin typeface="微軟正黑體" pitchFamily="34" charset="-120"/>
                <a:ea typeface="微軟正黑體" pitchFamily="34" charset="-120"/>
              </a:rPr>
              <a:t/>
            </a:r>
            <a:br>
              <a:rPr lang="en-US" altLang="zh-TW" b="1" dirty="0" smtClean="0">
                <a:solidFill>
                  <a:schemeClr val="accent4">
                    <a:lumMod val="50000"/>
                  </a:schemeClr>
                </a:solidFill>
                <a:latin typeface="微軟正黑體" pitchFamily="34" charset="-120"/>
                <a:ea typeface="微軟正黑體" pitchFamily="34" charset="-120"/>
              </a:rPr>
            </a:br>
            <a:r>
              <a:rPr lang="zh-TW" altLang="en-US" b="1" dirty="0" smtClean="0">
                <a:solidFill>
                  <a:schemeClr val="accent4">
                    <a:lumMod val="50000"/>
                  </a:schemeClr>
                </a:solidFill>
                <a:latin typeface="微軟正黑體" pitchFamily="34" charset="-120"/>
                <a:ea typeface="微軟正黑體" pitchFamily="34" charset="-120"/>
              </a:rPr>
              <a:t>   </a:t>
            </a:r>
            <a:r>
              <a:rPr lang="zh-TW" altLang="en-US" sz="4000" dirty="0" smtClean="0">
                <a:solidFill>
                  <a:schemeClr val="accent4">
                    <a:lumMod val="50000"/>
                  </a:schemeClr>
                </a:solidFill>
                <a:latin typeface="微軟正黑體" pitchFamily="34" charset="-120"/>
                <a:ea typeface="微軟正黑體" pitchFamily="34" charset="-120"/>
              </a:rPr>
              <a:t>	</a:t>
            </a:r>
            <a:endParaRPr lang="zh-TW" altLang="en-US" sz="3600" dirty="0" smtClean="0"/>
          </a:p>
          <a:p>
            <a:endParaRPr lang="en-US" dirty="0">
              <a:latin typeface="Constantia" pitchFamily="18" charset="0"/>
            </a:endParaRPr>
          </a:p>
        </p:txBody>
      </p:sp>
      <p:sp>
        <p:nvSpPr>
          <p:cNvPr id="4" name="標題 3"/>
          <p:cNvSpPr>
            <a:spLocks noGrp="1"/>
          </p:cNvSpPr>
          <p:nvPr>
            <p:ph type="ctrTitle"/>
          </p:nvPr>
        </p:nvSpPr>
        <p:spPr>
          <a:xfrm>
            <a:off x="0" y="2286000"/>
            <a:ext cx="9144000" cy="1676400"/>
          </a:xfrm>
        </p:spPr>
        <p:txBody>
          <a:bodyPr/>
          <a:lstStyle/>
          <a:p>
            <a:pPr algn="ctr">
              <a:spcBef>
                <a:spcPts val="800"/>
              </a:spcBef>
            </a:pPr>
            <a:r>
              <a:rPr lang="en-US" altLang="zh-TW" dirty="0" smtClean="0">
                <a:solidFill>
                  <a:schemeClr val="accent5">
                    <a:lumMod val="50000"/>
                  </a:schemeClr>
                </a:solidFill>
                <a:effectLst/>
                <a:latin typeface="+mj-ea"/>
              </a:rPr>
              <a:t/>
            </a:r>
            <a:br>
              <a:rPr lang="en-US" altLang="zh-TW" dirty="0" smtClean="0">
                <a:solidFill>
                  <a:schemeClr val="accent5">
                    <a:lumMod val="50000"/>
                  </a:schemeClr>
                </a:solidFill>
                <a:effectLst/>
                <a:latin typeface="+mj-ea"/>
              </a:rPr>
            </a:br>
            <a:r>
              <a:rPr lang="zh-TW" altLang="zh-TW" sz="5000" dirty="0" smtClean="0">
                <a:solidFill>
                  <a:schemeClr val="accent5">
                    <a:lumMod val="50000"/>
                  </a:schemeClr>
                </a:solidFill>
                <a:effectLst/>
                <a:latin typeface="+mj-ea"/>
              </a:rPr>
              <a:t>性騷擾的定義和</a:t>
            </a:r>
            <a:r>
              <a:rPr lang="en-US" altLang="zh-TW" sz="5000" dirty="0" smtClean="0">
                <a:solidFill>
                  <a:schemeClr val="accent5">
                    <a:lumMod val="50000"/>
                  </a:schemeClr>
                </a:solidFill>
                <a:effectLst/>
                <a:latin typeface="+mj-ea"/>
              </a:rPr>
              <a:t/>
            </a:r>
            <a:br>
              <a:rPr lang="en-US" altLang="zh-TW" sz="5000" dirty="0" smtClean="0">
                <a:solidFill>
                  <a:schemeClr val="accent5">
                    <a:lumMod val="50000"/>
                  </a:schemeClr>
                </a:solidFill>
                <a:effectLst/>
                <a:latin typeface="+mj-ea"/>
              </a:rPr>
            </a:br>
            <a:r>
              <a:rPr lang="zh-TW" altLang="zh-TW" sz="5000" dirty="0" smtClean="0">
                <a:solidFill>
                  <a:schemeClr val="accent5">
                    <a:lumMod val="50000"/>
                  </a:schemeClr>
                </a:solidFill>
                <a:effectLst/>
                <a:latin typeface="+mj-ea"/>
              </a:rPr>
              <a:t>相關的反歧視條例</a:t>
            </a:r>
            <a:r>
              <a:rPr lang="en-US" altLang="zh-TW" sz="5000" dirty="0" smtClean="0">
                <a:solidFill>
                  <a:schemeClr val="accent5">
                    <a:lumMod val="50000"/>
                  </a:schemeClr>
                </a:solidFill>
                <a:latin typeface="+mj-ea"/>
              </a:rPr>
              <a:t/>
            </a:r>
            <a:br>
              <a:rPr lang="en-US" altLang="zh-TW" sz="5000" dirty="0" smtClean="0">
                <a:solidFill>
                  <a:schemeClr val="accent5">
                    <a:lumMod val="50000"/>
                  </a:schemeClr>
                </a:solidFill>
                <a:latin typeface="+mj-ea"/>
              </a:rPr>
            </a:br>
            <a:endParaRPr lang="zh-TW" altLang="en-US" sz="5000" dirty="0"/>
          </a:p>
        </p:txBody>
      </p:sp>
      <p:sp>
        <p:nvSpPr>
          <p:cNvPr id="5" name="矩形 4"/>
          <p:cNvSpPr/>
          <p:nvPr/>
        </p:nvSpPr>
        <p:spPr>
          <a:xfrm>
            <a:off x="113138" y="228605"/>
            <a:ext cx="4382662" cy="400110"/>
          </a:xfrm>
          <a:prstGeom prst="rect">
            <a:avLst/>
          </a:prstGeom>
        </p:spPr>
        <p:txBody>
          <a:bodyPr wrap="square">
            <a:spAutoFit/>
          </a:bodyPr>
          <a:lstStyle/>
          <a:p>
            <a:r>
              <a:rPr lang="zh-TW" altLang="zh-TW" sz="2000" b="1" cap="all" dirty="0" smtClean="0">
                <a:solidFill>
                  <a:schemeClr val="accent4">
                    <a:lumMod val="50000"/>
                  </a:schemeClr>
                </a:solidFill>
                <a:latin typeface="微軟正黑體" pitchFamily="34" charset="-120"/>
                <a:ea typeface="微軟正黑體" pitchFamily="34" charset="-120"/>
              </a:rPr>
              <a:t>社福界攜手防止性騷擾研討會</a:t>
            </a:r>
          </a:p>
        </p:txBody>
      </p:sp>
      <p:pic>
        <p:nvPicPr>
          <p:cNvPr id="7" name="圖片 6" descr="EOC-logo.png"/>
          <p:cNvPicPr>
            <a:picLocks noChangeAspect="1"/>
          </p:cNvPicPr>
          <p:nvPr/>
        </p:nvPicPr>
        <p:blipFill>
          <a:blip r:embed="rId2" cstate="print"/>
          <a:stretch>
            <a:fillRect/>
          </a:stretch>
        </p:blipFill>
        <p:spPr>
          <a:xfrm>
            <a:off x="8079072" y="228600"/>
            <a:ext cx="836341" cy="685800"/>
          </a:xfrm>
          <a:prstGeom prst="rect">
            <a:avLst/>
          </a:prstGeom>
        </p:spPr>
      </p:pic>
    </p:spTree>
    <p:extLst>
      <p:ext uri="{BB962C8B-B14F-4D97-AF65-F5344CB8AC3E}">
        <p14:creationId xmlns:p14="http://schemas.microsoft.com/office/powerpoint/2010/main" val="792450017"/>
      </p:ext>
    </p:extLst>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307848"/>
            <a:ext cx="8534400" cy="758952"/>
          </a:xfrm>
        </p:spPr>
        <p:txBody>
          <a:bodyPr>
            <a:normAutofit/>
          </a:bodyPr>
          <a:lstStyle/>
          <a:p>
            <a:r>
              <a:rPr lang="en-US" altLang="zh-TW" sz="3200" b="1" dirty="0" smtClean="0">
                <a:solidFill>
                  <a:srgbClr val="002060"/>
                </a:solidFill>
                <a:latin typeface="微軟正黑體" pitchFamily="34" charset="-120"/>
                <a:ea typeface="微軟正黑體" pitchFamily="34" charset="-120"/>
                <a:cs typeface="+mn-cs"/>
              </a:rPr>
              <a:t>《</a:t>
            </a:r>
            <a:r>
              <a:rPr lang="zh-TW" altLang="en-US" sz="3200" b="1" dirty="0" smtClean="0">
                <a:solidFill>
                  <a:srgbClr val="002060"/>
                </a:solidFill>
                <a:effectLst/>
                <a:latin typeface="微軟正黑體" pitchFamily="34" charset="-120"/>
                <a:ea typeface="微軟正黑體" pitchFamily="34" charset="-120"/>
                <a:cs typeface="+mn-cs"/>
              </a:rPr>
              <a:t>性別歧視條例</a:t>
            </a:r>
            <a:r>
              <a:rPr lang="en-US" altLang="zh-TW" sz="3200" b="1" dirty="0" smtClean="0">
                <a:solidFill>
                  <a:srgbClr val="002060"/>
                </a:solidFill>
                <a:effectLst/>
                <a:latin typeface="微軟正黑體" pitchFamily="34" charset="-120"/>
                <a:ea typeface="微軟正黑體" pitchFamily="34" charset="-120"/>
                <a:cs typeface="+mn-cs"/>
              </a:rPr>
              <a:t>》</a:t>
            </a:r>
            <a:r>
              <a:rPr lang="zh-TW" altLang="en-US" sz="3200" b="1" dirty="0" smtClean="0">
                <a:solidFill>
                  <a:srgbClr val="002060"/>
                </a:solidFill>
                <a:effectLst/>
                <a:latin typeface="微軟正黑體" pitchFamily="34" charset="-120"/>
                <a:ea typeface="微軟正黑體" pitchFamily="34" charset="-120"/>
                <a:cs typeface="+mn-cs"/>
              </a:rPr>
              <a:t>的</a:t>
            </a:r>
            <a:r>
              <a:rPr lang="zh-TW" altLang="en-US" sz="3200" b="1" dirty="0" smtClean="0">
                <a:solidFill>
                  <a:srgbClr val="C00000"/>
                </a:solidFill>
                <a:effectLst/>
                <a:latin typeface="微軟正黑體" pitchFamily="34" charset="-120"/>
                <a:ea typeface="微軟正黑體" pitchFamily="34" charset="-120"/>
                <a:cs typeface="+mn-cs"/>
              </a:rPr>
              <a:t>適用範疇</a:t>
            </a:r>
          </a:p>
        </p:txBody>
      </p:sp>
      <p:sp>
        <p:nvSpPr>
          <p:cNvPr id="7" name="內容版面配置區 2"/>
          <p:cNvSpPr>
            <a:spLocks noGrp="1"/>
          </p:cNvSpPr>
          <p:nvPr>
            <p:ph idx="1"/>
          </p:nvPr>
        </p:nvSpPr>
        <p:spPr>
          <a:xfrm>
            <a:off x="1143000" y="1447800"/>
            <a:ext cx="6858000" cy="4343400"/>
          </a:xfrm>
          <a:noFill/>
          <a:ln>
            <a:noFill/>
          </a:ln>
          <a:effectLst/>
        </p:spPr>
        <p:style>
          <a:lnRef idx="1">
            <a:schemeClr val="accent2"/>
          </a:lnRef>
          <a:fillRef idx="2">
            <a:schemeClr val="accent2"/>
          </a:fillRef>
          <a:effectRef idx="1">
            <a:schemeClr val="accent2"/>
          </a:effectRef>
          <a:fontRef idx="minor">
            <a:schemeClr val="dk1"/>
          </a:fontRef>
        </p:style>
        <p:txBody>
          <a:bodyPr/>
          <a:lstStyle/>
          <a:p>
            <a:pPr marL="514350" indent="-514350">
              <a:buFont typeface="Wingdings" pitchFamily="2" charset="2"/>
              <a:buChar char="ü"/>
            </a:pPr>
            <a:r>
              <a:rPr lang="zh-TW" altLang="en-US" sz="3000" b="1" dirty="0" smtClean="0">
                <a:solidFill>
                  <a:srgbClr val="C00000"/>
                </a:solidFill>
                <a:effectLst/>
                <a:latin typeface="微軟正黑體" pitchFamily="34" charset="-120"/>
                <a:ea typeface="微軟正黑體" pitchFamily="34" charset="-120"/>
              </a:rPr>
              <a:t>  僱</a:t>
            </a:r>
            <a:r>
              <a:rPr lang="zh-TW" altLang="en-US" sz="3000" b="1" dirty="0">
                <a:solidFill>
                  <a:srgbClr val="C00000"/>
                </a:solidFill>
                <a:effectLst/>
                <a:latin typeface="微軟正黑體" pitchFamily="34" charset="-120"/>
                <a:ea typeface="微軟正黑體" pitchFamily="34" charset="-120"/>
              </a:rPr>
              <a:t>傭</a:t>
            </a:r>
          </a:p>
          <a:p>
            <a:pPr marL="514350" indent="-514350">
              <a:buFont typeface="Wingdings" pitchFamily="2" charset="2"/>
              <a:buChar char="ü"/>
            </a:pPr>
            <a:r>
              <a:rPr lang="zh-TW" altLang="en-US" sz="3000" b="1" dirty="0" smtClean="0">
                <a:solidFill>
                  <a:srgbClr val="002060"/>
                </a:solidFill>
                <a:effectLst/>
                <a:latin typeface="微軟正黑體" pitchFamily="34" charset="-120"/>
                <a:ea typeface="微軟正黑體" pitchFamily="34" charset="-120"/>
              </a:rPr>
              <a:t>  教育</a:t>
            </a:r>
            <a:endParaRPr lang="en-US" altLang="zh-TW" sz="3000" b="1" dirty="0" smtClean="0">
              <a:solidFill>
                <a:srgbClr val="002060"/>
              </a:solidFill>
              <a:effectLst/>
              <a:latin typeface="微軟正黑體" pitchFamily="34" charset="-120"/>
              <a:ea typeface="微軟正黑體" pitchFamily="34" charset="-120"/>
            </a:endParaRPr>
          </a:p>
          <a:p>
            <a:pPr marL="514350" indent="-514350">
              <a:buFont typeface="Wingdings" pitchFamily="2" charset="2"/>
              <a:buChar char="ü"/>
            </a:pPr>
            <a:r>
              <a:rPr lang="zh-TW" altLang="en-US" sz="3000" b="1" dirty="0" smtClean="0">
                <a:solidFill>
                  <a:srgbClr val="C00000"/>
                </a:solidFill>
                <a:effectLst/>
                <a:latin typeface="微軟正黑體" pitchFamily="34" charset="-120"/>
                <a:ea typeface="微軟正黑體" pitchFamily="34" charset="-120"/>
              </a:rPr>
              <a:t>  貨品、設施及服務的提供</a:t>
            </a:r>
          </a:p>
          <a:p>
            <a:pPr marL="514350" indent="-514350">
              <a:buFont typeface="Wingdings" pitchFamily="2" charset="2"/>
              <a:buChar char="ü"/>
            </a:pPr>
            <a:r>
              <a:rPr lang="zh-TW" altLang="en-US" sz="3000" b="1" dirty="0" smtClean="0">
                <a:solidFill>
                  <a:srgbClr val="002060"/>
                </a:solidFill>
                <a:effectLst/>
                <a:latin typeface="微軟正黑體" pitchFamily="34" charset="-120"/>
                <a:ea typeface="微軟正黑體" pitchFamily="34" charset="-120"/>
              </a:rPr>
              <a:t>  處所的處置或管理</a:t>
            </a:r>
          </a:p>
          <a:p>
            <a:pPr marL="514350" indent="-514350">
              <a:buFont typeface="Wingdings" pitchFamily="2" charset="2"/>
              <a:buChar char="ü"/>
            </a:pPr>
            <a:r>
              <a:rPr lang="zh-TW" altLang="en-US" sz="3000" b="1" dirty="0" smtClean="0">
                <a:solidFill>
                  <a:srgbClr val="002060"/>
                </a:solidFill>
                <a:effectLst/>
                <a:latin typeface="微軟正黑體" pitchFamily="34" charset="-120"/>
                <a:ea typeface="微軟正黑體" pitchFamily="34" charset="-120"/>
              </a:rPr>
              <a:t>  會社及體育活動</a:t>
            </a:r>
          </a:p>
          <a:p>
            <a:pPr marL="514350" indent="-514350">
              <a:buFont typeface="Wingdings" pitchFamily="2" charset="2"/>
              <a:buChar char="ü"/>
            </a:pPr>
            <a:r>
              <a:rPr lang="zh-TW" altLang="en-US" sz="3000" b="1" dirty="0" smtClean="0">
                <a:solidFill>
                  <a:srgbClr val="002060"/>
                </a:solidFill>
                <a:effectLst/>
                <a:latin typeface="微軟正黑體" pitchFamily="34" charset="-120"/>
                <a:ea typeface="微軟正黑體" pitchFamily="34" charset="-120"/>
              </a:rPr>
              <a:t>  政府執行職能或行使權力</a:t>
            </a:r>
            <a:endParaRPr lang="en-US" altLang="zh-TW" sz="3000" b="1" dirty="0" smtClean="0">
              <a:solidFill>
                <a:srgbClr val="002060"/>
              </a:solidFill>
              <a:effectLst/>
              <a:latin typeface="微軟正黑體" pitchFamily="34" charset="-120"/>
              <a:ea typeface="微軟正黑體" pitchFamily="34" charset="-120"/>
            </a:endParaRPr>
          </a:p>
          <a:p>
            <a:pPr lvl="0">
              <a:buNone/>
            </a:pPr>
            <a:endParaRPr lang="zh-TW" altLang="en-US" sz="3600" dirty="0">
              <a:solidFill>
                <a:schemeClr val="tx1"/>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72" y="228600"/>
            <a:ext cx="836341" cy="685800"/>
          </a:xfrm>
          <a:prstGeom prst="rect">
            <a:avLst/>
          </a:prstGeom>
        </p:spPr>
      </p:pic>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307848"/>
            <a:ext cx="8534400" cy="758952"/>
          </a:xfrm>
        </p:spPr>
        <p:txBody>
          <a:bodyPr>
            <a:normAutofit/>
          </a:bodyPr>
          <a:lstStyle/>
          <a:p>
            <a:r>
              <a:rPr lang="en-US" altLang="zh-TW" sz="3200" b="1" dirty="0" smtClean="0">
                <a:solidFill>
                  <a:srgbClr val="002060"/>
                </a:solidFill>
                <a:effectLst/>
                <a:latin typeface="微軟正黑體" pitchFamily="34" charset="-120"/>
                <a:ea typeface="微軟正黑體" pitchFamily="34" charset="-120"/>
                <a:cs typeface="+mn-cs"/>
              </a:rPr>
              <a:t>《2014</a:t>
            </a:r>
            <a:r>
              <a:rPr lang="zh-TW" altLang="en-US" sz="3200" b="1" dirty="0" smtClean="0">
                <a:solidFill>
                  <a:srgbClr val="002060"/>
                </a:solidFill>
                <a:effectLst/>
                <a:latin typeface="微軟正黑體" pitchFamily="34" charset="-120"/>
                <a:ea typeface="微軟正黑體" pitchFamily="34" charset="-120"/>
                <a:cs typeface="+mn-cs"/>
              </a:rPr>
              <a:t>年性別歧視（修訂）條例</a:t>
            </a:r>
            <a:r>
              <a:rPr lang="en-US" altLang="zh-TW" sz="3200" b="1" dirty="0" smtClean="0">
                <a:solidFill>
                  <a:srgbClr val="002060"/>
                </a:solidFill>
                <a:effectLst/>
                <a:latin typeface="微軟正黑體" pitchFamily="34" charset="-120"/>
                <a:ea typeface="微軟正黑體" pitchFamily="34" charset="-120"/>
                <a:cs typeface="+mn-cs"/>
              </a:rPr>
              <a:t>》</a:t>
            </a:r>
          </a:p>
        </p:txBody>
      </p:sp>
      <p:sp>
        <p:nvSpPr>
          <p:cNvPr id="7" name="內容版面配置區 2"/>
          <p:cNvSpPr>
            <a:spLocks noGrp="1"/>
          </p:cNvSpPr>
          <p:nvPr>
            <p:ph idx="1"/>
          </p:nvPr>
        </p:nvSpPr>
        <p:spPr>
          <a:xfrm>
            <a:off x="609600" y="1447800"/>
            <a:ext cx="5867400" cy="4495800"/>
          </a:xfrm>
          <a:ln>
            <a:noFill/>
          </a:ln>
        </p:spPr>
        <p:style>
          <a:lnRef idx="2">
            <a:schemeClr val="accent3"/>
          </a:lnRef>
          <a:fillRef idx="1">
            <a:schemeClr val="lt1"/>
          </a:fillRef>
          <a:effectRef idx="0">
            <a:schemeClr val="accent3"/>
          </a:effectRef>
          <a:fontRef idx="minor">
            <a:schemeClr val="dk1"/>
          </a:fontRef>
        </p:style>
        <p:txBody>
          <a:bodyPr numCol="1">
            <a:normAutofit/>
          </a:bodyPr>
          <a:lstStyle/>
          <a:p>
            <a:pPr marL="517525" indent="-517525">
              <a:lnSpc>
                <a:spcPts val="3800"/>
              </a:lnSpc>
              <a:spcBef>
                <a:spcPts val="800"/>
              </a:spcBef>
              <a:buFont typeface="Wingdings" pitchFamily="2" charset="2"/>
              <a:buChar char="u"/>
            </a:pPr>
            <a:r>
              <a:rPr lang="zh-TW" altLang="en-US" sz="3000" b="1" dirty="0" smtClean="0">
                <a:solidFill>
                  <a:srgbClr val="0070C0"/>
                </a:solidFill>
                <a:effectLst/>
                <a:latin typeface="微軟正黑體" pitchFamily="34" charset="-120"/>
                <a:ea typeface="微軟正黑體" pitchFamily="34" charset="-120"/>
              </a:rPr>
              <a:t>防止顧客性騷擾</a:t>
            </a:r>
            <a:r>
              <a:rPr lang="en-US" altLang="zh-TW" sz="3000" b="1" dirty="0" smtClean="0">
                <a:solidFill>
                  <a:srgbClr val="0070C0"/>
                </a:solidFill>
                <a:effectLst/>
                <a:latin typeface="微軟正黑體" pitchFamily="34" charset="-120"/>
                <a:ea typeface="微軟正黑體" pitchFamily="34" charset="-120"/>
              </a:rPr>
              <a:t/>
            </a:r>
            <a:br>
              <a:rPr lang="en-US" altLang="zh-TW" sz="3000" b="1" dirty="0" smtClean="0">
                <a:solidFill>
                  <a:srgbClr val="0070C0"/>
                </a:solidFill>
                <a:effectLst/>
                <a:latin typeface="微軟正黑體" pitchFamily="34" charset="-120"/>
                <a:ea typeface="微軟正黑體" pitchFamily="34" charset="-120"/>
              </a:rPr>
            </a:br>
            <a:r>
              <a:rPr lang="zh-TW" altLang="en-US" sz="3000" b="1" dirty="0" smtClean="0">
                <a:solidFill>
                  <a:srgbClr val="0070C0"/>
                </a:solidFill>
                <a:effectLst/>
                <a:latin typeface="微軟正黑體" pitchFamily="34" charset="-120"/>
                <a:ea typeface="微軟正黑體" pitchFamily="34" charset="-120"/>
              </a:rPr>
              <a:t>貨品、設施或服務提供者</a:t>
            </a:r>
            <a:r>
              <a:rPr lang="en-US" altLang="zh-TW" sz="3000" b="1" dirty="0" smtClean="0">
                <a:solidFill>
                  <a:srgbClr val="0070C0"/>
                </a:solidFill>
                <a:effectLst/>
                <a:latin typeface="微軟正黑體" pitchFamily="34" charset="-120"/>
                <a:ea typeface="微軟正黑體" pitchFamily="34" charset="-120"/>
              </a:rPr>
              <a:t/>
            </a:r>
            <a:br>
              <a:rPr lang="en-US" altLang="zh-TW" sz="3000" b="1" dirty="0" smtClean="0">
                <a:solidFill>
                  <a:srgbClr val="0070C0"/>
                </a:solidFill>
                <a:effectLst/>
                <a:latin typeface="微軟正黑體" pitchFamily="34" charset="-120"/>
                <a:ea typeface="微軟正黑體" pitchFamily="34" charset="-120"/>
              </a:rPr>
            </a:br>
            <a:endParaRPr lang="en-US" altLang="zh-TW" sz="100" b="1" dirty="0" smtClean="0">
              <a:solidFill>
                <a:srgbClr val="0070C0"/>
              </a:solidFill>
              <a:effectLst/>
              <a:latin typeface="微軟正黑體" pitchFamily="34" charset="-120"/>
              <a:ea typeface="微軟正黑體" pitchFamily="34" charset="-120"/>
            </a:endParaRPr>
          </a:p>
          <a:p>
            <a:pPr marL="517525" indent="-517525">
              <a:lnSpc>
                <a:spcPts val="3800"/>
              </a:lnSpc>
              <a:spcBef>
                <a:spcPts val="800"/>
              </a:spcBef>
              <a:buFont typeface="Wingdings" pitchFamily="2" charset="2"/>
              <a:buChar char="u"/>
            </a:pPr>
            <a:r>
              <a:rPr lang="zh-TW" altLang="en-US" sz="3000" b="1" dirty="0" smtClean="0">
                <a:solidFill>
                  <a:srgbClr val="0070C0"/>
                </a:solidFill>
                <a:effectLst/>
                <a:latin typeface="微軟正黑體" pitchFamily="34" charset="-120"/>
                <a:ea typeface="微軟正黑體" pitchFamily="34" charset="-120"/>
              </a:rPr>
              <a:t>特別是前線員工如推銷員、</a:t>
            </a:r>
            <a:r>
              <a:rPr lang="en-US" altLang="zh-TW" sz="3000" b="1" dirty="0" smtClean="0">
                <a:solidFill>
                  <a:srgbClr val="0070C0"/>
                </a:solidFill>
                <a:effectLst/>
                <a:latin typeface="微軟正黑體" pitchFamily="34" charset="-120"/>
                <a:ea typeface="微軟正黑體" pitchFamily="34" charset="-120"/>
              </a:rPr>
              <a:t/>
            </a:r>
            <a:br>
              <a:rPr lang="en-US" altLang="zh-TW" sz="3000" b="1" dirty="0" smtClean="0">
                <a:solidFill>
                  <a:srgbClr val="0070C0"/>
                </a:solidFill>
                <a:effectLst/>
                <a:latin typeface="微軟正黑體" pitchFamily="34" charset="-120"/>
                <a:ea typeface="微軟正黑體" pitchFamily="34" charset="-120"/>
              </a:rPr>
            </a:br>
            <a:r>
              <a:rPr lang="zh-TW" altLang="en-US" sz="3000" b="1" dirty="0" smtClean="0">
                <a:solidFill>
                  <a:srgbClr val="0070C0"/>
                </a:solidFill>
                <a:effectLst/>
                <a:latin typeface="微軟正黑體" pitchFamily="34" charset="-120"/>
                <a:ea typeface="微軟正黑體" pitchFamily="34" charset="-120"/>
              </a:rPr>
              <a:t>在院舍服務的護理員等</a:t>
            </a:r>
            <a:r>
              <a:rPr lang="en-US" altLang="zh-TW" sz="3000" b="1" dirty="0" smtClean="0">
                <a:solidFill>
                  <a:srgbClr val="0070C0"/>
                </a:solidFill>
                <a:effectLst/>
                <a:latin typeface="微軟正黑體" pitchFamily="34" charset="-120"/>
                <a:ea typeface="微軟正黑體" pitchFamily="34" charset="-120"/>
              </a:rPr>
              <a:t/>
            </a:r>
            <a:br>
              <a:rPr lang="en-US" altLang="zh-TW" sz="3000" b="1" dirty="0" smtClean="0">
                <a:solidFill>
                  <a:srgbClr val="0070C0"/>
                </a:solidFill>
                <a:effectLst/>
                <a:latin typeface="微軟正黑體" pitchFamily="34" charset="-120"/>
                <a:ea typeface="微軟正黑體" pitchFamily="34" charset="-120"/>
              </a:rPr>
            </a:br>
            <a:r>
              <a:rPr lang="zh-TW" altLang="en-US" sz="3000" b="1" dirty="0" smtClean="0">
                <a:solidFill>
                  <a:srgbClr val="0070C0"/>
                </a:solidFill>
                <a:effectLst/>
                <a:latin typeface="微軟正黑體" pitchFamily="34" charset="-120"/>
                <a:ea typeface="微軟正黑體" pitchFamily="34" charset="-120"/>
              </a:rPr>
              <a:t>提供免受顧客或服務對象</a:t>
            </a:r>
            <a:r>
              <a:rPr lang="en-US" altLang="zh-TW" sz="3000" b="1" dirty="0" smtClean="0">
                <a:solidFill>
                  <a:srgbClr val="0070C0"/>
                </a:solidFill>
                <a:effectLst/>
                <a:latin typeface="微軟正黑體" pitchFamily="34" charset="-120"/>
                <a:ea typeface="微軟正黑體" pitchFamily="34" charset="-120"/>
              </a:rPr>
              <a:t/>
            </a:r>
            <a:br>
              <a:rPr lang="en-US" altLang="zh-TW" sz="3000" b="1" dirty="0" smtClean="0">
                <a:solidFill>
                  <a:srgbClr val="0070C0"/>
                </a:solidFill>
                <a:effectLst/>
                <a:latin typeface="微軟正黑體" pitchFamily="34" charset="-120"/>
                <a:ea typeface="微軟正黑體" pitchFamily="34" charset="-120"/>
              </a:rPr>
            </a:br>
            <a:r>
              <a:rPr lang="zh-TW" altLang="en-US" sz="3000" b="1" dirty="0" smtClean="0">
                <a:solidFill>
                  <a:srgbClr val="0070C0"/>
                </a:solidFill>
                <a:effectLst/>
                <a:latin typeface="微軟正黑體" pitchFamily="34" charset="-120"/>
                <a:ea typeface="微軟正黑體" pitchFamily="34" charset="-120"/>
              </a:rPr>
              <a:t>性騷擾的保障</a:t>
            </a:r>
            <a:endParaRPr lang="en-US" altLang="zh-TW" sz="3000" b="1" dirty="0" smtClean="0">
              <a:solidFill>
                <a:srgbClr val="0070C0"/>
              </a:solidFill>
              <a:effectLst/>
              <a:latin typeface="微軟正黑體" pitchFamily="34" charset="-120"/>
              <a:ea typeface="微軟正黑體" pitchFamily="34" charset="-120"/>
            </a:endParaRPr>
          </a:p>
        </p:txBody>
      </p:sp>
      <p:pic>
        <p:nvPicPr>
          <p:cNvPr id="5" name="圖片 4" descr="EOC-logo.png"/>
          <p:cNvPicPr>
            <a:picLocks noChangeAspect="1"/>
          </p:cNvPicPr>
          <p:nvPr/>
        </p:nvPicPr>
        <p:blipFill>
          <a:blip r:embed="rId2" cstate="print"/>
          <a:stretch>
            <a:fillRect/>
          </a:stretch>
        </p:blipFill>
        <p:spPr>
          <a:xfrm>
            <a:off x="8079072" y="228600"/>
            <a:ext cx="836341" cy="685800"/>
          </a:xfrm>
          <a:prstGeom prst="rect">
            <a:avLst/>
          </a:prstGeom>
        </p:spPr>
      </p:pic>
      <p:pic>
        <p:nvPicPr>
          <p:cNvPr id="9" name="Picture 2"/>
          <p:cNvPicPr>
            <a:picLocks noChangeAspect="1" noChangeArrowheads="1"/>
          </p:cNvPicPr>
          <p:nvPr/>
        </p:nvPicPr>
        <p:blipFill>
          <a:blip r:embed="rId3" cstate="print"/>
          <a:srcRect l="78070" t="12281" r="3684" b="36842"/>
          <a:stretch>
            <a:fillRect/>
          </a:stretch>
        </p:blipFill>
        <p:spPr bwMode="auto">
          <a:xfrm rot="319378">
            <a:off x="6276489" y="1674263"/>
            <a:ext cx="1781413" cy="3973924"/>
          </a:xfrm>
          <a:prstGeom prst="rect">
            <a:avLst/>
          </a:prstGeom>
          <a:ln>
            <a:noFill/>
          </a:ln>
          <a:effectLst>
            <a:outerShdw blurRad="190500" algn="tl" rotWithShape="0">
              <a:srgbClr val="000000">
                <a:alpha val="70000"/>
              </a:srgbClr>
            </a:outerShdw>
          </a:effectLst>
        </p:spPr>
      </p:pic>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p:cNvSpPr>
            <a:spLocks noGrp="1"/>
          </p:cNvSpPr>
          <p:nvPr>
            <p:ph idx="1"/>
          </p:nvPr>
        </p:nvSpPr>
        <p:spPr>
          <a:xfrm>
            <a:off x="609600" y="1600200"/>
            <a:ext cx="7620000" cy="2438400"/>
          </a:xfrm>
          <a:ln>
            <a:noFill/>
          </a:ln>
        </p:spPr>
        <p:style>
          <a:lnRef idx="2">
            <a:schemeClr val="accent6"/>
          </a:lnRef>
          <a:fillRef idx="1">
            <a:schemeClr val="lt1"/>
          </a:fillRef>
          <a:effectRef idx="0">
            <a:schemeClr val="accent6"/>
          </a:effectRef>
          <a:fontRef idx="minor">
            <a:schemeClr val="dk1"/>
          </a:fontRef>
        </p:style>
        <p:txBody>
          <a:bodyPr/>
          <a:lstStyle/>
          <a:p>
            <a:r>
              <a:rPr lang="zh-TW" altLang="en-US" sz="3000" b="1" dirty="0" smtClean="0">
                <a:solidFill>
                  <a:schemeClr val="accent3">
                    <a:lumMod val="10000"/>
                  </a:schemeClr>
                </a:solidFill>
                <a:effectLst/>
                <a:latin typeface="微軟正黑體" pitchFamily="34" charset="-120"/>
                <a:ea typeface="微軟正黑體" pitchFamily="34" charset="-120"/>
              </a:rPr>
              <a:t>自己作出任何歧視 </a:t>
            </a:r>
            <a:r>
              <a:rPr lang="en-US" altLang="zh-TW" sz="3000" b="1" dirty="0" smtClean="0">
                <a:solidFill>
                  <a:schemeClr val="accent3">
                    <a:lumMod val="10000"/>
                  </a:schemeClr>
                </a:solidFill>
                <a:effectLst/>
                <a:latin typeface="微軟正黑體" pitchFamily="34" charset="-120"/>
                <a:ea typeface="微軟正黑體" pitchFamily="34" charset="-120"/>
              </a:rPr>
              <a:t>/ </a:t>
            </a:r>
            <a:r>
              <a:rPr lang="zh-TW" altLang="en-US" sz="3000" b="1" dirty="0" smtClean="0">
                <a:solidFill>
                  <a:schemeClr val="accent3">
                    <a:lumMod val="10000"/>
                  </a:schemeClr>
                </a:solidFill>
                <a:effectLst/>
                <a:latin typeface="微軟正黑體" pitchFamily="34" charset="-120"/>
                <a:ea typeface="微軟正黑體" pitchFamily="34" charset="-120"/>
              </a:rPr>
              <a:t>騷擾等行為</a:t>
            </a:r>
            <a:endParaRPr lang="en-US" altLang="zh-TW" sz="3000" b="1" dirty="0" smtClean="0">
              <a:solidFill>
                <a:schemeClr val="accent3">
                  <a:lumMod val="10000"/>
                </a:schemeClr>
              </a:solidFill>
              <a:effectLst/>
              <a:latin typeface="微軟正黑體" pitchFamily="34" charset="-120"/>
              <a:ea typeface="微軟正黑體" pitchFamily="34" charset="-120"/>
            </a:endParaRPr>
          </a:p>
          <a:p>
            <a:pPr>
              <a:buNone/>
            </a:pPr>
            <a:endParaRPr lang="zh-TW" altLang="en-US" sz="100" b="1" dirty="0" smtClean="0">
              <a:solidFill>
                <a:schemeClr val="accent3">
                  <a:lumMod val="10000"/>
                </a:schemeClr>
              </a:solidFill>
              <a:effectLst/>
              <a:latin typeface="微軟正黑體" pitchFamily="34" charset="-120"/>
              <a:ea typeface="微軟正黑體" pitchFamily="34" charset="-120"/>
            </a:endParaRPr>
          </a:p>
          <a:p>
            <a:r>
              <a:rPr lang="zh-TW" altLang="en-US" sz="3000" b="1" dirty="0" smtClean="0">
                <a:solidFill>
                  <a:schemeClr val="accent3">
                    <a:lumMod val="10000"/>
                  </a:schemeClr>
                </a:solidFill>
                <a:effectLst/>
                <a:latin typeface="微軟正黑體" pitchFamily="34" charset="-120"/>
                <a:ea typeface="微軟正黑體" pitchFamily="34" charset="-120"/>
              </a:rPr>
              <a:t>指示、施壓、或明知而協助人作出條例下的違法行為</a:t>
            </a:r>
            <a:endParaRPr lang="en-US" altLang="zh-TW" sz="3000" b="1" dirty="0" smtClean="0">
              <a:solidFill>
                <a:schemeClr val="accent3">
                  <a:lumMod val="10000"/>
                </a:schemeClr>
              </a:solidFill>
              <a:effectLst/>
              <a:latin typeface="微軟正黑體" pitchFamily="34" charset="-120"/>
              <a:ea typeface="微軟正黑體" pitchFamily="34" charset="-120"/>
            </a:endParaRPr>
          </a:p>
          <a:p>
            <a:pPr>
              <a:buNone/>
            </a:pPr>
            <a:endParaRPr lang="zh-TW" altLang="en-US" sz="3000" b="1" dirty="0" smtClean="0">
              <a:solidFill>
                <a:schemeClr val="accent6">
                  <a:lumMod val="50000"/>
                </a:schemeClr>
              </a:solidFill>
              <a:latin typeface="微軟正黑體" pitchFamily="34" charset="-120"/>
              <a:ea typeface="微軟正黑體" pitchFamily="34" charset="-120"/>
            </a:endParaRPr>
          </a:p>
          <a:p>
            <a:pPr lvl="0">
              <a:buNone/>
            </a:pPr>
            <a:endParaRPr lang="zh-TW" altLang="en-US" sz="3600" dirty="0">
              <a:solidFill>
                <a:schemeClr val="tx1"/>
              </a:solidFill>
              <a:latin typeface="微軟正黑體" pitchFamily="34" charset="-120"/>
              <a:ea typeface="微軟正黑體" pitchFamily="34" charset="-120"/>
            </a:endParaRPr>
          </a:p>
          <a:p>
            <a:pPr>
              <a:buNone/>
            </a:pPr>
            <a:endParaRPr lang="zh-TW" altLang="en-US" dirty="0"/>
          </a:p>
        </p:txBody>
      </p:sp>
      <p:pic>
        <p:nvPicPr>
          <p:cNvPr id="5" name="圖片 4" descr="EOC-logo.png"/>
          <p:cNvPicPr>
            <a:picLocks noChangeAspect="1"/>
          </p:cNvPicPr>
          <p:nvPr/>
        </p:nvPicPr>
        <p:blipFill>
          <a:blip r:embed="rId3" cstate="print"/>
          <a:stretch>
            <a:fillRect/>
          </a:stretch>
        </p:blipFill>
        <p:spPr>
          <a:xfrm>
            <a:off x="8079072" y="228600"/>
            <a:ext cx="836341" cy="685800"/>
          </a:xfrm>
          <a:prstGeom prst="rect">
            <a:avLst/>
          </a:prstGeom>
        </p:spPr>
      </p:pic>
      <p:pic>
        <p:nvPicPr>
          <p:cNvPr id="10" name="Picture 6" descr="Poster on the workshop for community workers"/>
          <p:cNvPicPr>
            <a:picLocks noChangeAspect="1" noChangeArrowheads="1"/>
          </p:cNvPicPr>
          <p:nvPr/>
        </p:nvPicPr>
        <p:blipFill>
          <a:blip r:embed="rId4" cstate="print"/>
          <a:srcRect t="45652" r="1701" b="23913"/>
          <a:stretch>
            <a:fillRect/>
          </a:stretch>
        </p:blipFill>
        <p:spPr bwMode="auto">
          <a:xfrm>
            <a:off x="914400" y="3733800"/>
            <a:ext cx="3352800" cy="938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Poster on the workshop for community workers"/>
          <p:cNvPicPr>
            <a:picLocks noChangeAspect="1" noChangeArrowheads="1"/>
          </p:cNvPicPr>
          <p:nvPr/>
        </p:nvPicPr>
        <p:blipFill>
          <a:blip r:embed="rId4" cstate="print"/>
          <a:srcRect t="45652" r="1701" b="23913"/>
          <a:stretch>
            <a:fillRect/>
          </a:stretch>
        </p:blipFill>
        <p:spPr bwMode="auto">
          <a:xfrm>
            <a:off x="4267200" y="3733800"/>
            <a:ext cx="3352800" cy="938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標題 1"/>
          <p:cNvSpPr>
            <a:spLocks noGrp="1"/>
          </p:cNvSpPr>
          <p:nvPr>
            <p:ph type="title"/>
          </p:nvPr>
        </p:nvSpPr>
        <p:spPr>
          <a:xfrm>
            <a:off x="1" y="307848"/>
            <a:ext cx="8534400" cy="758952"/>
          </a:xfrm>
        </p:spPr>
        <p:txBody>
          <a:bodyPr>
            <a:normAutofit/>
          </a:bodyPr>
          <a:lstStyle/>
          <a:p>
            <a:r>
              <a:rPr lang="zh-TW" altLang="en-US" sz="3200" dirty="0" smtClean="0">
                <a:solidFill>
                  <a:srgbClr val="002060"/>
                </a:solidFill>
                <a:latin typeface="微軟正黑體" pitchFamily="34" charset="-120"/>
                <a:ea typeface="微軟正黑體" pitchFamily="34" charset="-120"/>
              </a:rPr>
              <a:t>     </a:t>
            </a:r>
            <a:r>
              <a:rPr lang="zh-TW" altLang="en-US" sz="3200" dirty="0" smtClean="0">
                <a:solidFill>
                  <a:srgbClr val="002060"/>
                </a:solidFill>
                <a:effectLst/>
                <a:latin typeface="微軟正黑體" pitchFamily="34" charset="-120"/>
                <a:ea typeface="微軟正黑體" pitchFamily="34" charset="-120"/>
              </a:rPr>
              <a:t>僱員的</a:t>
            </a:r>
            <a:r>
              <a:rPr lang="zh-TW" altLang="en-US" sz="3200" dirty="0" smtClean="0">
                <a:solidFill>
                  <a:srgbClr val="C00000"/>
                </a:solidFill>
                <a:effectLst/>
                <a:latin typeface="微軟正黑體" pitchFamily="34" charset="-120"/>
                <a:ea typeface="微軟正黑體" pitchFamily="34" charset="-120"/>
              </a:rPr>
              <a:t>法律責任</a:t>
            </a:r>
            <a:endParaRPr lang="zh-TW" altLang="en-US" sz="3200" dirty="0">
              <a:effectLst/>
            </a:endParaRPr>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307848"/>
            <a:ext cx="8534400" cy="758952"/>
          </a:xfrm>
        </p:spPr>
        <p:txBody>
          <a:bodyPr/>
          <a:lstStyle/>
          <a:p>
            <a:r>
              <a:rPr lang="zh-TW" altLang="en-US" sz="3200" b="1" dirty="0" smtClean="0">
                <a:solidFill>
                  <a:srgbClr val="002060"/>
                </a:solidFill>
                <a:effectLst/>
                <a:latin typeface="微軟正黑體" pitchFamily="34" charset="-120"/>
                <a:ea typeface="微軟正黑體" pitchFamily="34" charset="-120"/>
                <a:cs typeface="+mn-cs"/>
              </a:rPr>
              <a:t>使人受害 </a:t>
            </a:r>
            <a:r>
              <a:rPr lang="en-US" altLang="zh-TW" sz="3200" b="1" dirty="0" smtClean="0">
                <a:solidFill>
                  <a:srgbClr val="002060"/>
                </a:solidFill>
                <a:effectLst/>
                <a:latin typeface="微軟正黑體" pitchFamily="34" charset="-120"/>
                <a:ea typeface="微軟正黑體" pitchFamily="34" charset="-120"/>
                <a:cs typeface="+mn-cs"/>
              </a:rPr>
              <a:t>(</a:t>
            </a:r>
            <a:r>
              <a:rPr lang="en-US" altLang="zh-TW" sz="3200" b="1" dirty="0" err="1" smtClean="0">
                <a:solidFill>
                  <a:srgbClr val="002060"/>
                </a:solidFill>
                <a:effectLst/>
                <a:latin typeface="微軟正黑體" pitchFamily="34" charset="-120"/>
                <a:ea typeface="微軟正黑體" pitchFamily="34" charset="-120"/>
                <a:cs typeface="+mn-cs"/>
              </a:rPr>
              <a:t>Victimisation</a:t>
            </a:r>
            <a:r>
              <a:rPr lang="en-US" altLang="zh-TW" sz="3200" b="1" dirty="0" smtClean="0">
                <a:solidFill>
                  <a:srgbClr val="002060"/>
                </a:solidFill>
                <a:effectLst/>
                <a:latin typeface="微軟正黑體" pitchFamily="34" charset="-120"/>
                <a:ea typeface="微軟正黑體" pitchFamily="34" charset="-120"/>
                <a:cs typeface="+mn-cs"/>
              </a:rPr>
              <a:t>)</a:t>
            </a:r>
            <a:endParaRPr lang="zh-TW" altLang="en-US" sz="3200" b="1" dirty="0" smtClean="0">
              <a:solidFill>
                <a:srgbClr val="002060"/>
              </a:solidFill>
              <a:effectLst/>
              <a:latin typeface="微軟正黑體" pitchFamily="34" charset="-120"/>
              <a:ea typeface="微軟正黑體" pitchFamily="34" charset="-120"/>
              <a:cs typeface="+mn-cs"/>
            </a:endParaRPr>
          </a:p>
        </p:txBody>
      </p:sp>
      <p:sp>
        <p:nvSpPr>
          <p:cNvPr id="3" name="內容版面配置區 2"/>
          <p:cNvSpPr>
            <a:spLocks noGrp="1"/>
          </p:cNvSpPr>
          <p:nvPr>
            <p:ph idx="1"/>
          </p:nvPr>
        </p:nvSpPr>
        <p:spPr>
          <a:xfrm>
            <a:off x="381000" y="1524000"/>
            <a:ext cx="8380413" cy="4191000"/>
          </a:xfrm>
          <a:noFill/>
          <a:ln>
            <a:noFill/>
          </a:ln>
          <a:effectLst/>
        </p:spPr>
        <p:style>
          <a:lnRef idx="1">
            <a:schemeClr val="accent6"/>
          </a:lnRef>
          <a:fillRef idx="2">
            <a:schemeClr val="accent6"/>
          </a:fillRef>
          <a:effectRef idx="1">
            <a:schemeClr val="accent6"/>
          </a:effectRef>
          <a:fontRef idx="minor">
            <a:schemeClr val="dk1"/>
          </a:fontRef>
        </p:style>
        <p:txBody>
          <a:bodyPr>
            <a:normAutofit/>
          </a:bodyPr>
          <a:lstStyle/>
          <a:p>
            <a:pPr lvl="0" algn="ctr">
              <a:spcBef>
                <a:spcPts val="800"/>
              </a:spcBef>
              <a:buNone/>
            </a:pPr>
            <a:r>
              <a:rPr lang="zh-TW" altLang="en-US" sz="2800" b="1" dirty="0" smtClean="0">
                <a:solidFill>
                  <a:schemeClr val="accent3">
                    <a:lumMod val="10000"/>
                  </a:schemeClr>
                </a:solidFill>
                <a:effectLst/>
                <a:latin typeface="微軟正黑體" pitchFamily="34" charset="-120"/>
                <a:ea typeface="微軟正黑體" pitchFamily="34" charset="-120"/>
              </a:rPr>
              <a:t>由於</a:t>
            </a:r>
            <a:r>
              <a:rPr lang="en-US" altLang="zh-TW" sz="2800" b="1" dirty="0" smtClean="0">
                <a:solidFill>
                  <a:schemeClr val="accent3">
                    <a:lumMod val="10000"/>
                  </a:schemeClr>
                </a:solidFill>
                <a:effectLst/>
                <a:latin typeface="微軟正黑體" pitchFamily="34" charset="-120"/>
                <a:ea typeface="微軟正黑體" pitchFamily="34" charset="-120"/>
              </a:rPr>
              <a:t>(</a:t>
            </a:r>
            <a:r>
              <a:rPr lang="zh-TW" altLang="en-US" sz="2800" b="1" dirty="0" smtClean="0">
                <a:solidFill>
                  <a:schemeClr val="accent3">
                    <a:lumMod val="10000"/>
                  </a:schemeClr>
                </a:solidFill>
                <a:effectLst/>
                <a:latin typeface="微軟正黑體" pitchFamily="34" charset="-120"/>
                <a:ea typeface="微軟正黑體" pitchFamily="34" charset="-120"/>
              </a:rPr>
              <a:t>或懷疑</a:t>
            </a:r>
            <a:r>
              <a:rPr lang="en-US" altLang="zh-TW" sz="2800" b="1" dirty="0" smtClean="0">
                <a:solidFill>
                  <a:schemeClr val="accent3">
                    <a:lumMod val="10000"/>
                  </a:schemeClr>
                </a:solidFill>
                <a:effectLst/>
                <a:latin typeface="微軟正黑體" pitchFamily="34" charset="-120"/>
                <a:ea typeface="微軟正黑體" pitchFamily="34" charset="-120"/>
              </a:rPr>
              <a:t>)</a:t>
            </a:r>
            <a:r>
              <a:rPr lang="zh-TW" altLang="en-US" sz="2800" b="1" dirty="0" smtClean="0">
                <a:solidFill>
                  <a:schemeClr val="accent3">
                    <a:lumMod val="10000"/>
                  </a:schemeClr>
                </a:solidFill>
                <a:effectLst/>
                <a:latin typeface="微軟正黑體" pitchFamily="34" charset="-120"/>
                <a:ea typeface="微軟正黑體" pitchFamily="34" charset="-120"/>
              </a:rPr>
              <a:t> 受害人士或其他人已</a:t>
            </a:r>
            <a:r>
              <a:rPr lang="en-US" altLang="zh-TW" sz="2800" b="1" dirty="0" smtClean="0">
                <a:solidFill>
                  <a:schemeClr val="accent3">
                    <a:lumMod val="10000"/>
                  </a:schemeClr>
                </a:solidFill>
                <a:effectLst/>
                <a:latin typeface="微軟正黑體" pitchFamily="34" charset="-120"/>
                <a:ea typeface="微軟正黑體" pitchFamily="34" charset="-120"/>
              </a:rPr>
              <a:t>/</a:t>
            </a:r>
            <a:r>
              <a:rPr lang="zh-TW" altLang="en-US" sz="2800" b="1" dirty="0" smtClean="0">
                <a:solidFill>
                  <a:schemeClr val="accent3">
                    <a:lumMod val="10000"/>
                  </a:schemeClr>
                </a:solidFill>
                <a:effectLst/>
                <a:latin typeface="微軟正黑體" pitchFamily="34" charset="-120"/>
                <a:ea typeface="微軟正黑體" pitchFamily="34" charset="-120"/>
              </a:rPr>
              <a:t>擬作出</a:t>
            </a:r>
            <a:endParaRPr lang="en-US" altLang="zh-TW" sz="2800" b="1" dirty="0" smtClean="0">
              <a:solidFill>
                <a:schemeClr val="accent3">
                  <a:lumMod val="10000"/>
                </a:schemeClr>
              </a:solidFill>
              <a:effectLst/>
              <a:latin typeface="微軟正黑體" pitchFamily="34" charset="-120"/>
              <a:ea typeface="微軟正黑體" pitchFamily="34" charset="-120"/>
            </a:endParaRPr>
          </a:p>
          <a:p>
            <a:pPr lvl="0" algn="ctr">
              <a:spcBef>
                <a:spcPts val="800"/>
              </a:spcBef>
              <a:buNone/>
            </a:pPr>
            <a:r>
              <a:rPr lang="zh-TW" altLang="en-US" sz="2800" b="1" dirty="0" smtClean="0">
                <a:solidFill>
                  <a:schemeClr val="accent3">
                    <a:lumMod val="10000"/>
                  </a:schemeClr>
                </a:solidFill>
                <a:effectLst/>
                <a:latin typeface="微軟正黑體" pitchFamily="34" charset="-120"/>
                <a:ea typeface="微軟正黑體" pitchFamily="34" charset="-120"/>
              </a:rPr>
              <a:t>以下事情，而給予他</a:t>
            </a:r>
            <a:r>
              <a:rPr lang="en-US" altLang="zh-TW" sz="2800" b="1" dirty="0" smtClean="0">
                <a:solidFill>
                  <a:schemeClr val="accent3">
                    <a:lumMod val="10000"/>
                  </a:schemeClr>
                </a:solidFill>
                <a:effectLst/>
                <a:latin typeface="微軟正黑體" pitchFamily="34" charset="-120"/>
                <a:ea typeface="微軟正黑體" pitchFamily="34" charset="-120"/>
              </a:rPr>
              <a:t>/</a:t>
            </a:r>
            <a:r>
              <a:rPr lang="zh-TW" altLang="en-US" sz="2800" b="1" dirty="0" smtClean="0">
                <a:solidFill>
                  <a:schemeClr val="accent3">
                    <a:lumMod val="10000"/>
                  </a:schemeClr>
                </a:solidFill>
                <a:effectLst/>
                <a:latin typeface="微軟正黑體" pitchFamily="34" charset="-120"/>
                <a:ea typeface="微軟正黑體" pitchFamily="34" charset="-120"/>
              </a:rPr>
              <a:t>她較差對待：</a:t>
            </a:r>
          </a:p>
        </p:txBody>
      </p:sp>
      <p:pic>
        <p:nvPicPr>
          <p:cNvPr id="5" name="圖片 4" descr="EOC-logo.png"/>
          <p:cNvPicPr>
            <a:picLocks noChangeAspect="1"/>
          </p:cNvPicPr>
          <p:nvPr/>
        </p:nvPicPr>
        <p:blipFill>
          <a:blip r:embed="rId3" cstate="print"/>
          <a:stretch>
            <a:fillRect/>
          </a:stretch>
        </p:blipFill>
        <p:spPr>
          <a:xfrm>
            <a:off x="8079072" y="228600"/>
            <a:ext cx="836341" cy="685800"/>
          </a:xfrm>
          <a:prstGeom prst="rect">
            <a:avLst/>
          </a:prstGeom>
        </p:spPr>
      </p:pic>
      <p:graphicFrame>
        <p:nvGraphicFramePr>
          <p:cNvPr id="7" name="資料庫圖表 6"/>
          <p:cNvGraphicFramePr/>
          <p:nvPr/>
        </p:nvGraphicFramePr>
        <p:xfrm>
          <a:off x="685800" y="2514600"/>
          <a:ext cx="78486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307848"/>
            <a:ext cx="8534400" cy="758952"/>
          </a:xfrm>
        </p:spPr>
        <p:txBody>
          <a:bodyPr/>
          <a:lstStyle/>
          <a:p>
            <a:r>
              <a:rPr lang="zh-TW" altLang="en-US" sz="3200" b="1" dirty="0" smtClean="0">
                <a:solidFill>
                  <a:srgbClr val="002060"/>
                </a:solidFill>
                <a:effectLst/>
                <a:latin typeface="微軟正黑體" pitchFamily="34" charset="-120"/>
                <a:ea typeface="微軟正黑體" pitchFamily="34" charset="-120"/>
                <a:cs typeface="+mn-cs"/>
              </a:rPr>
              <a:t>受屈人的權利</a:t>
            </a:r>
          </a:p>
        </p:txBody>
      </p:sp>
      <p:sp>
        <p:nvSpPr>
          <p:cNvPr id="8" name="內容版面配置區 2"/>
          <p:cNvSpPr>
            <a:spLocks noGrp="1"/>
          </p:cNvSpPr>
          <p:nvPr>
            <p:ph idx="1"/>
          </p:nvPr>
        </p:nvSpPr>
        <p:spPr>
          <a:xfrm>
            <a:off x="457200" y="1600200"/>
            <a:ext cx="8153400" cy="3200400"/>
          </a:xfrm>
          <a:ln>
            <a:noFill/>
          </a:ln>
        </p:spPr>
        <p:style>
          <a:lnRef idx="2">
            <a:schemeClr val="accent2"/>
          </a:lnRef>
          <a:fillRef idx="1">
            <a:schemeClr val="lt1"/>
          </a:fillRef>
          <a:effectRef idx="0">
            <a:schemeClr val="accent2"/>
          </a:effectRef>
          <a:fontRef idx="minor">
            <a:schemeClr val="dk1"/>
          </a:fontRef>
        </p:style>
        <p:txBody>
          <a:bodyPr>
            <a:normAutofit/>
          </a:bodyPr>
          <a:lstStyle/>
          <a:p>
            <a:pPr>
              <a:buNone/>
            </a:pPr>
            <a:r>
              <a:rPr lang="zh-TW" altLang="en-US" sz="2800" b="1" dirty="0" smtClean="0">
                <a:solidFill>
                  <a:schemeClr val="tx1"/>
                </a:solidFill>
                <a:effectLst/>
                <a:latin typeface="微軟正黑體" pitchFamily="34" charset="-120"/>
                <a:ea typeface="微軟正黑體" pitchFamily="34" charset="-120"/>
              </a:rPr>
              <a:t>如你感到受性騷擾，你可以：</a:t>
            </a:r>
            <a:endParaRPr lang="en-US" altLang="zh-TW" sz="2800" b="1" dirty="0" smtClean="0">
              <a:solidFill>
                <a:schemeClr val="tx1"/>
              </a:solidFill>
              <a:effectLst/>
              <a:latin typeface="微軟正黑體" pitchFamily="34" charset="-120"/>
              <a:ea typeface="微軟正黑體" pitchFamily="34" charset="-120"/>
            </a:endParaRPr>
          </a:p>
          <a:p>
            <a:pPr>
              <a:buFont typeface="Arial" pitchFamily="34" charset="0"/>
              <a:buChar char="•"/>
            </a:pPr>
            <a:r>
              <a:rPr lang="zh-TW" altLang="en-US" sz="2800" dirty="0" smtClean="0">
                <a:solidFill>
                  <a:schemeClr val="tx1"/>
                </a:solidFill>
                <a:effectLst/>
                <a:latin typeface="微軟正黑體" pitchFamily="34" charset="-120"/>
                <a:ea typeface="微軟正黑體" pitchFamily="34" charset="-120"/>
              </a:rPr>
              <a:t>向</a:t>
            </a:r>
            <a:r>
              <a:rPr lang="zh-TW" altLang="en-US" sz="2800" b="1" dirty="0" smtClean="0">
                <a:solidFill>
                  <a:srgbClr val="002060"/>
                </a:solidFill>
                <a:effectLst/>
                <a:latin typeface="微軟正黑體" pitchFamily="34" charset="-120"/>
                <a:ea typeface="微軟正黑體" pitchFamily="34" charset="-120"/>
              </a:rPr>
              <a:t>所屬機構</a:t>
            </a:r>
            <a:r>
              <a:rPr lang="zh-TW" altLang="en-US" sz="2800" dirty="0" smtClean="0">
                <a:solidFill>
                  <a:schemeClr val="tx1"/>
                </a:solidFill>
                <a:effectLst/>
                <a:latin typeface="微軟正黑體" pitchFamily="34" charset="-120"/>
                <a:ea typeface="微軟正黑體" pitchFamily="34" charset="-120"/>
              </a:rPr>
              <a:t>作出投訴</a:t>
            </a:r>
          </a:p>
          <a:p>
            <a:pPr>
              <a:buFont typeface="Arial" pitchFamily="34" charset="0"/>
              <a:buChar char="•"/>
            </a:pPr>
            <a:r>
              <a:rPr lang="zh-TW" altLang="en-US" sz="2800" dirty="0" smtClean="0">
                <a:solidFill>
                  <a:schemeClr val="tx1"/>
                </a:solidFill>
                <a:effectLst/>
                <a:latin typeface="微軟正黑體" pitchFamily="34" charset="-120"/>
                <a:ea typeface="微軟正黑體" pitchFamily="34" charset="-120"/>
              </a:rPr>
              <a:t>在事發起的</a:t>
            </a:r>
            <a:r>
              <a:rPr lang="en-US" altLang="zh-TW" sz="2800" dirty="0" smtClean="0">
                <a:solidFill>
                  <a:schemeClr val="tx1"/>
                </a:solidFill>
                <a:effectLst/>
                <a:latin typeface="微軟正黑體" pitchFamily="34" charset="-120"/>
                <a:ea typeface="微軟正黑體" pitchFamily="34" charset="-120"/>
              </a:rPr>
              <a:t>12</a:t>
            </a:r>
            <a:r>
              <a:rPr lang="zh-TW" altLang="en-US" sz="2800" dirty="0" smtClean="0">
                <a:solidFill>
                  <a:schemeClr val="tx1"/>
                </a:solidFill>
                <a:effectLst/>
                <a:latin typeface="微軟正黑體" pitchFamily="34" charset="-120"/>
                <a:ea typeface="微軟正黑體" pitchFamily="34" charset="-120"/>
              </a:rPr>
              <a:t>個月內向</a:t>
            </a:r>
            <a:r>
              <a:rPr lang="zh-TW" altLang="en-US" sz="2800" b="1" dirty="0" smtClean="0">
                <a:solidFill>
                  <a:srgbClr val="002060"/>
                </a:solidFill>
                <a:effectLst/>
                <a:latin typeface="微軟正黑體" pitchFamily="34" charset="-120"/>
                <a:ea typeface="微軟正黑體" pitchFamily="34" charset="-120"/>
              </a:rPr>
              <a:t>平等機會委員會</a:t>
            </a:r>
            <a:r>
              <a:rPr lang="zh-TW" altLang="en-US" sz="2800" dirty="0" smtClean="0">
                <a:solidFill>
                  <a:schemeClr val="tx1"/>
                </a:solidFill>
                <a:effectLst/>
                <a:latin typeface="微軟正黑體" pitchFamily="34" charset="-120"/>
                <a:ea typeface="微軟正黑體" pitchFamily="34" charset="-120"/>
              </a:rPr>
              <a:t>作出投訴</a:t>
            </a:r>
            <a:endParaRPr lang="en-US" altLang="zh-TW" sz="2800" dirty="0" smtClean="0">
              <a:solidFill>
                <a:schemeClr val="tx1"/>
              </a:solidFill>
              <a:effectLst/>
              <a:latin typeface="微軟正黑體" pitchFamily="34" charset="-120"/>
              <a:ea typeface="微軟正黑體" pitchFamily="34" charset="-120"/>
            </a:endParaRPr>
          </a:p>
          <a:p>
            <a:pPr>
              <a:buFont typeface="Arial" pitchFamily="34" charset="0"/>
              <a:buChar char="•"/>
            </a:pPr>
            <a:r>
              <a:rPr lang="zh-TW" altLang="en-US" sz="2800" dirty="0" smtClean="0">
                <a:solidFill>
                  <a:schemeClr val="tx1"/>
                </a:solidFill>
                <a:effectLst/>
                <a:latin typeface="微軟正黑體" pitchFamily="34" charset="-120"/>
                <a:ea typeface="微軟正黑體" pitchFamily="34" charset="-120"/>
              </a:rPr>
              <a:t>在事發起的</a:t>
            </a:r>
            <a:r>
              <a:rPr lang="en-US" altLang="zh-TW" sz="2800" dirty="0" smtClean="0">
                <a:solidFill>
                  <a:schemeClr val="tx1"/>
                </a:solidFill>
                <a:effectLst/>
                <a:latin typeface="微軟正黑體" pitchFamily="34" charset="-120"/>
                <a:ea typeface="微軟正黑體" pitchFamily="34" charset="-120"/>
              </a:rPr>
              <a:t>24</a:t>
            </a:r>
            <a:r>
              <a:rPr lang="zh-TW" altLang="en-US" sz="2800" dirty="0" smtClean="0">
                <a:solidFill>
                  <a:schemeClr val="tx1"/>
                </a:solidFill>
                <a:effectLst/>
                <a:latin typeface="微軟正黑體" pitchFamily="34" charset="-120"/>
                <a:ea typeface="微軟正黑體" pitchFamily="34" charset="-120"/>
              </a:rPr>
              <a:t>個月內向</a:t>
            </a:r>
            <a:r>
              <a:rPr lang="zh-TW" altLang="en-US" sz="2800" b="1" dirty="0" smtClean="0">
                <a:solidFill>
                  <a:srgbClr val="002060"/>
                </a:solidFill>
                <a:effectLst/>
                <a:latin typeface="微軟正黑體" pitchFamily="34" charset="-120"/>
                <a:ea typeface="微軟正黑體" pitchFamily="34" charset="-120"/>
              </a:rPr>
              <a:t>區域法院</a:t>
            </a:r>
            <a:r>
              <a:rPr lang="zh-TW" altLang="en-US" sz="2800" dirty="0" smtClean="0">
                <a:solidFill>
                  <a:schemeClr val="tx1"/>
                </a:solidFill>
                <a:effectLst/>
                <a:latin typeface="微軟正黑體" pitchFamily="34" charset="-120"/>
                <a:ea typeface="微軟正黑體" pitchFamily="34" charset="-120"/>
              </a:rPr>
              <a:t>提出民事訴訟</a:t>
            </a:r>
          </a:p>
          <a:p>
            <a:pPr lvl="0">
              <a:buFont typeface="Arial" pitchFamily="34" charset="0"/>
              <a:buChar char="•"/>
            </a:pPr>
            <a:r>
              <a:rPr lang="zh-TW" altLang="en-US" sz="2800" dirty="0" smtClean="0">
                <a:solidFill>
                  <a:schemeClr val="tx1"/>
                </a:solidFill>
                <a:effectLst/>
                <a:latin typeface="微軟正黑體" pitchFamily="34" charset="-120"/>
                <a:ea typeface="微軟正黑體" pitchFamily="34" charset="-120"/>
              </a:rPr>
              <a:t>如涉及刑事罪行，亦可報案由</a:t>
            </a:r>
            <a:r>
              <a:rPr lang="zh-TW" altLang="en-US" sz="2800" b="1" dirty="0" smtClean="0">
                <a:solidFill>
                  <a:srgbClr val="002060"/>
                </a:solidFill>
                <a:effectLst/>
                <a:latin typeface="微軟正黑體" pitchFamily="34" charset="-120"/>
                <a:ea typeface="微軟正黑體" pitchFamily="34" charset="-120"/>
              </a:rPr>
              <a:t>警方</a:t>
            </a:r>
            <a:r>
              <a:rPr lang="zh-TW" altLang="en-US" sz="2800" dirty="0" smtClean="0">
                <a:solidFill>
                  <a:schemeClr val="tx1"/>
                </a:solidFill>
                <a:effectLst/>
                <a:latin typeface="微軟正黑體" pitchFamily="34" charset="-120"/>
                <a:ea typeface="微軟正黑體" pitchFamily="34" charset="-120"/>
              </a:rPr>
              <a:t>調查</a:t>
            </a:r>
          </a:p>
        </p:txBody>
      </p:sp>
      <p:pic>
        <p:nvPicPr>
          <p:cNvPr id="5" name="圖片 4" descr="EOC-logo.png"/>
          <p:cNvPicPr>
            <a:picLocks noChangeAspect="1"/>
          </p:cNvPicPr>
          <p:nvPr/>
        </p:nvPicPr>
        <p:blipFill>
          <a:blip r:embed="rId2" cstate="print"/>
          <a:stretch>
            <a:fillRect/>
          </a:stretch>
        </p:blipFill>
        <p:spPr>
          <a:xfrm>
            <a:off x="8079072" y="228600"/>
            <a:ext cx="836341" cy="685800"/>
          </a:xfrm>
          <a:prstGeom prst="rect">
            <a:avLst/>
          </a:prstGeom>
        </p:spPr>
      </p:pic>
      <p:pic>
        <p:nvPicPr>
          <p:cNvPr id="7" name="Picture 4" descr="http://www.eoc.org.hk/EOC/Upload/UserFiles/File/enews/images/67/1356110450Item1SH.jpg">
            <a:hlinkClick r:id="rId3"/>
          </p:cNvPr>
          <p:cNvPicPr>
            <a:picLocks noChangeAspect="1" noChangeArrowheads="1"/>
          </p:cNvPicPr>
          <p:nvPr/>
        </p:nvPicPr>
        <p:blipFill>
          <a:blip r:embed="rId4" cstate="print"/>
          <a:srcRect/>
          <a:stretch>
            <a:fillRect/>
          </a:stretch>
        </p:blipFill>
        <p:spPr bwMode="auto">
          <a:xfrm rot="846841">
            <a:off x="7006269" y="4337627"/>
            <a:ext cx="1452749" cy="20208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400" y="152400"/>
            <a:ext cx="8839200" cy="6553200"/>
          </a:xfrm>
        </p:spPr>
        <p:style>
          <a:lnRef idx="3">
            <a:schemeClr val="lt1"/>
          </a:lnRef>
          <a:fillRef idx="1">
            <a:schemeClr val="accent5"/>
          </a:fillRef>
          <a:effectRef idx="1">
            <a:schemeClr val="accent5"/>
          </a:effectRef>
          <a:fontRef idx="minor">
            <a:schemeClr val="lt1"/>
          </a:fontRef>
        </p:style>
        <p:txBody>
          <a:bodyPr>
            <a:normAutofit/>
          </a:bodyPr>
          <a:lstStyle/>
          <a:p>
            <a:pPr>
              <a:buNone/>
            </a:pPr>
            <a:endParaRPr lang="en-US" altLang="zh-TW" sz="4400" b="1" dirty="0" smtClean="0">
              <a:solidFill>
                <a:schemeClr val="bg1"/>
              </a:solidFill>
              <a:latin typeface="微軟正黑體" pitchFamily="34" charset="-120"/>
              <a:ea typeface="微軟正黑體" pitchFamily="34" charset="-120"/>
            </a:endParaRPr>
          </a:p>
          <a:p>
            <a:pPr>
              <a:buNone/>
            </a:pPr>
            <a:endParaRPr lang="en-US" altLang="zh-TW" sz="4400" b="1" dirty="0" smtClean="0">
              <a:solidFill>
                <a:schemeClr val="bg1"/>
              </a:solidFill>
              <a:latin typeface="微軟正黑體" pitchFamily="34" charset="-120"/>
              <a:ea typeface="微軟正黑體" pitchFamily="34" charset="-120"/>
            </a:endParaRPr>
          </a:p>
          <a:p>
            <a:pPr>
              <a:buNone/>
            </a:pPr>
            <a:endParaRPr lang="en-US" altLang="zh-TW" sz="4400" b="1" dirty="0" smtClean="0">
              <a:solidFill>
                <a:schemeClr val="bg1"/>
              </a:solidFill>
              <a:latin typeface="微軟正黑體" pitchFamily="34" charset="-120"/>
              <a:ea typeface="微軟正黑體" pitchFamily="34" charset="-120"/>
            </a:endParaRPr>
          </a:p>
          <a:p>
            <a:pPr algn="ctr">
              <a:buNone/>
            </a:pPr>
            <a:r>
              <a:rPr lang="zh-TW" altLang="en-US" sz="4800" b="1" dirty="0" smtClean="0">
                <a:solidFill>
                  <a:schemeClr val="bg1"/>
                </a:solidFill>
                <a:latin typeface="微軟正黑體" pitchFamily="34" charset="-120"/>
                <a:ea typeface="微軟正黑體" pitchFamily="34" charset="-120"/>
              </a:rPr>
              <a:t>個 案</a:t>
            </a:r>
            <a:endParaRPr lang="zh-TW" altLang="en-US" sz="4800" dirty="0">
              <a:solidFill>
                <a:schemeClr val="bg1"/>
              </a:solidFill>
            </a:endParaRPr>
          </a:p>
        </p:txBody>
      </p:sp>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307848"/>
            <a:ext cx="7620000" cy="606552"/>
          </a:xfrm>
          <a:noFill/>
          <a:ln>
            <a:noFill/>
          </a:ln>
          <a:effectLst/>
        </p:spPr>
        <p:style>
          <a:lnRef idx="1">
            <a:schemeClr val="accent1"/>
          </a:lnRef>
          <a:fillRef idx="3">
            <a:schemeClr val="accent1"/>
          </a:fillRef>
          <a:effectRef idx="2">
            <a:schemeClr val="accent1"/>
          </a:effectRef>
          <a:fontRef idx="minor">
            <a:schemeClr val="lt1"/>
          </a:fontRef>
        </p:style>
        <p:txBody>
          <a:bodyPr>
            <a:normAutofit/>
          </a:bodyPr>
          <a:lstStyle/>
          <a:p>
            <a:r>
              <a:rPr lang="zh-TW" altLang="en-US" sz="3000" b="1" dirty="0" smtClean="0">
                <a:solidFill>
                  <a:srgbClr val="002060"/>
                </a:solidFill>
                <a:effectLst/>
                <a:latin typeface="微軟正黑體" pitchFamily="34" charset="-120"/>
                <a:ea typeface="微軟正黑體" pitchFamily="34" charset="-120"/>
              </a:rPr>
              <a:t>個案 </a:t>
            </a:r>
            <a:r>
              <a:rPr lang="en-US" altLang="zh-TW" sz="3000" b="1" dirty="0" smtClean="0">
                <a:solidFill>
                  <a:srgbClr val="002060"/>
                </a:solidFill>
                <a:effectLst/>
                <a:latin typeface="微軟正黑體" pitchFamily="34" charset="-120"/>
                <a:ea typeface="微軟正黑體" pitchFamily="34" charset="-120"/>
              </a:rPr>
              <a:t>I</a:t>
            </a:r>
            <a:r>
              <a:rPr lang="zh-TW" altLang="en-US" sz="3000" b="1" dirty="0" smtClean="0">
                <a:solidFill>
                  <a:srgbClr val="002060"/>
                </a:solidFill>
                <a:effectLst/>
                <a:latin typeface="微軟正黑體" pitchFamily="34" charset="-120"/>
                <a:ea typeface="微軟正黑體" pitchFamily="34" charset="-120"/>
              </a:rPr>
              <a:t> </a:t>
            </a:r>
            <a:r>
              <a:rPr lang="en-US" altLang="zh-TW" sz="3000" b="1" dirty="0" smtClean="0">
                <a:solidFill>
                  <a:srgbClr val="002060"/>
                </a:solidFill>
                <a:effectLst/>
                <a:latin typeface="微軟正黑體" pitchFamily="34" charset="-120"/>
                <a:ea typeface="微軟正黑體" pitchFamily="34" charset="-120"/>
              </a:rPr>
              <a:t>-</a:t>
            </a:r>
            <a:r>
              <a:rPr lang="zh-TW" altLang="en-US" sz="3000" b="1" dirty="0" smtClean="0">
                <a:solidFill>
                  <a:srgbClr val="002060"/>
                </a:solidFill>
                <a:effectLst/>
                <a:latin typeface="微軟正黑體" pitchFamily="34" charset="-120"/>
                <a:ea typeface="微軟正黑體" pitchFamily="34" charset="-120"/>
              </a:rPr>
              <a:t> </a:t>
            </a:r>
            <a:r>
              <a:rPr lang="zh-TW" altLang="en-US" sz="3000" b="1" dirty="0" smtClean="0">
                <a:solidFill>
                  <a:srgbClr val="7030A0"/>
                </a:solidFill>
                <a:effectLst/>
                <a:latin typeface="微軟正黑體" pitchFamily="34" charset="-120"/>
                <a:ea typeface="微軟正黑體" pitchFamily="34" charset="-120"/>
              </a:rPr>
              <a:t>青年中心女員工被女服務對象性騷擾</a:t>
            </a:r>
            <a:endParaRPr lang="zh-TW" altLang="en-US" sz="3000" b="1" dirty="0" smtClean="0">
              <a:solidFill>
                <a:srgbClr val="7030A0"/>
              </a:solidFill>
              <a:effectLst/>
              <a:latin typeface="微軟正黑體" pitchFamily="34" charset="-120"/>
              <a:ea typeface="微軟正黑體" pitchFamily="34" charset="-120"/>
              <a:cs typeface="+mn-cs"/>
            </a:endParaRPr>
          </a:p>
        </p:txBody>
      </p:sp>
      <p:sp>
        <p:nvSpPr>
          <p:cNvPr id="8" name="內容版面配置區 2"/>
          <p:cNvSpPr>
            <a:spLocks noGrp="1"/>
          </p:cNvSpPr>
          <p:nvPr>
            <p:ph idx="1"/>
          </p:nvPr>
        </p:nvSpPr>
        <p:spPr>
          <a:xfrm>
            <a:off x="381000" y="1219200"/>
            <a:ext cx="8458200" cy="5181600"/>
          </a:xfrm>
          <a:ln>
            <a:solidFill>
              <a:schemeClr val="tx1"/>
            </a:solidFill>
          </a:ln>
        </p:spPr>
        <p:style>
          <a:lnRef idx="2">
            <a:schemeClr val="accent3"/>
          </a:lnRef>
          <a:fillRef idx="1">
            <a:schemeClr val="lt1"/>
          </a:fillRef>
          <a:effectRef idx="0">
            <a:schemeClr val="accent3"/>
          </a:effectRef>
          <a:fontRef idx="minor">
            <a:schemeClr val="dk1"/>
          </a:fontRef>
        </p:style>
        <p:txBody>
          <a:bodyPr>
            <a:normAutofit/>
          </a:bodyPr>
          <a:lstStyle/>
          <a:p>
            <a:r>
              <a:rPr lang="zh-TW" altLang="en-US" sz="2200" dirty="0" smtClean="0">
                <a:effectLst/>
                <a:latin typeface="微軟正黑體" pitchFamily="34" charset="-120"/>
                <a:ea typeface="微軟正黑體" pitchFamily="34" charset="-120"/>
              </a:rPr>
              <a:t>澳洲布里斯班一間青年服務中心一名女員工，在接見一名有性騷擾前科的女服務對象時，遭到性侵，</a:t>
            </a:r>
            <a:r>
              <a:rPr lang="zh-TW" altLang="en-US" sz="2200" b="1" dirty="0" smtClean="0">
                <a:solidFill>
                  <a:srgbClr val="C00000"/>
                </a:solidFill>
                <a:effectLst/>
                <a:latin typeface="微軟正黑體" pitchFamily="34" charset="-120"/>
                <a:ea typeface="微軟正黑體" pitchFamily="34" charset="-120"/>
              </a:rPr>
              <a:t>她所屬機構因事前沒向她警告其服務對象有潛在威脅，被判賠償</a:t>
            </a:r>
            <a:r>
              <a:rPr lang="en-US" altLang="zh-TW" sz="2200" b="1" dirty="0" smtClean="0">
                <a:solidFill>
                  <a:srgbClr val="C00000"/>
                </a:solidFill>
                <a:effectLst/>
                <a:latin typeface="微軟正黑體" pitchFamily="34" charset="-120"/>
                <a:ea typeface="微軟正黑體" pitchFamily="34" charset="-120"/>
              </a:rPr>
              <a:t>150</a:t>
            </a:r>
            <a:r>
              <a:rPr lang="zh-TW" altLang="en-US" sz="2200" b="1" dirty="0" smtClean="0">
                <a:solidFill>
                  <a:srgbClr val="C00000"/>
                </a:solidFill>
                <a:effectLst/>
                <a:latin typeface="微軟正黑體" pitchFamily="34" charset="-120"/>
                <a:ea typeface="微軟正黑體" pitchFamily="34" charset="-120"/>
              </a:rPr>
              <a:t>萬澳元</a:t>
            </a:r>
            <a:r>
              <a:rPr lang="en-US" altLang="zh-TW" sz="2200" b="1" dirty="0" smtClean="0">
                <a:solidFill>
                  <a:srgbClr val="C00000"/>
                </a:solidFill>
                <a:effectLst/>
                <a:latin typeface="微軟正黑體" pitchFamily="34" charset="-120"/>
                <a:ea typeface="微軟正黑體" pitchFamily="34" charset="-120"/>
              </a:rPr>
              <a:t>(883</a:t>
            </a:r>
            <a:r>
              <a:rPr lang="zh-TW" altLang="en-US" sz="2200" b="1" dirty="0" smtClean="0">
                <a:solidFill>
                  <a:srgbClr val="C00000"/>
                </a:solidFill>
                <a:effectLst/>
                <a:latin typeface="微軟正黑體" pitchFamily="34" charset="-120"/>
                <a:ea typeface="微軟正黑體" pitchFamily="34" charset="-120"/>
              </a:rPr>
              <a:t>萬港元</a:t>
            </a:r>
            <a:r>
              <a:rPr lang="en-US" altLang="zh-TW" sz="2200" b="1" dirty="0" smtClean="0">
                <a:solidFill>
                  <a:srgbClr val="C00000"/>
                </a:solidFill>
                <a:effectLst/>
                <a:latin typeface="微軟正黑體" pitchFamily="34" charset="-120"/>
                <a:ea typeface="微軟正黑體" pitchFamily="34" charset="-120"/>
              </a:rPr>
              <a:t>)</a:t>
            </a:r>
            <a:r>
              <a:rPr lang="zh-TW" altLang="en-US" sz="2200" dirty="0" smtClean="0">
                <a:effectLst/>
                <a:latin typeface="微軟正黑體" pitchFamily="34" charset="-120"/>
                <a:ea typeface="微軟正黑體" pitchFamily="34" charset="-120"/>
              </a:rPr>
              <a:t>。</a:t>
            </a:r>
            <a:endParaRPr lang="en-US" altLang="zh-TW" sz="2200" dirty="0" smtClean="0">
              <a:effectLst/>
              <a:latin typeface="微軟正黑體" pitchFamily="34" charset="-120"/>
              <a:ea typeface="微軟正黑體" pitchFamily="34" charset="-120"/>
            </a:endParaRPr>
          </a:p>
          <a:p>
            <a:pPr>
              <a:buNone/>
            </a:pPr>
            <a:endParaRPr lang="zh-TW" altLang="en-US" sz="100" dirty="0" smtClean="0">
              <a:effectLst/>
              <a:latin typeface="微軟正黑體" pitchFamily="34" charset="-120"/>
              <a:ea typeface="微軟正黑體" pitchFamily="34" charset="-120"/>
            </a:endParaRPr>
          </a:p>
          <a:p>
            <a:r>
              <a:rPr lang="zh-TW" altLang="en-US" sz="2200" dirty="0" smtClean="0">
                <a:effectLst/>
                <a:latin typeface="微軟正黑體" pitchFamily="34" charset="-120"/>
                <a:ea typeface="微軟正黑體" pitchFamily="34" charset="-120"/>
              </a:rPr>
              <a:t>在</a:t>
            </a:r>
            <a:r>
              <a:rPr lang="en-US" altLang="zh-TW" sz="2200" dirty="0" smtClean="0">
                <a:effectLst/>
                <a:latin typeface="微軟正黑體" pitchFamily="34" charset="-120"/>
                <a:ea typeface="微軟正黑體" pitchFamily="34" charset="-120"/>
              </a:rPr>
              <a:t>2011</a:t>
            </a:r>
            <a:r>
              <a:rPr lang="zh-TW" altLang="en-US" sz="2200" dirty="0" smtClean="0">
                <a:effectLst/>
                <a:latin typeface="微軟正黑體" pitchFamily="34" charset="-120"/>
                <a:ea typeface="微軟正黑體" pitchFamily="34" charset="-120"/>
              </a:rPr>
              <a:t>年，受害女員工與女服務對象會面時，該女服務對象把腳伸入其裙底，用腳趾摩擦其性器官兩次。女員工拒絕被她繼續騷擾時，還遭到辱罵。她之後患上嚴重創傷後遺緊張症，需入院治療，婚姻亦因此破裂。</a:t>
            </a:r>
            <a:endParaRPr lang="en-US" altLang="zh-TW" sz="2200" dirty="0" smtClean="0">
              <a:effectLst/>
              <a:latin typeface="微軟正黑體" pitchFamily="34" charset="-120"/>
              <a:ea typeface="微軟正黑體" pitchFamily="34" charset="-120"/>
            </a:endParaRPr>
          </a:p>
          <a:p>
            <a:pPr>
              <a:buNone/>
            </a:pPr>
            <a:endParaRPr lang="zh-TW" altLang="en-US" sz="100" dirty="0" smtClean="0">
              <a:effectLst/>
              <a:latin typeface="微軟正黑體" pitchFamily="34" charset="-120"/>
              <a:ea typeface="微軟正黑體" pitchFamily="34" charset="-120"/>
            </a:endParaRPr>
          </a:p>
          <a:p>
            <a:r>
              <a:rPr lang="zh-TW" altLang="en-US" sz="2200" dirty="0" smtClean="0">
                <a:effectLst/>
                <a:latin typeface="微軟正黑體" pitchFamily="34" charset="-120"/>
                <a:ea typeface="微軟正黑體" pitchFamily="34" charset="-120"/>
              </a:rPr>
              <a:t>該名性侵員工的女服務對象，有冰毒毒癮，之前亦曾性騷擾該中心其他員工，更發生過暴力事件。該女服務對象更曾表明她有跟蹤、落藥和強姦女性的想法，但</a:t>
            </a:r>
            <a:r>
              <a:rPr lang="zh-TW" altLang="en-US" sz="2200" b="1" dirty="0" smtClean="0">
                <a:solidFill>
                  <a:srgbClr val="C00000"/>
                </a:solidFill>
                <a:effectLst/>
                <a:latin typeface="微軟正黑體" pitchFamily="34" charset="-120"/>
                <a:ea typeface="微軟正黑體" pitchFamily="34" charset="-120"/>
              </a:rPr>
              <a:t>青年中心事前並沒有向受害女員工透露其資料。法庭認為青年中心疏忽，需賠償予女員工</a:t>
            </a:r>
            <a:r>
              <a:rPr lang="zh-TW" altLang="en-US" sz="2200" dirty="0" smtClean="0">
                <a:effectLst/>
                <a:latin typeface="微軟正黑體" pitchFamily="34" charset="-120"/>
                <a:ea typeface="微軟正黑體" pitchFamily="34" charset="-120"/>
              </a:rPr>
              <a:t>。</a:t>
            </a:r>
            <a:endParaRPr lang="en-US" altLang="zh-TW" sz="2200" dirty="0" smtClean="0">
              <a:effectLst/>
              <a:latin typeface="微軟正黑體" pitchFamily="34" charset="-120"/>
              <a:ea typeface="微軟正黑體" pitchFamily="34" charset="-120"/>
            </a:endParaRPr>
          </a:p>
          <a:p>
            <a:pPr algn="r">
              <a:buNone/>
            </a:pPr>
            <a:endParaRPr lang="en-US" altLang="zh-TW" sz="1200" dirty="0" smtClean="0">
              <a:effectLst/>
              <a:latin typeface="微軟正黑體" pitchFamily="34" charset="-120"/>
              <a:ea typeface="微軟正黑體" pitchFamily="34" charset="-120"/>
            </a:endParaRPr>
          </a:p>
          <a:p>
            <a:pPr algn="r">
              <a:buNone/>
            </a:pPr>
            <a:r>
              <a:rPr lang="en-US" altLang="zh-TW" sz="1200" dirty="0" smtClean="0">
                <a:effectLst/>
                <a:latin typeface="微軟正黑體" pitchFamily="34" charset="-120"/>
                <a:ea typeface="微軟正黑體" pitchFamily="34" charset="-120"/>
              </a:rPr>
              <a:t>Source: </a:t>
            </a:r>
            <a:r>
              <a:rPr lang="zh-TW" altLang="en-US" sz="1200" dirty="0" smtClean="0">
                <a:effectLst/>
                <a:latin typeface="微軟正黑體" pitchFamily="34" charset="-120"/>
                <a:ea typeface="微軟正黑體" pitchFamily="34" charset="-120"/>
              </a:rPr>
              <a:t>澳洲新快網</a:t>
            </a:r>
            <a:r>
              <a:rPr lang="en-US" altLang="zh-TW" sz="1200" dirty="0" smtClean="0">
                <a:effectLst/>
                <a:latin typeface="微軟正黑體" pitchFamily="34" charset="-120"/>
                <a:ea typeface="微軟正黑體" pitchFamily="34" charset="-120"/>
              </a:rPr>
              <a:t>/</a:t>
            </a:r>
            <a:r>
              <a:rPr lang="zh-TW" altLang="en-US" sz="1200" dirty="0" smtClean="0">
                <a:effectLst/>
                <a:latin typeface="微軟正黑體" pitchFamily="34" charset="-120"/>
                <a:ea typeface="微軟正黑體" pitchFamily="34" charset="-120"/>
              </a:rPr>
              <a:t>澳洲</a:t>
            </a:r>
            <a:r>
              <a:rPr lang="en-US" altLang="zh-TW" sz="1200" dirty="0" smtClean="0">
                <a:effectLst/>
                <a:latin typeface="微軟正黑體" pitchFamily="34" charset="-120"/>
                <a:ea typeface="微軟正黑體" pitchFamily="34" charset="-120"/>
              </a:rPr>
              <a:t>《Courier Mail</a:t>
            </a:r>
            <a:r>
              <a:rPr lang="en-US" altLang="zh-TW" sz="1200" dirty="0" smtClean="0">
                <a:latin typeface="微軟正黑體" pitchFamily="34" charset="-120"/>
                <a:ea typeface="微軟正黑體" pitchFamily="34" charset="-120"/>
              </a:rPr>
              <a:t>》</a:t>
            </a:r>
            <a:endParaRPr lang="zh-TW" altLang="en-US" sz="1200" dirty="0" smtClean="0">
              <a:latin typeface="微軟正黑體" pitchFamily="34" charset="-120"/>
              <a:ea typeface="微軟正黑體" pitchFamily="34" charset="-120"/>
            </a:endParaRPr>
          </a:p>
        </p:txBody>
      </p:sp>
      <p:pic>
        <p:nvPicPr>
          <p:cNvPr id="5" name="圖片 4" descr="EOC-logo.png"/>
          <p:cNvPicPr>
            <a:picLocks noChangeAspect="1"/>
          </p:cNvPicPr>
          <p:nvPr/>
        </p:nvPicPr>
        <p:blipFill>
          <a:blip r:embed="rId3" cstate="print"/>
          <a:stretch>
            <a:fillRect/>
          </a:stretch>
        </p:blipFill>
        <p:spPr>
          <a:xfrm>
            <a:off x="8079072" y="228600"/>
            <a:ext cx="836341" cy="685800"/>
          </a:xfrm>
          <a:prstGeom prst="rect">
            <a:avLst/>
          </a:prstGeom>
        </p:spPr>
      </p:pic>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 y="274637"/>
            <a:ext cx="8229600" cy="1143000"/>
          </a:xfrm>
          <a:noFill/>
          <a:ln>
            <a:noFill/>
          </a:ln>
          <a:effectLst/>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altLang="zh-TW" b="1" dirty="0" smtClean="0">
                <a:solidFill>
                  <a:schemeClr val="bg1">
                    <a:lumMod val="25000"/>
                  </a:schemeClr>
                </a:solidFill>
                <a:latin typeface="微軟正黑體" pitchFamily="34" charset="-120"/>
                <a:ea typeface="微軟正黑體" pitchFamily="34" charset="-120"/>
              </a:rPr>
              <a:t/>
            </a:r>
            <a:br>
              <a:rPr lang="en-US" altLang="zh-TW" b="1" dirty="0" smtClean="0">
                <a:solidFill>
                  <a:schemeClr val="bg1">
                    <a:lumMod val="25000"/>
                  </a:schemeClr>
                </a:solidFill>
                <a:latin typeface="微軟正黑體" pitchFamily="34" charset="-120"/>
                <a:ea typeface="微軟正黑體" pitchFamily="34" charset="-120"/>
              </a:rPr>
            </a:br>
            <a:r>
              <a:rPr lang="zh-TW" altLang="en-US" sz="3100" b="1" dirty="0" smtClean="0">
                <a:solidFill>
                  <a:srgbClr val="002060"/>
                </a:solidFill>
                <a:effectLst/>
                <a:latin typeface="微軟正黑體" pitchFamily="34" charset="-120"/>
                <a:ea typeface="微軟正黑體" pitchFamily="34" charset="-120"/>
              </a:rPr>
              <a:t>個案 </a:t>
            </a:r>
            <a:r>
              <a:rPr lang="en-US" altLang="zh-TW" sz="3100" b="1" dirty="0" smtClean="0">
                <a:solidFill>
                  <a:srgbClr val="002060"/>
                </a:solidFill>
                <a:effectLst/>
                <a:latin typeface="微軟正黑體" pitchFamily="34" charset="-120"/>
                <a:ea typeface="微軟正黑體" pitchFamily="34" charset="-120"/>
              </a:rPr>
              <a:t>II</a:t>
            </a:r>
            <a:r>
              <a:rPr lang="zh-TW" altLang="en-US" sz="3100" b="1" dirty="0" smtClean="0">
                <a:solidFill>
                  <a:srgbClr val="002060"/>
                </a:solidFill>
                <a:effectLst/>
                <a:latin typeface="微軟正黑體" pitchFamily="34" charset="-120"/>
                <a:ea typeface="微軟正黑體" pitchFamily="34" charset="-120"/>
              </a:rPr>
              <a:t> </a:t>
            </a:r>
            <a:r>
              <a:rPr lang="en-US" altLang="zh-TW" sz="3100" b="1" dirty="0" smtClean="0">
                <a:solidFill>
                  <a:srgbClr val="002060"/>
                </a:solidFill>
                <a:effectLst/>
                <a:latin typeface="微軟正黑體" pitchFamily="34" charset="-120"/>
                <a:ea typeface="微軟正黑體" pitchFamily="34" charset="-120"/>
              </a:rPr>
              <a:t>– </a:t>
            </a:r>
            <a:r>
              <a:rPr lang="zh-TW" altLang="en-US" sz="3100" b="1" dirty="0" smtClean="0">
                <a:solidFill>
                  <a:schemeClr val="bg1">
                    <a:lumMod val="25000"/>
                  </a:schemeClr>
                </a:solidFill>
                <a:effectLst/>
                <a:latin typeface="微軟正黑體" pitchFamily="34" charset="-120"/>
                <a:ea typeface="微軟正黑體" pitchFamily="34" charset="-120"/>
              </a:rPr>
              <a:t>宿舍職員被指性騷擾嚴重智障院友</a:t>
            </a:r>
            <a:r>
              <a:rPr lang="en-US" altLang="zh-TW" sz="4000" b="1" dirty="0" smtClean="0">
                <a:solidFill>
                  <a:schemeClr val="bg1">
                    <a:lumMod val="25000"/>
                  </a:schemeClr>
                </a:solidFill>
                <a:effectLst/>
                <a:latin typeface="微軟正黑體" pitchFamily="34" charset="-120"/>
                <a:ea typeface="微軟正黑體" pitchFamily="34" charset="-120"/>
              </a:rPr>
              <a:t/>
            </a:r>
            <a:br>
              <a:rPr lang="en-US" altLang="zh-TW" sz="4000" b="1" dirty="0" smtClean="0">
                <a:solidFill>
                  <a:schemeClr val="bg1">
                    <a:lumMod val="25000"/>
                  </a:schemeClr>
                </a:solidFill>
                <a:effectLst/>
                <a:latin typeface="微軟正黑體" pitchFamily="34" charset="-120"/>
                <a:ea typeface="微軟正黑體" pitchFamily="34" charset="-120"/>
              </a:rPr>
            </a:br>
            <a:endParaRPr lang="zh-TW" altLang="en-US" sz="4000" dirty="0">
              <a:effectLst/>
            </a:endParaRPr>
          </a:p>
        </p:txBody>
      </p:sp>
      <p:pic>
        <p:nvPicPr>
          <p:cNvPr id="1026" name="Picture 2"/>
          <p:cNvPicPr>
            <a:picLocks noGrp="1" noChangeAspect="1" noChangeArrowheads="1"/>
          </p:cNvPicPr>
          <p:nvPr>
            <p:ph idx="1"/>
          </p:nvPr>
        </p:nvPicPr>
        <p:blipFill>
          <a:blip r:embed="rId3" cstate="print"/>
          <a:srcRect l="28182" t="29395" r="29219" b="32146"/>
          <a:stretch>
            <a:fillRect/>
          </a:stretch>
        </p:blipFill>
        <p:spPr bwMode="auto">
          <a:xfrm>
            <a:off x="304800" y="1676400"/>
            <a:ext cx="2667000" cy="1575955"/>
          </a:xfrm>
          <a:prstGeom prst="rect">
            <a:avLst/>
          </a:prstGeom>
          <a:noFill/>
          <a:ln w="9525">
            <a:noFill/>
            <a:miter lim="800000"/>
            <a:headEnd/>
            <a:tailEnd/>
          </a:ln>
        </p:spPr>
      </p:pic>
      <p:pic>
        <p:nvPicPr>
          <p:cNvPr id="5" name="圖片 4" descr="EOC-logo.png"/>
          <p:cNvPicPr>
            <a:picLocks noChangeAspect="1"/>
          </p:cNvPicPr>
          <p:nvPr/>
        </p:nvPicPr>
        <p:blipFill>
          <a:blip r:embed="rId4" cstate="print"/>
          <a:stretch>
            <a:fillRect/>
          </a:stretch>
        </p:blipFill>
        <p:spPr>
          <a:xfrm>
            <a:off x="8079072" y="228600"/>
            <a:ext cx="836341" cy="685800"/>
          </a:xfrm>
          <a:prstGeom prst="rect">
            <a:avLst/>
          </a:prstGeom>
        </p:spPr>
      </p:pic>
      <p:sp>
        <p:nvSpPr>
          <p:cNvPr id="6" name="文字方塊 5"/>
          <p:cNvSpPr txBox="1"/>
          <p:nvPr/>
        </p:nvSpPr>
        <p:spPr>
          <a:xfrm>
            <a:off x="3657600" y="1241901"/>
            <a:ext cx="5105400" cy="5006499"/>
          </a:xfrm>
          <a:prstGeom prst="rect">
            <a:avLst/>
          </a:prstGeom>
          <a:noFill/>
        </p:spPr>
        <p:txBody>
          <a:bodyPr wrap="square" rtlCol="0">
            <a:spAutoFit/>
          </a:bodyPr>
          <a:lstStyle/>
          <a:p>
            <a:pPr>
              <a:lnSpc>
                <a:spcPts val="2800"/>
              </a:lnSpc>
              <a:buFont typeface="Wingdings" pitchFamily="2" charset="2"/>
              <a:buChar char="n"/>
            </a:pPr>
            <a:r>
              <a:rPr lang="zh-TW" altLang="en-US" b="1" dirty="0" smtClean="0">
                <a:solidFill>
                  <a:srgbClr val="C00000"/>
                </a:solidFill>
                <a:latin typeface="微軟正黑體" pitchFamily="34" charset="-120"/>
                <a:ea typeface="微軟正黑體" pitchFamily="34" charset="-120"/>
              </a:rPr>
              <a:t> 有宿舍職員</a:t>
            </a:r>
            <a:r>
              <a:rPr lang="zh-TW" altLang="en-US" b="1" dirty="0" smtClean="0">
                <a:solidFill>
                  <a:srgbClr val="C00000"/>
                </a:solidFill>
              </a:rPr>
              <a:t>將膠紙貼在一名智障患有自閉的院友的四肢及牀架上</a:t>
            </a:r>
            <a:r>
              <a:rPr lang="zh-TW" altLang="en-US" dirty="0" smtClean="0"/>
              <a:t>，辯稱是想轉移事主注意力，防止他碰電掣箱。裁判官不接納辯解，認為事主當時已經穿上約束衣。</a:t>
            </a:r>
            <a:endParaRPr lang="en-US" altLang="zh-TW" dirty="0" smtClean="0"/>
          </a:p>
          <a:p>
            <a:pPr>
              <a:lnSpc>
                <a:spcPts val="2800"/>
              </a:lnSpc>
            </a:pPr>
            <a:endParaRPr lang="en-US" altLang="zh-TW" sz="700" dirty="0" smtClean="0"/>
          </a:p>
          <a:p>
            <a:pPr>
              <a:lnSpc>
                <a:spcPts val="2800"/>
              </a:lnSpc>
              <a:buFont typeface="Wingdings" pitchFamily="2" charset="2"/>
              <a:buChar char="n"/>
            </a:pPr>
            <a:r>
              <a:rPr lang="zh-TW" altLang="en-US" dirty="0" smtClean="0"/>
              <a:t> 裁判官裁定，</a:t>
            </a:r>
            <a:r>
              <a:rPr lang="zh-TW" altLang="en-US" b="1" dirty="0" smtClean="0">
                <a:solidFill>
                  <a:srgbClr val="C00000"/>
                </a:solidFill>
              </a:rPr>
              <a:t>被告普通襲擊罪成。裁判官批評被告作為復康宿舍職員，職責是照顧無自理能力的人，應該有耐性及尊重院友。</a:t>
            </a:r>
            <a:endParaRPr lang="en-US" altLang="zh-TW" b="1" dirty="0" smtClean="0">
              <a:solidFill>
                <a:srgbClr val="C00000"/>
              </a:solidFill>
            </a:endParaRPr>
          </a:p>
          <a:p>
            <a:pPr>
              <a:lnSpc>
                <a:spcPts val="2800"/>
              </a:lnSpc>
            </a:pPr>
            <a:endParaRPr lang="en-US" altLang="zh-TW" sz="800" dirty="0" smtClean="0"/>
          </a:p>
          <a:p>
            <a:pPr>
              <a:lnSpc>
                <a:spcPts val="2800"/>
              </a:lnSpc>
              <a:buFont typeface="Wingdings" pitchFamily="2" charset="2"/>
              <a:buChar char="n"/>
            </a:pPr>
            <a:r>
              <a:rPr lang="en-US" altLang="zh-TW" dirty="0" smtClean="0"/>
              <a:t> </a:t>
            </a:r>
            <a:r>
              <a:rPr lang="zh-TW" altLang="en-US" b="1" dirty="0" smtClean="0">
                <a:solidFill>
                  <a:srgbClr val="C00000"/>
                </a:solidFill>
              </a:rPr>
              <a:t>被告利用事主弱點，令他承受不必要傷害，是完全不能接受，絕對是虐待，有必要判阻嚇性刑罰。</a:t>
            </a:r>
            <a:r>
              <a:rPr lang="zh-TW" altLang="en-US" dirty="0" smtClean="0"/>
              <a:t>裁判官決定索取被告背景報告，將案押後至下月九日判刑。</a:t>
            </a:r>
            <a:endParaRPr lang="en-US" altLang="zh-TW" dirty="0" smtClean="0">
              <a:solidFill>
                <a:schemeClr val="dk1"/>
              </a:solidFill>
              <a:latin typeface="微軟正黑體" pitchFamily="34" charset="-120"/>
              <a:ea typeface="微軟正黑體" pitchFamily="34" charset="-120"/>
            </a:endParaRPr>
          </a:p>
          <a:p>
            <a:endParaRPr lang="zh-TW" altLang="en-US" sz="1600" dirty="0" smtClean="0">
              <a:solidFill>
                <a:schemeClr val="dk1"/>
              </a:solidFill>
              <a:latin typeface="微軟正黑體" pitchFamily="34" charset="-120"/>
              <a:ea typeface="微軟正黑體" pitchFamily="34" charset="-120"/>
            </a:endParaRPr>
          </a:p>
        </p:txBody>
      </p:sp>
      <p:pic>
        <p:nvPicPr>
          <p:cNvPr id="3" name="Picture 2"/>
          <p:cNvPicPr>
            <a:picLocks noChangeAspect="1" noChangeArrowheads="1"/>
          </p:cNvPicPr>
          <p:nvPr/>
        </p:nvPicPr>
        <p:blipFill>
          <a:blip r:embed="rId5" cstate="print"/>
          <a:srcRect l="18179" t="39063" r="56141" b="43818"/>
          <a:stretch>
            <a:fillRect/>
          </a:stretch>
        </p:blipFill>
        <p:spPr bwMode="auto">
          <a:xfrm>
            <a:off x="152400" y="3429000"/>
            <a:ext cx="3143250" cy="1676400"/>
          </a:xfrm>
          <a:prstGeom prst="rect">
            <a:avLst/>
          </a:prstGeom>
          <a:ln>
            <a:noFill/>
          </a:ln>
          <a:effectLst>
            <a:softEdge rad="112500"/>
          </a:effectLst>
        </p:spPr>
      </p:pic>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295407"/>
            <a:ext cx="8153400" cy="4495799"/>
          </a:xfrm>
          <a:ln>
            <a:noFill/>
          </a:ln>
          <a:effectLst/>
        </p:spPr>
        <p:style>
          <a:lnRef idx="2">
            <a:schemeClr val="accent4"/>
          </a:lnRef>
          <a:fillRef idx="1">
            <a:schemeClr val="lt1"/>
          </a:fillRef>
          <a:effectRef idx="0">
            <a:schemeClr val="accent4"/>
          </a:effectRef>
          <a:fontRef idx="minor">
            <a:schemeClr val="dk1"/>
          </a:fontRef>
        </p:style>
        <p:txBody>
          <a:bodyPr>
            <a:noAutofit/>
          </a:bodyPr>
          <a:lstStyle/>
          <a:p>
            <a:r>
              <a:rPr lang="zh-TW" altLang="zh-TW" sz="2000" dirty="0" smtClean="0">
                <a:effectLst/>
                <a:latin typeface="微軟正黑體" pitchFamily="34" charset="-120"/>
                <a:ea typeface="微軟正黑體" pitchFamily="34" charset="-120"/>
              </a:rPr>
              <a:t>原告人與被告人同為食物環境衛生署（食環署）的助理小販管理主任。</a:t>
            </a:r>
            <a:endParaRPr lang="en-US" altLang="zh-TW" sz="2000" dirty="0" smtClean="0">
              <a:effectLst/>
              <a:latin typeface="微軟正黑體" pitchFamily="34" charset="-120"/>
              <a:ea typeface="微軟正黑體" pitchFamily="34" charset="-120"/>
            </a:endParaRPr>
          </a:p>
          <a:p>
            <a:pPr>
              <a:buNone/>
            </a:pPr>
            <a:endParaRPr lang="en-US" altLang="zh-TW" sz="100" dirty="0" smtClean="0">
              <a:effectLst/>
              <a:latin typeface="微軟正黑體" pitchFamily="34" charset="-120"/>
              <a:ea typeface="微軟正黑體" pitchFamily="34" charset="-120"/>
            </a:endParaRPr>
          </a:p>
          <a:p>
            <a:r>
              <a:rPr lang="zh-TW" altLang="zh-TW" sz="2000" dirty="0" smtClean="0">
                <a:effectLst/>
                <a:latin typeface="微軟正黑體" pitchFamily="34" charset="-120"/>
                <a:ea typeface="微軟正黑體" pitchFamily="34" charset="-120"/>
              </a:rPr>
              <a:t>原告人在工作場所受到被告人性騷擾，包括</a:t>
            </a:r>
            <a:r>
              <a:rPr lang="zh-TW" altLang="zh-TW" sz="2000" b="1" dirty="0" smtClean="0">
                <a:solidFill>
                  <a:srgbClr val="C00000"/>
                </a:solidFill>
                <a:effectLst/>
                <a:latin typeface="微軟正黑體" pitchFamily="34" charset="-120"/>
                <a:ea typeface="微軟正黑體" pitchFamily="34" charset="-120"/>
              </a:rPr>
              <a:t>對她講出涉及性的言論、作出身體接觸</a:t>
            </a:r>
            <a:r>
              <a:rPr lang="zh-TW" altLang="zh-TW" sz="2000" dirty="0" smtClean="0">
                <a:effectLst/>
                <a:latin typeface="微軟正黑體" pitchFamily="34" charset="-120"/>
                <a:ea typeface="微軟正黑體" pitchFamily="34" charset="-120"/>
              </a:rPr>
              <a:t>，</a:t>
            </a:r>
            <a:r>
              <a:rPr lang="zh-TW" altLang="en-US" sz="2000" dirty="0" smtClean="0">
                <a:effectLst/>
                <a:latin typeface="微軟正黑體" pitchFamily="34" charset="-120"/>
                <a:ea typeface="微軟正黑體" pitchFamily="34" charset="-120"/>
              </a:rPr>
              <a:t>其中包括注視</a:t>
            </a:r>
            <a:r>
              <a:rPr lang="zh-TW" altLang="zh-TW" sz="2000" dirty="0" smtClean="0">
                <a:effectLst/>
                <a:latin typeface="微軟正黑體" pitchFamily="34" charset="-120"/>
                <a:ea typeface="微軟正黑體" pitchFamily="34" charset="-120"/>
              </a:rPr>
              <a:t>她</a:t>
            </a:r>
            <a:r>
              <a:rPr lang="zh-TW" altLang="en-US" sz="2000" dirty="0" smtClean="0">
                <a:effectLst/>
                <a:latin typeface="微軟正黑體" pitchFamily="34" charset="-120"/>
                <a:ea typeface="微軟正黑體" pitchFamily="34" charset="-120"/>
              </a:rPr>
              <a:t>的胸部並同時說「好大呀」；</a:t>
            </a:r>
            <a:r>
              <a:rPr lang="en-US" altLang="zh-TW" sz="2000" dirty="0" smtClean="0">
                <a:effectLst/>
                <a:latin typeface="微軟正黑體" pitchFamily="34" charset="-120"/>
                <a:ea typeface="微軟正黑體" pitchFamily="34" charset="-120"/>
              </a:rPr>
              <a:t> </a:t>
            </a:r>
            <a:r>
              <a:rPr lang="zh-TW" altLang="en-US" sz="2000" dirty="0" smtClean="0">
                <a:effectLst/>
                <a:latin typeface="微軟正黑體" pitchFamily="34" charset="-120"/>
                <a:ea typeface="微軟正黑體" pitchFamily="34" charset="-120"/>
              </a:rPr>
              <a:t>多次對</a:t>
            </a:r>
            <a:r>
              <a:rPr lang="zh-TW" altLang="zh-TW" sz="2000" dirty="0" smtClean="0">
                <a:effectLst/>
                <a:latin typeface="微軟正黑體" pitchFamily="34" charset="-120"/>
                <a:ea typeface="微軟正黑體" pitchFamily="34" charset="-120"/>
              </a:rPr>
              <a:t>她</a:t>
            </a:r>
            <a:r>
              <a:rPr lang="zh-TW" altLang="en-US" sz="2000" dirty="0" smtClean="0">
                <a:effectLst/>
                <a:latin typeface="微軟正黑體" pitchFamily="34" charset="-120"/>
                <a:ea typeface="微軟正黑體" pitchFamily="34" charset="-120"/>
              </a:rPr>
              <a:t>做出伸舌頭和舔嘴邊的動作或翹起雙唇，狀似要吻</a:t>
            </a:r>
            <a:r>
              <a:rPr lang="zh-TW" altLang="zh-TW" sz="2000" dirty="0" smtClean="0">
                <a:effectLst/>
                <a:latin typeface="微軟正黑體" pitchFamily="34" charset="-120"/>
                <a:ea typeface="微軟正黑體" pitchFamily="34" charset="-120"/>
              </a:rPr>
              <a:t>她</a:t>
            </a:r>
            <a:r>
              <a:rPr lang="zh-TW" altLang="en-US" sz="2000" dirty="0" smtClean="0">
                <a:effectLst/>
                <a:latin typeface="微軟正黑體" pitchFamily="34" charset="-120"/>
                <a:ea typeface="微軟正黑體" pitchFamily="34" charset="-120"/>
              </a:rPr>
              <a:t>。</a:t>
            </a:r>
            <a:endParaRPr lang="en-US" altLang="zh-TW" sz="2000" dirty="0" smtClean="0">
              <a:effectLst/>
              <a:latin typeface="微軟正黑體" pitchFamily="34" charset="-120"/>
              <a:ea typeface="微軟正黑體" pitchFamily="34" charset="-120"/>
            </a:endParaRPr>
          </a:p>
          <a:p>
            <a:pPr>
              <a:buNone/>
            </a:pPr>
            <a:endParaRPr lang="zh-TW" altLang="en-US" sz="100" dirty="0" smtClean="0">
              <a:effectLst/>
              <a:latin typeface="微軟正黑體" pitchFamily="34" charset="-120"/>
              <a:ea typeface="微軟正黑體" pitchFamily="34" charset="-120"/>
            </a:endParaRPr>
          </a:p>
          <a:p>
            <a:r>
              <a:rPr lang="zh-TW" altLang="zh-TW" sz="2000" dirty="0" smtClean="0">
                <a:effectLst/>
                <a:latin typeface="微軟正黑體" pitchFamily="34" charset="-120"/>
                <a:ea typeface="微軟正黑體" pitchFamily="34" charset="-120"/>
              </a:rPr>
              <a:t>原告人向食環署提出投訴，該署進行了內部調查，但調查結果指原告人的投訴不成立。儘管內部調查投訴得出了上述結果，但原告人堅持向平機會提出投訴。</a:t>
            </a:r>
            <a:endParaRPr lang="en-US" altLang="zh-TW" sz="2000" dirty="0" smtClean="0">
              <a:effectLst/>
              <a:latin typeface="微軟正黑體" pitchFamily="34" charset="-120"/>
              <a:ea typeface="微軟正黑體" pitchFamily="34" charset="-120"/>
            </a:endParaRPr>
          </a:p>
          <a:p>
            <a:pPr>
              <a:buNone/>
            </a:pPr>
            <a:endParaRPr lang="en-US" altLang="zh-TW" sz="100" dirty="0" smtClean="0">
              <a:effectLst/>
              <a:latin typeface="微軟正黑體" pitchFamily="34" charset="-120"/>
              <a:ea typeface="微軟正黑體" pitchFamily="34" charset="-120"/>
            </a:endParaRPr>
          </a:p>
          <a:p>
            <a:r>
              <a:rPr lang="zh-TW" altLang="zh-TW" sz="2000" dirty="0" smtClean="0">
                <a:effectLst/>
                <a:latin typeface="微軟正黑體" pitchFamily="34" charset="-120"/>
                <a:ea typeface="微軟正黑體" pitchFamily="34" charset="-120"/>
              </a:rPr>
              <a:t>被告人否認所有作為，並指稱原告人作出投訴是為了報復他對其他同事講及她與其中一名上司的閒話。原告人根據《性別歧視條例》，在法院向被告人提出申索。 </a:t>
            </a:r>
          </a:p>
        </p:txBody>
      </p:sp>
      <p:pic>
        <p:nvPicPr>
          <p:cNvPr id="48130" name="Picture 2" descr="http://www.eoc.org.hk/eoc/upload/CE/newsletter/issue31/image/15-1.gif"/>
          <p:cNvPicPr>
            <a:picLocks noChangeAspect="1" noChangeArrowheads="1"/>
          </p:cNvPicPr>
          <p:nvPr/>
        </p:nvPicPr>
        <p:blipFill>
          <a:blip r:embed="rId3" cstate="print"/>
          <a:srcRect/>
          <a:stretch>
            <a:fillRect/>
          </a:stretch>
        </p:blipFill>
        <p:spPr bwMode="auto">
          <a:xfrm>
            <a:off x="1" y="4648200"/>
            <a:ext cx="1189338" cy="1600200"/>
          </a:xfrm>
          <a:prstGeom prst="rect">
            <a:avLst/>
          </a:prstGeom>
          <a:noFill/>
        </p:spPr>
      </p:pic>
      <p:pic>
        <p:nvPicPr>
          <p:cNvPr id="5" name="圖片 4" descr="EOC-logo.png"/>
          <p:cNvPicPr>
            <a:picLocks noChangeAspect="1"/>
          </p:cNvPicPr>
          <p:nvPr/>
        </p:nvPicPr>
        <p:blipFill>
          <a:blip r:embed="rId4" cstate="print"/>
          <a:stretch>
            <a:fillRect/>
          </a:stretch>
        </p:blipFill>
        <p:spPr>
          <a:xfrm>
            <a:off x="8079072" y="228600"/>
            <a:ext cx="836341" cy="685800"/>
          </a:xfrm>
          <a:prstGeom prst="rect">
            <a:avLst/>
          </a:prstGeom>
        </p:spPr>
      </p:pic>
      <p:sp>
        <p:nvSpPr>
          <p:cNvPr id="10" name="標題 1"/>
          <p:cNvSpPr txBox="1">
            <a:spLocks/>
          </p:cNvSpPr>
          <p:nvPr/>
        </p:nvSpPr>
        <p:spPr bwMode="auto">
          <a:xfrm>
            <a:off x="609600" y="228600"/>
            <a:ext cx="4495800" cy="914400"/>
          </a:xfrm>
          <a:prstGeom prst="rect">
            <a:avLst/>
          </a:prstGeom>
          <a:noFill/>
          <a:ln w="9525" cap="flat" cmpd="sng" algn="ctr">
            <a:noFill/>
            <a:prstDash val="solid"/>
            <a:miter lim="800000"/>
            <a:headEnd/>
            <a:tailEn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kumimoji="0" lang="en-US" altLang="zh-TW" sz="3000" b="1" i="0" u="none" strike="noStrike" kern="0" cap="none" spc="0" normalizeH="0" baseline="0" noProof="0" dirty="0" smtClean="0">
                <a:ln>
                  <a:noFill/>
                </a:ln>
                <a:solidFill>
                  <a:schemeClr val="bg1">
                    <a:lumMod val="25000"/>
                  </a:schemeClr>
                </a:solidFill>
                <a:effectLst/>
                <a:uLnTx/>
                <a:uFillTx/>
                <a:latin typeface="微軟正黑體" pitchFamily="34" charset="-120"/>
                <a:ea typeface="微軟正黑體" pitchFamily="34" charset="-120"/>
                <a:cs typeface="+mn-cs"/>
              </a:rPr>
              <a:t/>
            </a:r>
            <a:br>
              <a:rPr kumimoji="0" lang="en-US" altLang="zh-TW" sz="3000" b="1" i="0" u="none" strike="noStrike" kern="0" cap="none" spc="0" normalizeH="0" baseline="0" noProof="0" dirty="0" smtClean="0">
                <a:ln>
                  <a:noFill/>
                </a:ln>
                <a:solidFill>
                  <a:schemeClr val="bg1">
                    <a:lumMod val="25000"/>
                  </a:schemeClr>
                </a:solidFill>
                <a:effectLst/>
                <a:uLnTx/>
                <a:uFillTx/>
                <a:latin typeface="微軟正黑體" pitchFamily="34" charset="-120"/>
                <a:ea typeface="微軟正黑體" pitchFamily="34" charset="-120"/>
                <a:cs typeface="+mn-cs"/>
              </a:rPr>
            </a:br>
            <a:r>
              <a:rPr lang="zh-TW" altLang="en-US" sz="3000" b="1" dirty="0" smtClean="0">
                <a:solidFill>
                  <a:srgbClr val="002060"/>
                </a:solidFill>
                <a:latin typeface="微軟正黑體" pitchFamily="34" charset="-120"/>
                <a:ea typeface="微軟正黑體" pitchFamily="34" charset="-120"/>
              </a:rPr>
              <a:t>個案 </a:t>
            </a:r>
            <a:r>
              <a:rPr lang="en-US" altLang="zh-TW" sz="3000" b="1" dirty="0" smtClean="0">
                <a:solidFill>
                  <a:srgbClr val="002060"/>
                </a:solidFill>
                <a:latin typeface="微軟正黑體" pitchFamily="34" charset="-120"/>
                <a:ea typeface="微軟正黑體" pitchFamily="34" charset="-120"/>
              </a:rPr>
              <a:t>III</a:t>
            </a:r>
            <a:r>
              <a:rPr lang="zh-TW" altLang="en-US" sz="3000" b="1" dirty="0" smtClean="0">
                <a:solidFill>
                  <a:srgbClr val="002060"/>
                </a:solidFill>
                <a:latin typeface="微軟正黑體" pitchFamily="34" charset="-120"/>
                <a:ea typeface="微軟正黑體" pitchFamily="34" charset="-120"/>
              </a:rPr>
              <a:t> </a:t>
            </a:r>
            <a:r>
              <a:rPr lang="en-US" altLang="zh-TW" sz="3000" b="1" dirty="0" smtClean="0">
                <a:solidFill>
                  <a:srgbClr val="002060"/>
                </a:solidFill>
                <a:latin typeface="微軟正黑體" pitchFamily="34" charset="-120"/>
                <a:ea typeface="微軟正黑體" pitchFamily="34" charset="-120"/>
              </a:rPr>
              <a:t>– </a:t>
            </a:r>
            <a:r>
              <a:rPr lang="en-US" altLang="zh-TW" sz="3000" b="1" dirty="0" smtClean="0">
                <a:solidFill>
                  <a:srgbClr val="7030A0"/>
                </a:solidFill>
                <a:latin typeface="微軟正黑體" pitchFamily="34" charset="-120"/>
                <a:ea typeface="微軟正黑體" pitchFamily="34" charset="-120"/>
              </a:rPr>
              <a:t>A </a:t>
            </a:r>
            <a:r>
              <a:rPr lang="zh-TW" altLang="en-US" sz="3000" b="1" dirty="0" smtClean="0">
                <a:solidFill>
                  <a:srgbClr val="7030A0"/>
                </a:solidFill>
                <a:latin typeface="微軟正黑體" pitchFamily="34" charset="-120"/>
                <a:ea typeface="微軟正黑體" pitchFamily="34" charset="-120"/>
              </a:rPr>
              <a:t>訴 陳偉棠</a:t>
            </a:r>
            <a:r>
              <a:rPr kumimoji="0" lang="en-US" altLang="zh-TW" sz="3000" b="1" i="0" u="none" strike="noStrike" kern="0" cap="none" spc="0" normalizeH="0" baseline="0" noProof="0" dirty="0" smtClean="0">
                <a:ln>
                  <a:noFill/>
                </a:ln>
                <a:solidFill>
                  <a:schemeClr val="bg1">
                    <a:lumMod val="25000"/>
                  </a:schemeClr>
                </a:solidFill>
                <a:effectLst/>
                <a:uLnTx/>
                <a:uFillTx/>
                <a:latin typeface="微軟正黑體" pitchFamily="34" charset="-120"/>
                <a:ea typeface="微軟正黑體" pitchFamily="34" charset="-120"/>
                <a:cs typeface="+mn-cs"/>
              </a:rPr>
              <a:t/>
            </a:r>
            <a:br>
              <a:rPr kumimoji="0" lang="en-US" altLang="zh-TW" sz="3000" b="1" i="0" u="none" strike="noStrike" kern="0" cap="none" spc="0" normalizeH="0" baseline="0" noProof="0" dirty="0" smtClean="0">
                <a:ln>
                  <a:noFill/>
                </a:ln>
                <a:solidFill>
                  <a:schemeClr val="bg1">
                    <a:lumMod val="25000"/>
                  </a:schemeClr>
                </a:solidFill>
                <a:effectLst/>
                <a:uLnTx/>
                <a:uFillTx/>
                <a:latin typeface="微軟正黑體" pitchFamily="34" charset="-120"/>
                <a:ea typeface="微軟正黑體" pitchFamily="34" charset="-120"/>
                <a:cs typeface="+mn-cs"/>
              </a:rPr>
            </a:br>
            <a:endParaRPr kumimoji="0" lang="zh-TW" altLang="en-US" sz="3000" b="0" i="0" u="none" strike="noStrike" kern="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EOC-logo.png"/>
          <p:cNvPicPr>
            <a:picLocks noChangeAspect="1"/>
          </p:cNvPicPr>
          <p:nvPr/>
        </p:nvPicPr>
        <p:blipFill>
          <a:blip r:embed="rId3" cstate="print"/>
          <a:stretch>
            <a:fillRect/>
          </a:stretch>
        </p:blipFill>
        <p:spPr>
          <a:xfrm>
            <a:off x="8079072" y="228600"/>
            <a:ext cx="836341" cy="685800"/>
          </a:xfrm>
          <a:prstGeom prst="rect">
            <a:avLst/>
          </a:prstGeom>
        </p:spPr>
      </p:pic>
      <p:sp>
        <p:nvSpPr>
          <p:cNvPr id="10" name="標題 1"/>
          <p:cNvSpPr txBox="1">
            <a:spLocks/>
          </p:cNvSpPr>
          <p:nvPr/>
        </p:nvSpPr>
        <p:spPr>
          <a:xfrm>
            <a:off x="301752" y="304800"/>
            <a:ext cx="8534400" cy="758952"/>
          </a:xfrm>
          <a:prstGeom prst="rect">
            <a:avLst/>
          </a:prstGeom>
        </p:spPr>
        <p:txBody>
          <a:bodyPr vert="horz" anchor="b">
            <a:normAutofit fontScale="30000" lnSpcReduction="20000"/>
          </a:bodyPr>
          <a:lstStyle/>
          <a:p>
            <a:pPr lvl="0" algn="ctr">
              <a:spcBef>
                <a:spcPct val="0"/>
              </a:spcBef>
            </a:pPr>
            <a:r>
              <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j-cs"/>
              </a:rPr>
              <a:t/>
            </a:r>
            <a:br>
              <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j-cs"/>
              </a:rPr>
            </a:br>
            <a:r>
              <a:rPr kumimoji="0" lang="en-US" altLang="zh-TW" sz="3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r>
            <a:br>
              <a:rPr kumimoji="0" lang="en-US" altLang="zh-TW" sz="3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br>
            <a:r>
              <a:rPr lang="zh-TW" altLang="zh-TW" sz="10700" b="1" dirty="0" smtClean="0">
                <a:solidFill>
                  <a:srgbClr val="7030A0"/>
                </a:solidFill>
                <a:latin typeface="微軟正黑體" pitchFamily="34" charset="-120"/>
                <a:ea typeface="微軟正黑體" pitchFamily="34" charset="-120"/>
                <a:cs typeface="+mj-cs"/>
              </a:rPr>
              <a:t>法庭裁決</a:t>
            </a:r>
            <a:endParaRPr lang="en-US" altLang="zh-TW" sz="10700" b="1" dirty="0" smtClean="0">
              <a:solidFill>
                <a:srgbClr val="7030A0"/>
              </a:solidFill>
              <a:latin typeface="微軟正黑體" pitchFamily="34" charset="-120"/>
              <a:ea typeface="微軟正黑體" pitchFamily="34" charset="-120"/>
              <a:cs typeface="+mj-cs"/>
            </a:endParaRPr>
          </a:p>
        </p:txBody>
      </p:sp>
      <p:sp>
        <p:nvSpPr>
          <p:cNvPr id="11" name="內容版面配置區 2"/>
          <p:cNvSpPr>
            <a:spLocks noGrp="1"/>
          </p:cNvSpPr>
          <p:nvPr>
            <p:ph idx="1"/>
          </p:nvPr>
        </p:nvSpPr>
        <p:spPr>
          <a:xfrm>
            <a:off x="381000" y="1219200"/>
            <a:ext cx="8229600" cy="4571999"/>
          </a:xfrm>
          <a:ln>
            <a:noFill/>
          </a:ln>
        </p:spPr>
        <p:style>
          <a:lnRef idx="2">
            <a:schemeClr val="accent4"/>
          </a:lnRef>
          <a:fillRef idx="1">
            <a:schemeClr val="lt1"/>
          </a:fillRef>
          <a:effectRef idx="0">
            <a:schemeClr val="accent4"/>
          </a:effectRef>
          <a:fontRef idx="minor">
            <a:schemeClr val="dk1"/>
          </a:fontRef>
        </p:style>
        <p:txBody>
          <a:bodyPr>
            <a:noAutofit/>
          </a:bodyPr>
          <a:lstStyle/>
          <a:p>
            <a:pPr>
              <a:lnSpc>
                <a:spcPct val="120000"/>
              </a:lnSpc>
            </a:pPr>
            <a:r>
              <a:rPr lang="zh-TW" altLang="en-US" sz="2000" dirty="0" smtClean="0">
                <a:effectLst/>
                <a:latin typeface="微軟正黑體" pitchFamily="34" charset="-120"/>
                <a:ea typeface="微軟正黑體" pitchFamily="34" charset="-120"/>
              </a:rPr>
              <a:t>法庭考慮到證人所提出的證據，當中的細節和時序與原告人就被告人對她作出的行爲記錄的一致性，於是裁定被告人作出了違法的性騷擾，並駁回被告人指原告人的申索是為報復他說她閒話的抗辯。</a:t>
            </a:r>
            <a:endParaRPr lang="en-US" altLang="zh-TW" sz="2000" dirty="0" smtClean="0">
              <a:effectLst/>
              <a:latin typeface="微軟正黑體" pitchFamily="34" charset="-120"/>
              <a:ea typeface="微軟正黑體" pitchFamily="34" charset="-120"/>
            </a:endParaRPr>
          </a:p>
          <a:p>
            <a:pPr>
              <a:lnSpc>
                <a:spcPct val="120000"/>
              </a:lnSpc>
              <a:buNone/>
            </a:pPr>
            <a:endParaRPr lang="en-US" altLang="zh-TW" sz="100" dirty="0" smtClean="0">
              <a:effectLst/>
              <a:latin typeface="微軟正黑體" pitchFamily="34" charset="-120"/>
              <a:ea typeface="微軟正黑體" pitchFamily="34" charset="-120"/>
            </a:endParaRPr>
          </a:p>
          <a:p>
            <a:pPr>
              <a:lnSpc>
                <a:spcPct val="120000"/>
              </a:lnSpc>
            </a:pPr>
            <a:r>
              <a:rPr lang="zh-TW" altLang="en-US" sz="2000" b="1" dirty="0" smtClean="0">
                <a:solidFill>
                  <a:srgbClr val="C00000"/>
                </a:solidFill>
                <a:effectLst/>
                <a:latin typeface="微軟正黑體" pitchFamily="34" charset="-120"/>
                <a:ea typeface="微軟正黑體" pitchFamily="34" charset="-120"/>
              </a:rPr>
              <a:t>法庭命令被告人向原告作出書面道歉</a:t>
            </a:r>
            <a:r>
              <a:rPr lang="zh-TW" altLang="en-US" sz="2000" dirty="0" smtClean="0">
                <a:effectLst/>
                <a:latin typeface="微軟正黑體" pitchFamily="34" charset="-120"/>
                <a:ea typeface="微軟正黑體" pitchFamily="34" charset="-120"/>
              </a:rPr>
              <a:t>，法庭亦判原告人可獲得訟費及金錢賠償如下</a:t>
            </a:r>
            <a:r>
              <a:rPr lang="en-US" altLang="zh-TW" sz="2000" dirty="0" smtClean="0">
                <a:effectLst/>
                <a:latin typeface="微軟正黑體" pitchFamily="34" charset="-120"/>
                <a:ea typeface="微軟正黑體" pitchFamily="34" charset="-120"/>
              </a:rPr>
              <a:t>:</a:t>
            </a:r>
            <a:r>
              <a:rPr lang="zh-TW" altLang="en-US" sz="2000" dirty="0" smtClean="0">
                <a:effectLst/>
                <a:latin typeface="微軟正黑體" pitchFamily="34" charset="-120"/>
                <a:ea typeface="微軟正黑體" pitchFamily="34" charset="-120"/>
              </a:rPr>
              <a:t> </a:t>
            </a:r>
            <a:r>
              <a:rPr lang="zh-TW" altLang="en-US" sz="2000" b="1" dirty="0" smtClean="0">
                <a:solidFill>
                  <a:srgbClr val="C00000"/>
                </a:solidFill>
                <a:effectLst/>
                <a:latin typeface="微軟正黑體" pitchFamily="34" charset="-120"/>
                <a:ea typeface="微軟正黑體" pitchFamily="34" charset="-120"/>
              </a:rPr>
              <a:t>感情損害賠償港幣</a:t>
            </a:r>
            <a:r>
              <a:rPr lang="en-US" altLang="zh-TW" sz="2000" b="1" dirty="0" smtClean="0">
                <a:solidFill>
                  <a:srgbClr val="C00000"/>
                </a:solidFill>
                <a:effectLst/>
                <a:latin typeface="微軟正黑體" pitchFamily="34" charset="-120"/>
                <a:ea typeface="微軟正黑體" pitchFamily="34" charset="-120"/>
              </a:rPr>
              <a:t>5</a:t>
            </a:r>
            <a:r>
              <a:rPr lang="zh-TW" altLang="en-US" sz="2000" b="1" dirty="0" smtClean="0">
                <a:solidFill>
                  <a:srgbClr val="C00000"/>
                </a:solidFill>
                <a:effectLst/>
                <a:latin typeface="微軟正黑體" pitchFamily="34" charset="-120"/>
                <a:ea typeface="微軟正黑體" pitchFamily="34" charset="-120"/>
              </a:rPr>
              <a:t>萬元</a:t>
            </a:r>
            <a:r>
              <a:rPr lang="zh-TW" altLang="en-US" sz="2000" dirty="0" smtClean="0">
                <a:effectLst/>
                <a:latin typeface="微軟正黑體" pitchFamily="34" charset="-120"/>
                <a:ea typeface="微軟正黑體" pitchFamily="34" charset="-120"/>
              </a:rPr>
              <a:t>及</a:t>
            </a:r>
            <a:r>
              <a:rPr lang="zh-TW" altLang="en-US" sz="2000" b="1" dirty="0" smtClean="0">
                <a:solidFill>
                  <a:srgbClr val="C00000"/>
                </a:solidFill>
                <a:effectLst/>
                <a:latin typeface="微軟正黑體" pitchFamily="34" charset="-120"/>
                <a:ea typeface="微軟正黑體" pitchFamily="34" charset="-120"/>
              </a:rPr>
              <a:t>懲罰性損害賠償港幣</a:t>
            </a:r>
            <a:r>
              <a:rPr lang="en-US" altLang="zh-TW" sz="2000" b="1" dirty="0" smtClean="0">
                <a:solidFill>
                  <a:srgbClr val="C00000"/>
                </a:solidFill>
                <a:effectLst/>
                <a:latin typeface="微軟正黑體" pitchFamily="34" charset="-120"/>
                <a:ea typeface="微軟正黑體" pitchFamily="34" charset="-120"/>
              </a:rPr>
              <a:t>1</a:t>
            </a:r>
            <a:r>
              <a:rPr lang="zh-TW" altLang="en-US" sz="2000" b="1" dirty="0" smtClean="0">
                <a:solidFill>
                  <a:srgbClr val="C00000"/>
                </a:solidFill>
                <a:effectLst/>
                <a:latin typeface="微軟正黑體" pitchFamily="34" charset="-120"/>
                <a:ea typeface="微軟正黑體" pitchFamily="34" charset="-120"/>
              </a:rPr>
              <a:t>萬元 </a:t>
            </a:r>
            <a:r>
              <a:rPr lang="zh-TW" altLang="en-US" sz="2000" dirty="0" smtClean="0">
                <a:effectLst/>
                <a:latin typeface="微軟正黑體" pitchFamily="34" charset="-120"/>
                <a:ea typeface="微軟正黑體" pitchFamily="34" charset="-120"/>
              </a:rPr>
              <a:t>，</a:t>
            </a:r>
            <a:r>
              <a:rPr lang="zh-TW" altLang="en-US" sz="2000" b="1" dirty="0" smtClean="0">
                <a:solidFill>
                  <a:srgbClr val="C00000"/>
                </a:solidFill>
                <a:effectLst/>
                <a:latin typeface="微軟正黑體" pitchFamily="34" charset="-120"/>
                <a:ea typeface="微軟正黑體" pitchFamily="34" charset="-120"/>
              </a:rPr>
              <a:t>合共</a:t>
            </a:r>
            <a:r>
              <a:rPr lang="en-US" altLang="zh-TW" sz="2000" b="1" dirty="0" smtClean="0">
                <a:solidFill>
                  <a:srgbClr val="C00000"/>
                </a:solidFill>
                <a:effectLst/>
                <a:latin typeface="微軟正黑體" pitchFamily="34" charset="-120"/>
                <a:ea typeface="微軟正黑體" pitchFamily="34" charset="-120"/>
              </a:rPr>
              <a:t>6</a:t>
            </a:r>
            <a:r>
              <a:rPr lang="zh-TW" altLang="en-US" sz="2000" b="1" dirty="0" smtClean="0">
                <a:solidFill>
                  <a:srgbClr val="C00000"/>
                </a:solidFill>
                <a:effectLst/>
                <a:latin typeface="微軟正黑體" pitchFamily="34" charset="-120"/>
                <a:ea typeface="微軟正黑體" pitchFamily="34" charset="-120"/>
              </a:rPr>
              <a:t>萬元</a:t>
            </a:r>
            <a:r>
              <a:rPr lang="zh-TW" altLang="en-US" sz="2000" dirty="0" smtClean="0">
                <a:effectLst/>
                <a:latin typeface="微軟正黑體" pitchFamily="34" charset="-120"/>
                <a:ea typeface="微軟正黑體" pitchFamily="34" charset="-120"/>
              </a:rPr>
              <a:t>。   </a:t>
            </a:r>
            <a:endParaRPr lang="en-US" altLang="zh-TW" sz="1200" dirty="0" smtClean="0">
              <a:effectLst/>
              <a:latin typeface="微軟正黑體" pitchFamily="34" charset="-120"/>
              <a:ea typeface="微軟正黑體" pitchFamily="34" charset="-120"/>
            </a:endParaRPr>
          </a:p>
          <a:p>
            <a:pPr>
              <a:lnSpc>
                <a:spcPct val="120000"/>
              </a:lnSpc>
              <a:buNone/>
            </a:pPr>
            <a:endParaRPr lang="en-US" altLang="zh-TW" sz="100" dirty="0" smtClean="0">
              <a:effectLst/>
              <a:latin typeface="微軟正黑體" pitchFamily="34" charset="-120"/>
              <a:ea typeface="微軟正黑體" pitchFamily="34" charset="-120"/>
            </a:endParaRPr>
          </a:p>
          <a:p>
            <a:pPr>
              <a:lnSpc>
                <a:spcPct val="120000"/>
              </a:lnSpc>
            </a:pPr>
            <a:r>
              <a:rPr lang="zh-TW" altLang="en-US" sz="2000" dirty="0" smtClean="0">
                <a:effectLst/>
                <a:latin typeface="微軟正黑體" pitchFamily="34" charset="-120"/>
                <a:ea typeface="微軟正黑體" pitchFamily="34" charset="-120"/>
              </a:rPr>
              <a:t>法庭判給港幣</a:t>
            </a:r>
            <a:r>
              <a:rPr lang="en-US" altLang="zh-TW" sz="2000" dirty="0" smtClean="0">
                <a:effectLst/>
                <a:latin typeface="微軟正黑體" pitchFamily="34" charset="-120"/>
                <a:ea typeface="微軟正黑體" pitchFamily="34" charset="-120"/>
              </a:rPr>
              <a:t>50,000</a:t>
            </a:r>
            <a:r>
              <a:rPr lang="zh-TW" altLang="en-US" sz="2000" dirty="0" smtClean="0">
                <a:effectLst/>
                <a:latin typeface="微軟正黑體" pitchFamily="34" charset="-120"/>
                <a:ea typeface="微軟正黑體" pitchFamily="34" charset="-120"/>
              </a:rPr>
              <a:t>元感情損害賠償，並進一步判給港幣</a:t>
            </a:r>
            <a:r>
              <a:rPr lang="en-US" altLang="zh-TW" sz="2000" dirty="0" smtClean="0">
                <a:effectLst/>
                <a:latin typeface="微軟正黑體" pitchFamily="34" charset="-120"/>
                <a:ea typeface="微軟正黑體" pitchFamily="34" charset="-120"/>
              </a:rPr>
              <a:t>10,000</a:t>
            </a:r>
            <a:r>
              <a:rPr lang="zh-TW" altLang="en-US" sz="2000" dirty="0" smtClean="0">
                <a:effectLst/>
                <a:latin typeface="微軟正黑體" pitchFamily="34" charset="-120"/>
                <a:ea typeface="微軟正黑體" pitchFamily="34" charset="-120"/>
              </a:rPr>
              <a:t>元的懲罰性損害賠償以處分被告人所作的傷害行爲，因為被告人指原告人提出申索是為了報復他講她的閒話，全屬虛構。</a:t>
            </a:r>
            <a:r>
              <a:rPr lang="zh-TW" altLang="en-US" sz="1400" b="1" dirty="0" smtClean="0">
                <a:solidFill>
                  <a:srgbClr val="002060"/>
                </a:solidFill>
                <a:effectLst/>
                <a:latin typeface="微軟正黑體" pitchFamily="34" charset="-120"/>
                <a:ea typeface="微軟正黑體" pitchFamily="34" charset="-120"/>
              </a:rPr>
              <a:t/>
            </a:r>
            <a:br>
              <a:rPr lang="zh-TW" altLang="en-US" sz="1400" b="1" dirty="0" smtClean="0">
                <a:solidFill>
                  <a:srgbClr val="002060"/>
                </a:solidFill>
                <a:effectLst/>
                <a:latin typeface="微軟正黑體" pitchFamily="34" charset="-120"/>
                <a:ea typeface="微軟正黑體" pitchFamily="34" charset="-120"/>
              </a:rPr>
            </a:br>
            <a:endParaRPr lang="zh-TW" altLang="zh-TW" sz="1200" dirty="0" smtClean="0">
              <a:effectLst/>
              <a:latin typeface="微軟正黑體" pitchFamily="34" charset="-120"/>
              <a:ea typeface="微軟正黑體" pitchFamily="34" charset="-120"/>
            </a:endParaRPr>
          </a:p>
        </p:txBody>
      </p:sp>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307848"/>
            <a:ext cx="8534400" cy="758952"/>
          </a:xfrm>
        </p:spPr>
        <p:txBody>
          <a:bodyPr>
            <a:normAutofit/>
          </a:bodyPr>
          <a:lstStyle/>
          <a:p>
            <a:r>
              <a:rPr lang="zh-TW" altLang="en-US" sz="3200" b="1" dirty="0">
                <a:solidFill>
                  <a:srgbClr val="002060"/>
                </a:solidFill>
                <a:effectLst/>
                <a:latin typeface="微軟正黑體" pitchFamily="34" charset="-120"/>
                <a:ea typeface="微軟正黑體" pitchFamily="34" charset="-120"/>
                <a:cs typeface="+mn-cs"/>
              </a:rPr>
              <a:t>內容</a:t>
            </a:r>
          </a:p>
        </p:txBody>
      </p:sp>
      <p:pic>
        <p:nvPicPr>
          <p:cNvPr id="5" name="圖片 4" descr="EOC-logo.png"/>
          <p:cNvPicPr>
            <a:picLocks noChangeAspect="1"/>
          </p:cNvPicPr>
          <p:nvPr/>
        </p:nvPicPr>
        <p:blipFill>
          <a:blip r:embed="rId3" cstate="print"/>
          <a:stretch>
            <a:fillRect/>
          </a:stretch>
        </p:blipFill>
        <p:spPr>
          <a:xfrm>
            <a:off x="8079072" y="228600"/>
            <a:ext cx="836341" cy="685800"/>
          </a:xfrm>
          <a:prstGeom prst="rect">
            <a:avLst/>
          </a:prstGeom>
        </p:spPr>
      </p:pic>
      <p:sp>
        <p:nvSpPr>
          <p:cNvPr id="8" name="內容版面配置區 2"/>
          <p:cNvSpPr txBox="1">
            <a:spLocks/>
          </p:cNvSpPr>
          <p:nvPr/>
        </p:nvSpPr>
        <p:spPr>
          <a:xfrm>
            <a:off x="3200400" y="1524000"/>
            <a:ext cx="2667000" cy="4572000"/>
          </a:xfrm>
          <a:prstGeom prst="rect">
            <a:avLst/>
          </a:prstGeom>
          <a:solidFill>
            <a:schemeClr val="accent5">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altLang="zh-TW" sz="2600" b="1" i="0" strike="noStrike" kern="1200" cap="none" spc="0" normalizeH="0" baseline="0" noProof="0" dirty="0" smtClean="0">
                <a:ln>
                  <a:noFill/>
                </a:ln>
                <a:solidFill>
                  <a:schemeClr val="accent2">
                    <a:lumMod val="50000"/>
                  </a:schemeClr>
                </a:solidFill>
                <a:effectLst/>
                <a:uLnTx/>
                <a:uFillTx/>
                <a:latin typeface="微軟正黑體" pitchFamily="34" charset="-120"/>
                <a:ea typeface="微軟正黑體" pitchFamily="34" charset="-120"/>
                <a:cs typeface="+mn-cs"/>
              </a:rPr>
              <a:t>II)</a:t>
            </a:r>
            <a:r>
              <a:rPr kumimoji="0" lang="en-US" altLang="zh-TW" sz="2600" b="1" i="0" strike="noStrike" kern="1200" cap="none" spc="0" normalizeH="0" noProof="0" dirty="0" smtClean="0">
                <a:ln>
                  <a:noFill/>
                </a:ln>
                <a:solidFill>
                  <a:schemeClr val="accent2">
                    <a:lumMod val="50000"/>
                  </a:schemeClr>
                </a:solidFill>
                <a:effectLst/>
                <a:uLnTx/>
                <a:uFillTx/>
                <a:latin typeface="微軟正黑體" pitchFamily="34" charset="-120"/>
                <a:ea typeface="微軟正黑體" pitchFamily="34" charset="-120"/>
                <a:cs typeface="+mn-cs"/>
              </a:rPr>
              <a:t> </a:t>
            </a:r>
            <a:r>
              <a:rPr kumimoji="0" lang="zh-TW" altLang="en-US" sz="2600" b="1" i="0" strike="noStrike" kern="1200" cap="none" spc="0" normalizeH="0" noProof="0" dirty="0" smtClean="0">
                <a:ln>
                  <a:noFill/>
                </a:ln>
                <a:solidFill>
                  <a:schemeClr val="accent2">
                    <a:lumMod val="50000"/>
                  </a:schemeClr>
                </a:solidFill>
                <a:effectLst/>
                <a:uLnTx/>
                <a:uFillTx/>
                <a:latin typeface="微軟正黑體" pitchFamily="34" charset="-120"/>
                <a:ea typeface="微軟正黑體" pitchFamily="34" charset="-120"/>
                <a:cs typeface="+mn-cs"/>
              </a:rPr>
              <a:t>個案</a:t>
            </a:r>
            <a:endParaRPr kumimoji="0" lang="en-US" altLang="zh-TW" sz="2600" b="1" i="0" strike="noStrike" kern="1200" cap="none" spc="0" normalizeH="0" baseline="0" noProof="0" dirty="0" smtClean="0">
              <a:ln>
                <a:noFill/>
              </a:ln>
              <a:solidFill>
                <a:schemeClr val="accent2">
                  <a:lumMod val="50000"/>
                </a:schemeClr>
              </a:solidFill>
              <a:effectLst/>
              <a:uLnTx/>
              <a:uFillTx/>
              <a:latin typeface="微軟正黑體" pitchFamily="34" charset="-120"/>
              <a:ea typeface="微軟正黑體" pitchFamily="34" charset="-120"/>
              <a:cs typeface="+mn-cs"/>
            </a:endParaRPr>
          </a:p>
          <a:p>
            <a:pPr marL="274320" indent="-274320">
              <a:spcBef>
                <a:spcPct val="20000"/>
              </a:spcBef>
              <a:buClr>
                <a:schemeClr val="accent3">
                  <a:lumMod val="25000"/>
                </a:schemeClr>
              </a:buClr>
              <a:buSzPct val="85000"/>
              <a:buFont typeface="Arial" pitchFamily="34" charset="0"/>
              <a:buChar char="•"/>
            </a:pPr>
            <a:r>
              <a:rPr lang="zh-TW" altLang="en-US" sz="2200" b="1" dirty="0" smtClean="0">
                <a:solidFill>
                  <a:schemeClr val="accent2">
                    <a:lumMod val="50000"/>
                  </a:schemeClr>
                </a:solidFill>
                <a:latin typeface="微軟正黑體" pitchFamily="34" charset="-120"/>
                <a:ea typeface="微軟正黑體" pitchFamily="34" charset="-120"/>
              </a:rPr>
              <a:t>青年中心女員工被女服務對象性騷擾獲賠</a:t>
            </a:r>
            <a:r>
              <a:rPr lang="en-US" altLang="zh-TW" sz="2200" b="1" dirty="0" smtClean="0">
                <a:solidFill>
                  <a:schemeClr val="accent2">
                    <a:lumMod val="50000"/>
                  </a:schemeClr>
                </a:solidFill>
                <a:latin typeface="微軟正黑體" pitchFamily="34" charset="-120"/>
                <a:ea typeface="微軟正黑體" pitchFamily="34" charset="-120"/>
              </a:rPr>
              <a:t>$880</a:t>
            </a:r>
            <a:r>
              <a:rPr lang="zh-TW" altLang="en-US" sz="2200" b="1" dirty="0" smtClean="0">
                <a:solidFill>
                  <a:schemeClr val="accent2">
                    <a:lumMod val="50000"/>
                  </a:schemeClr>
                </a:solidFill>
                <a:latin typeface="微軟正黑體" pitchFamily="34" charset="-120"/>
                <a:ea typeface="微軟正黑體" pitchFamily="34" charset="-120"/>
              </a:rPr>
              <a:t>萬</a:t>
            </a:r>
            <a:endParaRPr lang="en-US" altLang="zh-TW" sz="2200" b="1" dirty="0" smtClean="0">
              <a:solidFill>
                <a:schemeClr val="accent2">
                  <a:lumMod val="50000"/>
                </a:schemeClr>
              </a:solidFill>
              <a:latin typeface="微軟正黑體" pitchFamily="34" charset="-120"/>
              <a:ea typeface="微軟正黑體" pitchFamily="34" charset="-120"/>
            </a:endParaRPr>
          </a:p>
          <a:p>
            <a:pPr marL="274320" indent="-274320">
              <a:spcBef>
                <a:spcPct val="20000"/>
              </a:spcBef>
              <a:buClr>
                <a:schemeClr val="accent3">
                  <a:lumMod val="25000"/>
                </a:schemeClr>
              </a:buClr>
              <a:buSzPct val="85000"/>
            </a:pPr>
            <a:endParaRPr lang="en-US" altLang="zh-TW" sz="800" b="1" dirty="0" smtClean="0">
              <a:solidFill>
                <a:schemeClr val="accent2">
                  <a:lumMod val="50000"/>
                </a:schemeClr>
              </a:solidFill>
              <a:latin typeface="微軟正黑體" pitchFamily="34" charset="-120"/>
              <a:ea typeface="微軟正黑體" pitchFamily="34" charset="-120"/>
            </a:endParaRPr>
          </a:p>
          <a:p>
            <a:pPr marL="274320" indent="-274320">
              <a:spcBef>
                <a:spcPct val="20000"/>
              </a:spcBef>
              <a:buClr>
                <a:schemeClr val="accent3">
                  <a:lumMod val="25000"/>
                </a:schemeClr>
              </a:buClr>
              <a:buSzPct val="85000"/>
              <a:buFont typeface="Arial" pitchFamily="34" charset="0"/>
              <a:buChar char="•"/>
            </a:pPr>
            <a:r>
              <a:rPr lang="zh-TW" altLang="en-US" sz="2200" b="1" dirty="0" smtClean="0">
                <a:solidFill>
                  <a:schemeClr val="accent2">
                    <a:lumMod val="50000"/>
                  </a:schemeClr>
                </a:solidFill>
                <a:latin typeface="微軟正黑體" pitchFamily="34" charset="-120"/>
                <a:ea typeface="微軟正黑體" pitchFamily="34" charset="-120"/>
              </a:rPr>
              <a:t>宿舍職員被指性騷擾及虐待嚴重智障院友</a:t>
            </a:r>
            <a:endParaRPr lang="en-US" altLang="zh-TW" sz="2200" b="1" dirty="0" smtClean="0">
              <a:solidFill>
                <a:schemeClr val="accent2">
                  <a:lumMod val="50000"/>
                </a:schemeClr>
              </a:solidFill>
              <a:latin typeface="微軟正黑體" pitchFamily="34" charset="-120"/>
              <a:ea typeface="微軟正黑體" pitchFamily="34" charset="-120"/>
            </a:endParaRPr>
          </a:p>
          <a:p>
            <a:pPr marL="274320" indent="-274320">
              <a:spcBef>
                <a:spcPct val="20000"/>
              </a:spcBef>
              <a:buClr>
                <a:schemeClr val="accent3">
                  <a:lumMod val="25000"/>
                </a:schemeClr>
              </a:buClr>
              <a:buSzPct val="85000"/>
            </a:pPr>
            <a:endParaRPr lang="zh-TW" altLang="en-US" sz="800" b="1" dirty="0" smtClean="0">
              <a:solidFill>
                <a:schemeClr val="accent2">
                  <a:lumMod val="50000"/>
                </a:schemeClr>
              </a:solidFill>
              <a:latin typeface="微軟正黑體" pitchFamily="34" charset="-120"/>
              <a:ea typeface="微軟正黑體" pitchFamily="34" charset="-120"/>
            </a:endParaRPr>
          </a:p>
          <a:p>
            <a:pPr marL="274320" indent="-274320">
              <a:spcBef>
                <a:spcPct val="20000"/>
              </a:spcBef>
              <a:buClr>
                <a:schemeClr val="accent3">
                  <a:lumMod val="25000"/>
                </a:schemeClr>
              </a:buClr>
              <a:buSzPct val="85000"/>
              <a:buFont typeface="Arial" pitchFamily="34" charset="0"/>
              <a:buChar char="•"/>
            </a:pPr>
            <a:r>
              <a:rPr lang="zh-TW" altLang="en-US" sz="2200" b="1" dirty="0" smtClean="0">
                <a:solidFill>
                  <a:schemeClr val="accent2">
                    <a:lumMod val="50000"/>
                  </a:schemeClr>
                </a:solidFill>
                <a:latin typeface="微軟正黑體" pitchFamily="34" charset="-120"/>
                <a:ea typeface="微軟正黑體" pitchFamily="34" charset="-120"/>
              </a:rPr>
              <a:t>食環署主任性騷擾女同事法院判賠</a:t>
            </a:r>
            <a:r>
              <a:rPr lang="en-US" altLang="zh-TW" sz="2200" b="1" dirty="0" smtClean="0">
                <a:solidFill>
                  <a:schemeClr val="accent2">
                    <a:lumMod val="50000"/>
                  </a:schemeClr>
                </a:solidFill>
                <a:latin typeface="微軟正黑體" pitchFamily="34" charset="-120"/>
                <a:ea typeface="微軟正黑體" pitchFamily="34" charset="-120"/>
              </a:rPr>
              <a:t>6</a:t>
            </a:r>
            <a:r>
              <a:rPr lang="zh-TW" altLang="en-US" sz="2200" b="1" dirty="0" smtClean="0">
                <a:solidFill>
                  <a:schemeClr val="accent2">
                    <a:lumMod val="50000"/>
                  </a:schemeClr>
                </a:solidFill>
                <a:latin typeface="微軟正黑體" pitchFamily="34" charset="-120"/>
                <a:ea typeface="微軟正黑體" pitchFamily="34" charset="-120"/>
              </a:rPr>
              <a:t>萬並道歉</a:t>
            </a:r>
          </a:p>
          <a:p>
            <a:pPr marL="274320" lvl="0" indent="-274320">
              <a:spcBef>
                <a:spcPct val="20000"/>
              </a:spcBef>
              <a:buClr>
                <a:schemeClr val="accent1"/>
              </a:buClr>
              <a:buSzPct val="85000"/>
            </a:pPr>
            <a:endParaRPr lang="en-US" altLang="zh-TW" sz="2000" b="1" dirty="0" smtClean="0">
              <a:solidFill>
                <a:schemeClr val="accent6">
                  <a:lumMod val="50000"/>
                </a:schemeClr>
              </a:solidFill>
              <a:latin typeface="微軟正黑體" pitchFamily="34" charset="-120"/>
              <a:ea typeface="微軟正黑體" pitchFamily="34" charset="-12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zh-TW" altLang="en-US" sz="2700" b="0" i="0" u="none" strike="noStrike" kern="1200" cap="none" spc="0" normalizeH="0" baseline="0" noProof="0" dirty="0">
              <a:ln>
                <a:noFill/>
              </a:ln>
              <a:solidFill>
                <a:schemeClr val="dk1"/>
              </a:solidFill>
              <a:effectLst/>
              <a:uLnTx/>
              <a:uFillTx/>
              <a:latin typeface="+mn-lt"/>
              <a:ea typeface="+mn-ea"/>
              <a:cs typeface="+mn-cs"/>
            </a:endParaRPr>
          </a:p>
        </p:txBody>
      </p:sp>
      <p:sp>
        <p:nvSpPr>
          <p:cNvPr id="10" name="內容版面配置區 2"/>
          <p:cNvSpPr txBox="1">
            <a:spLocks/>
          </p:cNvSpPr>
          <p:nvPr/>
        </p:nvSpPr>
        <p:spPr>
          <a:xfrm>
            <a:off x="6096000" y="1524000"/>
            <a:ext cx="2667000" cy="4572000"/>
          </a:xfrm>
          <a:prstGeom prst="rect">
            <a:avLst/>
          </a:prstGeom>
          <a:solidFill>
            <a:schemeClr val="accent5">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vert="horz">
            <a:normAutofit/>
          </a:bodyPr>
          <a:lstStyle/>
          <a:p>
            <a:pPr marL="274320" indent="-274320" algn="ctr">
              <a:spcBef>
                <a:spcPct val="20000"/>
              </a:spcBef>
              <a:buClr>
                <a:schemeClr val="accent1"/>
              </a:buClr>
              <a:buSzPct val="85000"/>
            </a:pPr>
            <a:r>
              <a:rPr lang="en-US" altLang="zh-TW" sz="2600" b="1" dirty="0" smtClean="0">
                <a:solidFill>
                  <a:srgbClr val="002060"/>
                </a:solidFill>
                <a:latin typeface="微軟正黑體" pitchFamily="34" charset="-120"/>
                <a:ea typeface="微軟正黑體" pitchFamily="34" charset="-120"/>
              </a:rPr>
              <a:t>II</a:t>
            </a:r>
            <a:r>
              <a:rPr kumimoji="0" lang="en-US" altLang="zh-TW" sz="2600" b="1" i="0"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I)</a:t>
            </a:r>
            <a:r>
              <a:rPr kumimoji="0" lang="zh-TW" altLang="en-US" sz="2600" b="1" i="0"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 </a:t>
            </a:r>
            <a:r>
              <a:rPr lang="zh-TW" altLang="en-US" sz="2600" b="1" dirty="0" smtClean="0">
                <a:solidFill>
                  <a:srgbClr val="002060"/>
                </a:solidFill>
                <a:latin typeface="微軟正黑體" pitchFamily="34" charset="-120"/>
                <a:ea typeface="微軟正黑體" pitchFamily="34" charset="-120"/>
              </a:rPr>
              <a:t>督導責任</a:t>
            </a:r>
            <a:endParaRPr kumimoji="0" lang="en-US" altLang="zh-TW" sz="2600" b="1" i="0"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a:p>
            <a:pPr marL="274320" indent="-274320">
              <a:spcBef>
                <a:spcPct val="20000"/>
              </a:spcBef>
              <a:buClr>
                <a:srgbClr val="7030A0"/>
              </a:buClr>
              <a:buSzPct val="85000"/>
              <a:buFont typeface="Arial" pitchFamily="34" charset="0"/>
              <a:buChar char="•"/>
            </a:pPr>
            <a:r>
              <a:rPr lang="zh-TW" altLang="en-US" sz="2400" b="1" dirty="0" smtClean="0">
                <a:solidFill>
                  <a:srgbClr val="002060"/>
                </a:solidFill>
                <a:latin typeface="微軟正黑體" pitchFamily="34" charset="-120"/>
                <a:ea typeface="微軟正黑體" pitchFamily="34" charset="-120"/>
              </a:rPr>
              <a:t>僱主及主事人          的法律責任</a:t>
            </a:r>
            <a:endParaRPr lang="en-US" altLang="zh-TW" sz="2400" b="1" dirty="0" smtClean="0">
              <a:solidFill>
                <a:srgbClr val="002060"/>
              </a:solidFill>
              <a:latin typeface="微軟正黑體" pitchFamily="34" charset="-120"/>
              <a:ea typeface="微軟正黑體" pitchFamily="34" charset="-120"/>
            </a:endParaRPr>
          </a:p>
          <a:p>
            <a:pPr marL="274320" indent="-274320">
              <a:spcBef>
                <a:spcPct val="20000"/>
              </a:spcBef>
              <a:buClr>
                <a:srgbClr val="7030A0"/>
              </a:buClr>
              <a:buSzPct val="85000"/>
              <a:buFont typeface="Arial" pitchFamily="34" charset="0"/>
              <a:buChar char="•"/>
            </a:pPr>
            <a:endParaRPr lang="en-US" altLang="zh-TW" sz="700" b="1" dirty="0" smtClean="0">
              <a:solidFill>
                <a:srgbClr val="002060"/>
              </a:solidFill>
              <a:latin typeface="微軟正黑體" pitchFamily="34" charset="-120"/>
              <a:ea typeface="微軟正黑體" pitchFamily="34" charset="-120"/>
            </a:endParaRPr>
          </a:p>
          <a:p>
            <a:pPr marL="274320" indent="-274320">
              <a:spcBef>
                <a:spcPct val="20000"/>
              </a:spcBef>
              <a:buClr>
                <a:srgbClr val="7030A0"/>
              </a:buClr>
              <a:buSzPct val="85000"/>
              <a:buFont typeface="Arial" pitchFamily="34" charset="0"/>
              <a:buChar char="•"/>
            </a:pPr>
            <a:r>
              <a:rPr lang="zh-TW" altLang="en-US" sz="2400" b="1" dirty="0" smtClean="0">
                <a:solidFill>
                  <a:srgbClr val="002060"/>
                </a:solidFill>
                <a:latin typeface="微軟正黑體" pitchFamily="34" charset="-120"/>
                <a:ea typeface="微軟正黑體" pitchFamily="34" charset="-120"/>
              </a:rPr>
              <a:t>督導人員錦囊</a:t>
            </a:r>
            <a:endParaRPr lang="en-US" altLang="zh-TW" sz="2400" b="1" dirty="0" smtClean="0">
              <a:solidFill>
                <a:srgbClr val="002060"/>
              </a:solidFill>
              <a:latin typeface="微軟正黑體" pitchFamily="34" charset="-120"/>
              <a:ea typeface="微軟正黑體" pitchFamily="34" charset="-120"/>
            </a:endParaRPr>
          </a:p>
          <a:p>
            <a:pPr marL="274320" lvl="0" indent="-274320">
              <a:spcBef>
                <a:spcPct val="20000"/>
              </a:spcBef>
              <a:buClr>
                <a:schemeClr val="accent1"/>
              </a:buClr>
              <a:buSzPct val="85000"/>
            </a:pPr>
            <a:endParaRPr kumimoji="0" lang="zh-TW" altLang="en-US"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9" name="內容版面配置區 2"/>
          <p:cNvSpPr txBox="1">
            <a:spLocks/>
          </p:cNvSpPr>
          <p:nvPr/>
        </p:nvSpPr>
        <p:spPr>
          <a:xfrm>
            <a:off x="304800" y="1524000"/>
            <a:ext cx="2667000" cy="4572000"/>
          </a:xfrm>
          <a:prstGeom prst="rect">
            <a:avLst/>
          </a:prstGeom>
          <a:solidFill>
            <a:schemeClr val="accent5">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vert="horz">
            <a:normAutofit/>
          </a:bodyPr>
          <a:lstStyle/>
          <a:p>
            <a:pPr marL="274320" indent="-274320" algn="ctr">
              <a:spcBef>
                <a:spcPct val="20000"/>
              </a:spcBef>
              <a:buClr>
                <a:schemeClr val="accent1"/>
              </a:buClr>
              <a:buSzPct val="85000"/>
            </a:pPr>
            <a:r>
              <a:rPr lang="en-US" altLang="zh-TW" sz="2600" b="1" dirty="0" smtClean="0">
                <a:solidFill>
                  <a:srgbClr val="002060"/>
                </a:solidFill>
                <a:latin typeface="微軟正黑體" pitchFamily="34" charset="-120"/>
                <a:ea typeface="微軟正黑體" pitchFamily="34" charset="-120"/>
              </a:rPr>
              <a:t>I) </a:t>
            </a:r>
            <a:r>
              <a:rPr lang="zh-TW" altLang="en-US" sz="2600" b="1" dirty="0" smtClean="0">
                <a:solidFill>
                  <a:srgbClr val="002060"/>
                </a:solidFill>
                <a:latin typeface="微軟正黑體" pitchFamily="34" charset="-120"/>
                <a:ea typeface="微軟正黑體" pitchFamily="34" charset="-120"/>
              </a:rPr>
              <a:t>性別歧視條例</a:t>
            </a:r>
          </a:p>
          <a:p>
            <a:pPr marL="274320" indent="-274320">
              <a:spcBef>
                <a:spcPct val="20000"/>
              </a:spcBef>
              <a:buClr>
                <a:schemeClr val="accent1"/>
              </a:buClr>
              <a:buSzPct val="85000"/>
              <a:buFont typeface="Arial" pitchFamily="34" charset="0"/>
              <a:buChar char="•"/>
            </a:pPr>
            <a:r>
              <a:rPr lang="zh-TW" altLang="en-US" sz="2400" b="1" dirty="0" smtClean="0">
                <a:solidFill>
                  <a:srgbClr val="002060"/>
                </a:solidFill>
                <a:latin typeface="微軟正黑體" pitchFamily="34" charset="-120"/>
                <a:ea typeface="微軟正黑體" pitchFamily="34" charset="-120"/>
              </a:rPr>
              <a:t>性騷擾的定義</a:t>
            </a:r>
          </a:p>
          <a:p>
            <a:pPr marL="274320" indent="-274320">
              <a:spcBef>
                <a:spcPct val="20000"/>
              </a:spcBef>
              <a:buClr>
                <a:schemeClr val="accent1"/>
              </a:buClr>
              <a:buSzPct val="85000"/>
              <a:buFont typeface="Arial" pitchFamily="34" charset="0"/>
              <a:buChar char="•"/>
            </a:pPr>
            <a:r>
              <a:rPr lang="zh-TW" altLang="en-US" sz="2400" b="1" dirty="0" smtClean="0">
                <a:solidFill>
                  <a:srgbClr val="002060"/>
                </a:solidFill>
                <a:latin typeface="微軟正黑體" pitchFamily="34" charset="-120"/>
                <a:ea typeface="微軟正黑體" pitchFamily="34" charset="-120"/>
              </a:rPr>
              <a:t>適用範疇</a:t>
            </a:r>
          </a:p>
          <a:p>
            <a:pPr marL="274320" indent="-274320">
              <a:spcBef>
                <a:spcPct val="20000"/>
              </a:spcBef>
              <a:buClr>
                <a:schemeClr val="accent1"/>
              </a:buClr>
              <a:buSzPct val="85000"/>
              <a:buFont typeface="Arial" pitchFamily="34" charset="0"/>
              <a:buChar char="•"/>
            </a:pPr>
            <a:r>
              <a:rPr lang="zh-TW" altLang="en-US" sz="2400" b="1" dirty="0" smtClean="0">
                <a:solidFill>
                  <a:srgbClr val="002060"/>
                </a:solidFill>
                <a:latin typeface="微軟正黑體" pitchFamily="34" charset="-120"/>
                <a:ea typeface="微軟正黑體" pitchFamily="34" charset="-120"/>
              </a:rPr>
              <a:t>僱員的法律責任</a:t>
            </a:r>
          </a:p>
          <a:p>
            <a:pPr marL="274320" indent="-274320">
              <a:spcBef>
                <a:spcPct val="20000"/>
              </a:spcBef>
              <a:buClr>
                <a:schemeClr val="accent1"/>
              </a:buClr>
              <a:buSzPct val="85000"/>
              <a:buFont typeface="Arial" pitchFamily="34" charset="0"/>
              <a:buChar char="•"/>
            </a:pPr>
            <a:r>
              <a:rPr lang="zh-TW" altLang="en-US" sz="2400" b="1" dirty="0" smtClean="0">
                <a:solidFill>
                  <a:srgbClr val="002060"/>
                </a:solidFill>
                <a:latin typeface="微軟正黑體" pitchFamily="34" charset="-120"/>
                <a:ea typeface="微軟正黑體" pitchFamily="34" charset="-120"/>
              </a:rPr>
              <a:t>使人受害</a:t>
            </a:r>
          </a:p>
          <a:p>
            <a:pPr marL="274320" indent="-274320">
              <a:spcBef>
                <a:spcPct val="20000"/>
              </a:spcBef>
              <a:buClr>
                <a:schemeClr val="accent1"/>
              </a:buClr>
              <a:buSzPct val="85000"/>
              <a:buFont typeface="Arial" pitchFamily="34" charset="0"/>
              <a:buChar char="•"/>
            </a:pPr>
            <a:r>
              <a:rPr lang="zh-TW" altLang="en-US" sz="2400" b="1" dirty="0" smtClean="0">
                <a:solidFill>
                  <a:srgbClr val="002060"/>
                </a:solidFill>
                <a:latin typeface="微軟正黑體" pitchFamily="34" charset="-120"/>
                <a:ea typeface="微軟正黑體" pitchFamily="34" charset="-120"/>
              </a:rPr>
              <a:t>受屈人的權利</a:t>
            </a:r>
          </a:p>
          <a:p>
            <a:pPr marL="274320" indent="-274320" algn="ctr">
              <a:spcBef>
                <a:spcPct val="20000"/>
              </a:spcBef>
              <a:buClr>
                <a:schemeClr val="accent1"/>
              </a:buClr>
              <a:buSzPct val="85000"/>
            </a:pPr>
            <a:endParaRPr lang="zh-TW" altLang="en-US" sz="2600" b="1" dirty="0" smtClean="0">
              <a:solidFill>
                <a:srgbClr val="002060"/>
              </a:solidFill>
              <a:latin typeface="微軟正黑體" pitchFamily="34" charset="-120"/>
              <a:ea typeface="微軟正黑體" pitchFamily="34" charset="-120"/>
            </a:endParaRPr>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400" y="152400"/>
            <a:ext cx="8839200" cy="65532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buNone/>
            </a:pPr>
            <a:endParaRPr lang="en-US" altLang="zh-TW" sz="4400" b="1" dirty="0" smtClean="0">
              <a:solidFill>
                <a:schemeClr val="bg1"/>
              </a:solidFill>
              <a:latin typeface="微軟正黑體" pitchFamily="34" charset="-120"/>
              <a:ea typeface="微軟正黑體" pitchFamily="34" charset="-120"/>
            </a:endParaRPr>
          </a:p>
          <a:p>
            <a:pPr>
              <a:buNone/>
            </a:pPr>
            <a:endParaRPr lang="en-US" altLang="zh-TW" sz="4400" b="1" dirty="0" smtClean="0">
              <a:solidFill>
                <a:schemeClr val="bg1"/>
              </a:solidFill>
              <a:latin typeface="微軟正黑體" pitchFamily="34" charset="-120"/>
              <a:ea typeface="微軟正黑體" pitchFamily="34" charset="-120"/>
            </a:endParaRPr>
          </a:p>
          <a:p>
            <a:pPr>
              <a:buNone/>
            </a:pPr>
            <a:endParaRPr lang="en-US" altLang="zh-TW" sz="4400" b="1" dirty="0" smtClean="0">
              <a:solidFill>
                <a:schemeClr val="bg1"/>
              </a:solidFill>
              <a:latin typeface="微軟正黑體" pitchFamily="34" charset="-120"/>
              <a:ea typeface="微軟正黑體" pitchFamily="34" charset="-120"/>
            </a:endParaRPr>
          </a:p>
          <a:p>
            <a:pPr algn="ctr">
              <a:buNone/>
            </a:pPr>
            <a:r>
              <a:rPr lang="zh-TW" altLang="en-US" sz="4800" b="1" dirty="0" smtClean="0">
                <a:solidFill>
                  <a:schemeClr val="bg1"/>
                </a:solidFill>
                <a:latin typeface="微軟正黑體" pitchFamily="34" charset="-120"/>
                <a:ea typeface="微軟正黑體" pitchFamily="34" charset="-120"/>
              </a:rPr>
              <a:t>督 導 責 任</a:t>
            </a:r>
            <a:endParaRPr lang="zh-TW" altLang="en-US" sz="4800" dirty="0">
              <a:solidFill>
                <a:schemeClr val="bg1"/>
              </a:solidFill>
            </a:endParaRPr>
          </a:p>
        </p:txBody>
      </p:sp>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307848"/>
            <a:ext cx="8534400" cy="758952"/>
          </a:xfrm>
        </p:spPr>
        <p:txBody>
          <a:bodyPr>
            <a:normAutofit/>
          </a:bodyPr>
          <a:lstStyle/>
          <a:p>
            <a:r>
              <a:rPr lang="zh-TW" altLang="en-US" sz="3000" b="1" dirty="0" smtClean="0">
                <a:solidFill>
                  <a:srgbClr val="002060"/>
                </a:solidFill>
                <a:latin typeface="微軟正黑體" pitchFamily="34" charset="-120"/>
                <a:ea typeface="微軟正黑體" pitchFamily="34" charset="-120"/>
                <a:cs typeface="+mn-cs"/>
              </a:rPr>
              <a:t> </a:t>
            </a:r>
            <a:r>
              <a:rPr lang="zh-TW" altLang="en-US" sz="3000" b="1" dirty="0" smtClean="0">
                <a:solidFill>
                  <a:srgbClr val="002060"/>
                </a:solidFill>
                <a:effectLst/>
                <a:latin typeface="微軟正黑體" pitchFamily="34" charset="-120"/>
                <a:ea typeface="微軟正黑體" pitchFamily="34" charset="-120"/>
                <a:cs typeface="+mn-cs"/>
              </a:rPr>
              <a:t>僱主及主事人的法律責任 </a:t>
            </a:r>
            <a:r>
              <a:rPr lang="en-US" altLang="zh-TW" sz="3000" b="1" dirty="0" smtClean="0">
                <a:solidFill>
                  <a:srgbClr val="002060"/>
                </a:solidFill>
                <a:effectLst/>
                <a:latin typeface="微軟正黑體" pitchFamily="34" charset="-120"/>
                <a:ea typeface="微軟正黑體" pitchFamily="34" charset="-120"/>
                <a:cs typeface="+mn-cs"/>
              </a:rPr>
              <a:t>(I)</a:t>
            </a:r>
            <a:endParaRPr lang="zh-TW" altLang="en-US" sz="3000" b="1" dirty="0" smtClean="0">
              <a:solidFill>
                <a:srgbClr val="002060"/>
              </a:solidFill>
              <a:effectLst/>
              <a:latin typeface="微軟正黑體" pitchFamily="34" charset="-120"/>
              <a:ea typeface="微軟正黑體" pitchFamily="34" charset="-120"/>
              <a:cs typeface="+mn-cs"/>
            </a:endParaRPr>
          </a:p>
        </p:txBody>
      </p:sp>
      <p:sp>
        <p:nvSpPr>
          <p:cNvPr id="7" name="內容版面配置區 2"/>
          <p:cNvSpPr>
            <a:spLocks noGrp="1"/>
          </p:cNvSpPr>
          <p:nvPr>
            <p:ph idx="1"/>
          </p:nvPr>
        </p:nvSpPr>
        <p:spPr>
          <a:xfrm>
            <a:off x="2438400" y="1600200"/>
            <a:ext cx="6019800" cy="1066800"/>
          </a:xfrm>
        </p:spPr>
        <p:style>
          <a:lnRef idx="3">
            <a:schemeClr val="lt1"/>
          </a:lnRef>
          <a:fillRef idx="1">
            <a:schemeClr val="accent3"/>
          </a:fillRef>
          <a:effectRef idx="1">
            <a:schemeClr val="accent3"/>
          </a:effectRef>
          <a:fontRef idx="minor">
            <a:schemeClr val="lt1"/>
          </a:fontRef>
        </p:style>
        <p:txBody>
          <a:bodyPr>
            <a:normAutofit/>
          </a:bodyPr>
          <a:lstStyle/>
          <a:p>
            <a:pPr>
              <a:buNone/>
            </a:pPr>
            <a:r>
              <a:rPr lang="zh-TW" altLang="en-US" sz="2400" b="1" dirty="0" smtClean="0">
                <a:solidFill>
                  <a:schemeClr val="bg1"/>
                </a:solidFill>
                <a:latin typeface="微軟正黑體" pitchFamily="34" charset="-120"/>
                <a:ea typeface="微軟正黑體" pitchFamily="34" charset="-120"/>
              </a:rPr>
              <a:t>社福機構須為其</a:t>
            </a:r>
            <a:r>
              <a:rPr lang="zh-TW" altLang="en-US" sz="3000" b="1" dirty="0" smtClean="0">
                <a:solidFill>
                  <a:srgbClr val="002060"/>
                </a:solidFill>
                <a:latin typeface="微軟正黑體" pitchFamily="34" charset="-120"/>
                <a:ea typeface="微軟正黑體" pitchFamily="34" charset="-120"/>
              </a:rPr>
              <a:t>僱員</a:t>
            </a:r>
            <a:r>
              <a:rPr lang="zh-TW" altLang="en-US" sz="2400" b="1" dirty="0" smtClean="0">
                <a:solidFill>
                  <a:schemeClr val="bg1"/>
                </a:solidFill>
                <a:latin typeface="微軟正黑體" pitchFamily="34" charset="-120"/>
                <a:ea typeface="微軟正黑體" pitchFamily="34" charset="-120"/>
              </a:rPr>
              <a:t>作出的違法行為</a:t>
            </a:r>
            <a:endParaRPr lang="en-US" altLang="zh-TW" sz="2400" b="1" dirty="0" smtClean="0">
              <a:solidFill>
                <a:schemeClr val="bg1"/>
              </a:solidFill>
              <a:latin typeface="微軟正黑體" pitchFamily="34" charset="-120"/>
              <a:ea typeface="微軟正黑體" pitchFamily="34" charset="-120"/>
            </a:endParaRPr>
          </a:p>
          <a:p>
            <a:pPr>
              <a:buNone/>
            </a:pPr>
            <a:r>
              <a:rPr lang="zh-TW" altLang="en-US" sz="2400" b="1" dirty="0" smtClean="0">
                <a:solidFill>
                  <a:schemeClr val="bg1"/>
                </a:solidFill>
                <a:latin typeface="微軟正黑體" pitchFamily="34" charset="-120"/>
                <a:ea typeface="微軟正黑體" pitchFamily="34" charset="-120"/>
              </a:rPr>
              <a:t>負上法律</a:t>
            </a:r>
            <a:r>
              <a:rPr lang="zh-TW" altLang="zh-TW" sz="2400" b="1" dirty="0" smtClean="0">
                <a:solidFill>
                  <a:schemeClr val="bg1"/>
                </a:solidFill>
                <a:latin typeface="微軟正黑體" pitchFamily="34" charset="-120"/>
                <a:ea typeface="微軟正黑體" pitchFamily="34" charset="-120"/>
              </a:rPr>
              <a:t>責任</a:t>
            </a:r>
            <a:r>
              <a:rPr lang="zh-TW" altLang="en-US" sz="2400" b="1" dirty="0" smtClean="0">
                <a:solidFill>
                  <a:schemeClr val="bg1"/>
                </a:solidFill>
                <a:latin typeface="微軟正黑體" pitchFamily="34" charset="-120"/>
                <a:ea typeface="微軟正黑體" pitchFamily="34" charset="-120"/>
              </a:rPr>
              <a:t>嗎</a:t>
            </a:r>
            <a:r>
              <a:rPr lang="en-US" altLang="zh-TW" sz="2400" b="1" dirty="0" smtClean="0">
                <a:solidFill>
                  <a:schemeClr val="bg1"/>
                </a:solidFill>
                <a:latin typeface="微軟正黑體" pitchFamily="34" charset="-120"/>
                <a:ea typeface="微軟正黑體" pitchFamily="34" charset="-120"/>
              </a:rPr>
              <a:t>?</a:t>
            </a:r>
          </a:p>
          <a:p>
            <a:pPr>
              <a:buNone/>
            </a:pPr>
            <a:endParaRPr lang="en-US" altLang="zh-TW" sz="3600" b="1" dirty="0" smtClean="0">
              <a:solidFill>
                <a:schemeClr val="accent1">
                  <a:lumMod val="50000"/>
                </a:schemeClr>
              </a:solidFill>
              <a:latin typeface="微軟正黑體" pitchFamily="34" charset="-120"/>
              <a:ea typeface="微軟正黑體" pitchFamily="34" charset="-120"/>
            </a:endParaRPr>
          </a:p>
          <a:p>
            <a:pPr>
              <a:buNone/>
            </a:pPr>
            <a:endParaRPr lang="en-US" altLang="zh-TW" sz="3600" b="1" dirty="0" smtClean="0">
              <a:solidFill>
                <a:schemeClr val="accent1">
                  <a:lumMod val="50000"/>
                </a:schemeClr>
              </a:solidFill>
              <a:latin typeface="微軟正黑體" pitchFamily="34" charset="-120"/>
              <a:ea typeface="微軟正黑體" pitchFamily="34" charset="-120"/>
            </a:endParaRPr>
          </a:p>
          <a:p>
            <a:pPr lvl="0">
              <a:buNone/>
            </a:pPr>
            <a:endParaRPr lang="zh-TW" altLang="en-US" sz="3600" dirty="0">
              <a:solidFill>
                <a:schemeClr val="tx1"/>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72" y="228600"/>
            <a:ext cx="836341" cy="685800"/>
          </a:xfrm>
          <a:prstGeom prst="rect">
            <a:avLst/>
          </a:prstGeom>
        </p:spPr>
      </p:pic>
      <p:pic>
        <p:nvPicPr>
          <p:cNvPr id="9" name="Picture 2" descr="C:\Users\christycheung\Pictures\office-employee.jpg"/>
          <p:cNvPicPr>
            <a:picLocks noChangeAspect="1" noChangeArrowheads="1"/>
          </p:cNvPicPr>
          <p:nvPr/>
        </p:nvPicPr>
        <p:blipFill>
          <a:blip r:embed="rId3" cstate="print">
            <a:lum/>
          </a:blip>
          <a:srcRect/>
          <a:stretch>
            <a:fillRect/>
          </a:stretch>
        </p:blipFill>
        <p:spPr bwMode="auto">
          <a:xfrm>
            <a:off x="1016000" y="1371600"/>
            <a:ext cx="965200" cy="1447800"/>
          </a:xfrm>
          <a:prstGeom prst="rect">
            <a:avLst/>
          </a:prstGeom>
          <a:ln>
            <a:noFill/>
          </a:ln>
          <a:effectLst>
            <a:outerShdw blurRad="190500" algn="tl" rotWithShape="0">
              <a:srgbClr val="000000">
                <a:alpha val="70000"/>
              </a:srgbClr>
            </a:outerShdw>
          </a:effectLst>
        </p:spPr>
      </p:pic>
      <p:sp>
        <p:nvSpPr>
          <p:cNvPr id="10" name="矩形 9"/>
          <p:cNvSpPr/>
          <p:nvPr/>
        </p:nvSpPr>
        <p:spPr>
          <a:xfrm>
            <a:off x="1143000" y="1981200"/>
            <a:ext cx="685800" cy="304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400" b="1" dirty="0" smtClean="0">
                <a:solidFill>
                  <a:schemeClr val="tx1"/>
                </a:solidFill>
                <a:latin typeface="微軟正黑體" pitchFamily="34" charset="-120"/>
                <a:ea typeface="微軟正黑體" pitchFamily="34" charset="-120"/>
              </a:rPr>
              <a:t>僱員</a:t>
            </a:r>
            <a:endParaRPr lang="zh-TW" altLang="en-US" sz="1400" dirty="0">
              <a:solidFill>
                <a:schemeClr val="tx1"/>
              </a:solidFill>
            </a:endParaRPr>
          </a:p>
        </p:txBody>
      </p:sp>
      <p:pic>
        <p:nvPicPr>
          <p:cNvPr id="72708" name="Picture 4" descr="Cartoon of a volunteer"/>
          <p:cNvPicPr>
            <a:picLocks noChangeAspect="1" noChangeArrowheads="1"/>
          </p:cNvPicPr>
          <p:nvPr/>
        </p:nvPicPr>
        <p:blipFill>
          <a:blip r:embed="rId4" cstate="print">
            <a:lum contrast="20000"/>
          </a:blip>
          <a:srcRect/>
          <a:stretch>
            <a:fillRect/>
          </a:stretch>
        </p:blipFill>
        <p:spPr bwMode="auto">
          <a:xfrm>
            <a:off x="905166" y="3200400"/>
            <a:ext cx="1228436" cy="1066800"/>
          </a:xfrm>
          <a:prstGeom prst="rect">
            <a:avLst/>
          </a:prstGeom>
          <a:ln>
            <a:noFill/>
          </a:ln>
          <a:effectLst>
            <a:outerShdw blurRad="190500" algn="tl" rotWithShape="0">
              <a:srgbClr val="000000">
                <a:alpha val="70000"/>
              </a:srgbClr>
            </a:outerShdw>
          </a:effectLst>
        </p:spPr>
      </p:pic>
      <p:pic>
        <p:nvPicPr>
          <p:cNvPr id="72710" name="Picture 6" descr="會員"/>
          <p:cNvPicPr>
            <a:picLocks noChangeAspect="1" noChangeArrowheads="1"/>
          </p:cNvPicPr>
          <p:nvPr/>
        </p:nvPicPr>
        <p:blipFill>
          <a:blip r:embed="rId5" cstate="print">
            <a:lum/>
          </a:blip>
          <a:srcRect l="5882" t="5882" r="5882" b="5882"/>
          <a:stretch>
            <a:fillRect/>
          </a:stretch>
        </p:blipFill>
        <p:spPr bwMode="auto">
          <a:xfrm>
            <a:off x="914400" y="4800600"/>
            <a:ext cx="1219200" cy="1219200"/>
          </a:xfrm>
          <a:prstGeom prst="rect">
            <a:avLst/>
          </a:prstGeom>
          <a:ln>
            <a:noFill/>
          </a:ln>
          <a:effectLst>
            <a:outerShdw blurRad="190500" algn="tl" rotWithShape="0">
              <a:srgbClr val="000000">
                <a:alpha val="70000"/>
              </a:srgbClr>
            </a:outerShdw>
          </a:effectLst>
        </p:spPr>
      </p:pic>
      <p:sp>
        <p:nvSpPr>
          <p:cNvPr id="13" name="內容版面配置區 2"/>
          <p:cNvSpPr txBox="1">
            <a:spLocks/>
          </p:cNvSpPr>
          <p:nvPr/>
        </p:nvSpPr>
        <p:spPr>
          <a:xfrm>
            <a:off x="2438400" y="3200400"/>
            <a:ext cx="6019800" cy="1143000"/>
          </a:xfrm>
          <a:prstGeom prst="rect">
            <a:avLst/>
          </a:prstGeom>
        </p:spPr>
        <p:style>
          <a:lnRef idx="3">
            <a:schemeClr val="lt1"/>
          </a:lnRef>
          <a:fillRef idx="1">
            <a:schemeClr val="accent5"/>
          </a:fillRef>
          <a:effectRef idx="1">
            <a:schemeClr val="accent5"/>
          </a:effectRef>
          <a:fontRef idx="minor">
            <a:schemeClr val="lt1"/>
          </a:fontRef>
        </p:style>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lang="en-US" altLang="zh-TW" sz="3600" b="1" dirty="0" smtClean="0">
              <a:solidFill>
                <a:schemeClr val="accent1">
                  <a:lumMod val="50000"/>
                </a:schemeClr>
              </a:solidFill>
              <a:latin typeface="微軟正黑體" pitchFamily="34" charset="-120"/>
              <a:ea typeface="微軟正黑體" pitchFamily="34" charset="-12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zh-TW" altLang="en-US" sz="9600" b="1" dirty="0" smtClean="0">
                <a:solidFill>
                  <a:schemeClr val="bg1"/>
                </a:solidFill>
                <a:latin typeface="微軟正黑體" pitchFamily="34" charset="-120"/>
                <a:ea typeface="微軟正黑體" pitchFamily="34" charset="-120"/>
              </a:rPr>
              <a:t>社福機構須為其</a:t>
            </a:r>
            <a:r>
              <a:rPr lang="zh-TW" altLang="en-US" sz="12800" b="1" dirty="0" smtClean="0">
                <a:solidFill>
                  <a:srgbClr val="002060"/>
                </a:solidFill>
                <a:latin typeface="微軟正黑體" pitchFamily="34" charset="-120"/>
                <a:ea typeface="微軟正黑體" pitchFamily="34" charset="-120"/>
              </a:rPr>
              <a:t>義工</a:t>
            </a:r>
            <a:r>
              <a:rPr lang="zh-TW" altLang="en-US" sz="9600" b="1" dirty="0" smtClean="0">
                <a:solidFill>
                  <a:schemeClr val="bg1"/>
                </a:solidFill>
                <a:latin typeface="微軟正黑體" pitchFamily="34" charset="-120"/>
                <a:ea typeface="微軟正黑體" pitchFamily="34" charset="-120"/>
              </a:rPr>
              <a:t>作出的違法行為</a:t>
            </a:r>
            <a:endParaRPr lang="en-US" altLang="zh-TW" sz="9600" b="1" dirty="0" smtClean="0">
              <a:solidFill>
                <a:schemeClr val="bg1"/>
              </a:solidFill>
              <a:latin typeface="微軟正黑體" pitchFamily="34" charset="-120"/>
              <a:ea typeface="微軟正黑體" pitchFamily="34" charset="-12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zh-TW" altLang="en-US" sz="9600" b="1" dirty="0" smtClean="0">
                <a:solidFill>
                  <a:schemeClr val="bg1"/>
                </a:solidFill>
                <a:latin typeface="微軟正黑體" pitchFamily="34" charset="-120"/>
                <a:ea typeface="微軟正黑體" pitchFamily="34" charset="-120"/>
              </a:rPr>
              <a:t>負上法律</a:t>
            </a:r>
            <a:r>
              <a:rPr lang="zh-TW" altLang="zh-TW" sz="9600" b="1" dirty="0" smtClean="0">
                <a:solidFill>
                  <a:schemeClr val="bg1"/>
                </a:solidFill>
                <a:latin typeface="微軟正黑體" pitchFamily="34" charset="-120"/>
                <a:ea typeface="微軟正黑體" pitchFamily="34" charset="-120"/>
              </a:rPr>
              <a:t>責任</a:t>
            </a:r>
            <a:r>
              <a:rPr lang="zh-TW" altLang="en-US" sz="9600" b="1" dirty="0" smtClean="0">
                <a:solidFill>
                  <a:schemeClr val="bg1"/>
                </a:solidFill>
                <a:latin typeface="微軟正黑體" pitchFamily="34" charset="-120"/>
                <a:ea typeface="微軟正黑體" pitchFamily="34" charset="-120"/>
              </a:rPr>
              <a:t>嗎</a:t>
            </a:r>
            <a:r>
              <a:rPr lang="en-US" altLang="zh-TW" sz="9600" b="1" dirty="0" smtClean="0">
                <a:solidFill>
                  <a:schemeClr val="bg1"/>
                </a:solidFill>
                <a:latin typeface="微軟正黑體" pitchFamily="34" charset="-120"/>
                <a:ea typeface="微軟正黑體" pitchFamily="34" charset="-120"/>
              </a:rPr>
              <a:t>?</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altLang="zh-TW" sz="3600" b="1" i="0" u="none" strike="noStrike" kern="1200" cap="none" spc="0" normalizeH="0" baseline="0" noProof="0" dirty="0" smtClean="0">
              <a:ln>
                <a:noFill/>
              </a:ln>
              <a:solidFill>
                <a:schemeClr val="accent1">
                  <a:lumMod val="50000"/>
                </a:schemeClr>
              </a:solidFill>
              <a:effectLst/>
              <a:uLnTx/>
              <a:uFillTx/>
              <a:latin typeface="微軟正黑體" pitchFamily="34" charset="-120"/>
              <a:ea typeface="微軟正黑體" pitchFamily="34" charset="-120"/>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altLang="zh-TW" sz="3600" b="1" i="0" u="none" strike="noStrike" kern="1200" cap="none" spc="0" normalizeH="0" baseline="0" noProof="0" dirty="0" smtClean="0">
              <a:ln>
                <a:noFill/>
              </a:ln>
              <a:solidFill>
                <a:schemeClr val="accent1">
                  <a:lumMod val="50000"/>
                </a:schemeClr>
              </a:solidFill>
              <a:effectLst/>
              <a:uLnTx/>
              <a:uFillTx/>
              <a:latin typeface="微軟正黑體" pitchFamily="34" charset="-120"/>
              <a:ea typeface="微軟正黑體" pitchFamily="34" charset="-120"/>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zh-TW" altLang="en-US" sz="36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zh-TW" altLang="en-US" sz="2700" b="0" i="0" u="none" strike="noStrike" kern="1200" cap="none" spc="0" normalizeH="0" baseline="0" noProof="0" dirty="0">
              <a:ln>
                <a:noFill/>
              </a:ln>
              <a:solidFill>
                <a:schemeClr val="dk1"/>
              </a:solidFill>
              <a:effectLst/>
              <a:uLnTx/>
              <a:uFillTx/>
              <a:latin typeface="+mn-lt"/>
              <a:ea typeface="+mn-ea"/>
              <a:cs typeface="+mn-cs"/>
            </a:endParaRPr>
          </a:p>
        </p:txBody>
      </p:sp>
      <p:sp>
        <p:nvSpPr>
          <p:cNvPr id="14" name="內容版面配置區 2"/>
          <p:cNvSpPr txBox="1">
            <a:spLocks/>
          </p:cNvSpPr>
          <p:nvPr/>
        </p:nvSpPr>
        <p:spPr>
          <a:xfrm>
            <a:off x="2438400" y="4800600"/>
            <a:ext cx="6019800" cy="1143000"/>
          </a:xfrm>
          <a:prstGeom prst="rect">
            <a:avLst/>
          </a:prstGeom>
          <a:ln/>
        </p:spPr>
        <p:style>
          <a:lnRef idx="3">
            <a:schemeClr val="lt1"/>
          </a:lnRef>
          <a:fillRef idx="1">
            <a:schemeClr val="accent6"/>
          </a:fillRef>
          <a:effectRef idx="1">
            <a:schemeClr val="accent6"/>
          </a:effectRef>
          <a:fontRef idx="minor">
            <a:schemeClr val="lt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zh-TW" altLang="en-US" sz="2400" b="1" dirty="0" smtClean="0">
                <a:solidFill>
                  <a:schemeClr val="bg1"/>
                </a:solidFill>
                <a:latin typeface="微軟正黑體" pitchFamily="34" charset="-120"/>
                <a:ea typeface="微軟正黑體" pitchFamily="34" charset="-120"/>
              </a:rPr>
              <a:t>社福機構須為其</a:t>
            </a:r>
            <a:r>
              <a:rPr lang="zh-TW" altLang="en-US" sz="3200" b="1" dirty="0" smtClean="0">
                <a:solidFill>
                  <a:srgbClr val="002060"/>
                </a:solidFill>
                <a:latin typeface="微軟正黑體" pitchFamily="34" charset="-120"/>
                <a:ea typeface="微軟正黑體" pitchFamily="34" charset="-120"/>
              </a:rPr>
              <a:t>會員</a:t>
            </a:r>
            <a:r>
              <a:rPr lang="zh-TW" altLang="en-US" sz="2400" b="1" dirty="0" smtClean="0">
                <a:solidFill>
                  <a:schemeClr val="bg1"/>
                </a:solidFill>
                <a:latin typeface="微軟正黑體" pitchFamily="34" charset="-120"/>
                <a:ea typeface="微軟正黑體" pitchFamily="34" charset="-120"/>
              </a:rPr>
              <a:t>作出的違法行為</a:t>
            </a:r>
            <a:endParaRPr lang="en-US" altLang="zh-TW" sz="2400" b="1" dirty="0" smtClean="0">
              <a:solidFill>
                <a:schemeClr val="bg1"/>
              </a:solidFill>
              <a:latin typeface="微軟正黑體" pitchFamily="34" charset="-120"/>
              <a:ea typeface="微軟正黑體" pitchFamily="34" charset="-12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altLang="zh-TW" sz="2400" b="1" dirty="0" smtClean="0">
                <a:solidFill>
                  <a:schemeClr val="bg1"/>
                </a:solidFill>
                <a:latin typeface="微軟正黑體" pitchFamily="34" charset="-120"/>
                <a:ea typeface="微軟正黑體" pitchFamily="34" charset="-120"/>
              </a:rPr>
              <a:t>(</a:t>
            </a:r>
            <a:r>
              <a:rPr lang="zh-TW" altLang="en-US" sz="2400" b="1" dirty="0" smtClean="0">
                <a:solidFill>
                  <a:schemeClr val="bg1"/>
                </a:solidFill>
                <a:latin typeface="微軟正黑體" pitchFamily="34" charset="-120"/>
                <a:ea typeface="微軟正黑體" pitchFamily="34" charset="-120"/>
              </a:rPr>
              <a:t>如</a:t>
            </a:r>
            <a:r>
              <a:rPr lang="en-US" altLang="zh-TW" sz="2400" b="1" dirty="0" smtClean="0">
                <a:solidFill>
                  <a:schemeClr val="bg1"/>
                </a:solidFill>
                <a:latin typeface="微軟正黑體" pitchFamily="34" charset="-120"/>
                <a:ea typeface="微軟正黑體" pitchFamily="34" charset="-120"/>
              </a:rPr>
              <a:t>:</a:t>
            </a:r>
            <a:r>
              <a:rPr lang="zh-TW" altLang="en-US" sz="2400" b="1" dirty="0" smtClean="0">
                <a:solidFill>
                  <a:schemeClr val="bg1"/>
                </a:solidFill>
                <a:latin typeface="微軟正黑體" pitchFamily="34" charset="-120"/>
                <a:ea typeface="微軟正黑體" pitchFamily="34" charset="-120"/>
              </a:rPr>
              <a:t>會員性騷擾會員</a:t>
            </a:r>
            <a:r>
              <a:rPr lang="en-US" altLang="zh-TW" sz="2400" b="1" dirty="0" smtClean="0">
                <a:solidFill>
                  <a:schemeClr val="bg1"/>
                </a:solidFill>
                <a:latin typeface="微軟正黑體" pitchFamily="34" charset="-120"/>
                <a:ea typeface="微軟正黑體" pitchFamily="34" charset="-120"/>
              </a:rPr>
              <a:t>)</a:t>
            </a:r>
            <a:r>
              <a:rPr lang="zh-TW" altLang="en-US" sz="2400" b="1" dirty="0" smtClean="0">
                <a:solidFill>
                  <a:schemeClr val="bg1"/>
                </a:solidFill>
                <a:latin typeface="微軟正黑體" pitchFamily="34" charset="-120"/>
                <a:ea typeface="微軟正黑體" pitchFamily="34" charset="-120"/>
              </a:rPr>
              <a:t> 負上法律</a:t>
            </a:r>
            <a:r>
              <a:rPr lang="zh-TW" altLang="zh-TW" sz="2400" b="1" dirty="0" smtClean="0">
                <a:solidFill>
                  <a:schemeClr val="bg1"/>
                </a:solidFill>
                <a:latin typeface="微軟正黑體" pitchFamily="34" charset="-120"/>
                <a:ea typeface="微軟正黑體" pitchFamily="34" charset="-120"/>
              </a:rPr>
              <a:t>責任</a:t>
            </a:r>
            <a:r>
              <a:rPr lang="zh-TW" altLang="en-US" sz="2400" b="1" dirty="0" smtClean="0">
                <a:solidFill>
                  <a:schemeClr val="bg1"/>
                </a:solidFill>
                <a:latin typeface="微軟正黑體" pitchFamily="34" charset="-120"/>
                <a:ea typeface="微軟正黑體" pitchFamily="34" charset="-120"/>
              </a:rPr>
              <a:t>嗎</a:t>
            </a:r>
            <a:r>
              <a:rPr lang="en-US" altLang="zh-TW" sz="2400" b="1" dirty="0" smtClean="0">
                <a:solidFill>
                  <a:schemeClr val="bg1"/>
                </a:solidFill>
                <a:latin typeface="微軟正黑體" pitchFamily="34" charset="-120"/>
                <a:ea typeface="微軟正黑體" pitchFamily="34" charset="-120"/>
              </a:rPr>
              <a:t>?</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zh-TW" altLang="en-US" sz="27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307848"/>
            <a:ext cx="8534400" cy="758952"/>
          </a:xfrm>
        </p:spPr>
        <p:txBody>
          <a:bodyPr>
            <a:normAutofit/>
          </a:bodyPr>
          <a:lstStyle/>
          <a:p>
            <a:r>
              <a:rPr lang="zh-TW" altLang="en-US" sz="3000" b="1" dirty="0" smtClean="0">
                <a:solidFill>
                  <a:srgbClr val="002060"/>
                </a:solidFill>
                <a:effectLst/>
                <a:latin typeface="微軟正黑體" pitchFamily="34" charset="-120"/>
                <a:ea typeface="微軟正黑體" pitchFamily="34" charset="-120"/>
              </a:rPr>
              <a:t>僱主及主事人的法律責任 </a:t>
            </a:r>
            <a:r>
              <a:rPr lang="en-US" altLang="zh-TW" sz="3000" b="1" dirty="0" smtClean="0">
                <a:solidFill>
                  <a:srgbClr val="002060"/>
                </a:solidFill>
                <a:effectLst/>
                <a:latin typeface="微軟正黑體" pitchFamily="34" charset="-120"/>
                <a:ea typeface="微軟正黑體" pitchFamily="34" charset="-120"/>
              </a:rPr>
              <a:t>(II)</a:t>
            </a:r>
            <a:endParaRPr lang="zh-TW" altLang="en-US" sz="3000" b="1" dirty="0" smtClean="0">
              <a:solidFill>
                <a:schemeClr val="tx1"/>
              </a:solidFill>
              <a:effectLst/>
              <a:latin typeface="微軟正黑體" pitchFamily="34" charset="-120"/>
              <a:ea typeface="微軟正黑體" pitchFamily="34" charset="-120"/>
              <a:cs typeface="+mn-cs"/>
            </a:endParaRPr>
          </a:p>
        </p:txBody>
      </p:sp>
      <p:sp>
        <p:nvSpPr>
          <p:cNvPr id="7" name="內容版面配置區 2"/>
          <p:cNvSpPr>
            <a:spLocks noGrp="1"/>
          </p:cNvSpPr>
          <p:nvPr>
            <p:ph idx="1"/>
          </p:nvPr>
        </p:nvSpPr>
        <p:spPr>
          <a:xfrm>
            <a:off x="381000" y="1447800"/>
            <a:ext cx="8534400" cy="4648200"/>
          </a:xfrm>
          <a:noFill/>
          <a:ln>
            <a:noFill/>
          </a:ln>
          <a:effectLst/>
        </p:spPr>
        <p:style>
          <a:lnRef idx="1">
            <a:schemeClr val="accent5"/>
          </a:lnRef>
          <a:fillRef idx="3">
            <a:schemeClr val="accent5"/>
          </a:fillRef>
          <a:effectRef idx="2">
            <a:schemeClr val="accent5"/>
          </a:effectRef>
          <a:fontRef idx="minor">
            <a:schemeClr val="lt1"/>
          </a:fontRef>
        </p:style>
        <p:txBody>
          <a:bodyPr>
            <a:normAutofit fontScale="85000" lnSpcReduction="10000"/>
          </a:bodyPr>
          <a:lstStyle/>
          <a:p>
            <a:r>
              <a:rPr lang="zh-TW" altLang="en-US" sz="3200" b="1" dirty="0" smtClean="0">
                <a:solidFill>
                  <a:schemeClr val="tx1"/>
                </a:solidFill>
                <a:effectLst/>
                <a:latin typeface="微軟正黑體" pitchFamily="34" charset="-120"/>
                <a:ea typeface="微軟正黑體" pitchFamily="34" charset="-120"/>
              </a:rPr>
              <a:t>僱主須為其僱員</a:t>
            </a:r>
            <a:r>
              <a:rPr lang="zh-TW" altLang="en-US" sz="3200" b="1" u="sng" dirty="0" smtClean="0">
                <a:solidFill>
                  <a:schemeClr val="tx1"/>
                </a:solidFill>
                <a:effectLst/>
                <a:latin typeface="微軟正黑體" pitchFamily="34" charset="-120"/>
                <a:ea typeface="微軟正黑體" pitchFamily="34" charset="-120"/>
              </a:rPr>
              <a:t>在受僱用中</a:t>
            </a:r>
            <a:r>
              <a:rPr lang="zh-TW" altLang="en-US" sz="3200" b="1" dirty="0" smtClean="0">
                <a:solidFill>
                  <a:schemeClr val="tx1"/>
                </a:solidFill>
                <a:effectLst/>
                <a:latin typeface="微軟正黑體" pitchFamily="34" charset="-120"/>
                <a:ea typeface="微軟正黑體" pitchFamily="34" charset="-120"/>
              </a:rPr>
              <a:t>作出的違法行為負上</a:t>
            </a:r>
            <a:endParaRPr lang="en-US" altLang="zh-TW" sz="3200" b="1" dirty="0" smtClean="0">
              <a:solidFill>
                <a:schemeClr val="tx1"/>
              </a:solidFill>
              <a:effectLst/>
              <a:latin typeface="微軟正黑體" pitchFamily="34" charset="-120"/>
              <a:ea typeface="微軟正黑體" pitchFamily="34" charset="-120"/>
            </a:endParaRPr>
          </a:p>
          <a:p>
            <a:pPr>
              <a:buNone/>
            </a:pPr>
            <a:r>
              <a:rPr lang="zh-TW" altLang="en-US" sz="3200" b="1" dirty="0" smtClean="0">
                <a:solidFill>
                  <a:srgbClr val="0070C0"/>
                </a:solidFill>
                <a:effectLst/>
                <a:latin typeface="微軟正黑體" pitchFamily="34" charset="-120"/>
                <a:ea typeface="微軟正黑體" pitchFamily="34" charset="-120"/>
              </a:rPr>
              <a:t> 「轉承責任」</a:t>
            </a:r>
            <a:endParaRPr lang="en-US" altLang="zh-TW" sz="3200" b="1" dirty="0" smtClean="0">
              <a:solidFill>
                <a:srgbClr val="0070C0"/>
              </a:solidFill>
              <a:effectLst/>
              <a:latin typeface="微軟正黑體" pitchFamily="34" charset="-120"/>
              <a:ea typeface="微軟正黑體" pitchFamily="34" charset="-120"/>
            </a:endParaRPr>
          </a:p>
          <a:p>
            <a:pPr>
              <a:buNone/>
            </a:pPr>
            <a:endParaRPr lang="en-US" altLang="zh-TW" sz="100" b="1" dirty="0" smtClean="0">
              <a:solidFill>
                <a:schemeClr val="tx1"/>
              </a:solidFill>
              <a:effectLst/>
              <a:latin typeface="微軟正黑體" pitchFamily="34" charset="-120"/>
              <a:ea typeface="微軟正黑體" pitchFamily="34" charset="-120"/>
            </a:endParaRPr>
          </a:p>
          <a:p>
            <a:r>
              <a:rPr lang="zh-TW" altLang="en-US" sz="3200" b="1" dirty="0" smtClean="0">
                <a:solidFill>
                  <a:schemeClr val="tx1"/>
                </a:solidFill>
                <a:effectLst/>
                <a:latin typeface="微軟正黑體" pitchFamily="34" charset="-120"/>
                <a:ea typeface="微軟正黑體" pitchFamily="34" charset="-120"/>
              </a:rPr>
              <a:t>除非僱主已</a:t>
            </a:r>
            <a:r>
              <a:rPr lang="zh-TW" altLang="en-US" sz="3200" b="1" dirty="0" smtClean="0">
                <a:solidFill>
                  <a:srgbClr val="0070C0"/>
                </a:solidFill>
                <a:effectLst/>
                <a:latin typeface="微軟正黑體" pitchFamily="34" charset="-120"/>
                <a:ea typeface="微軟正黑體" pitchFamily="34" charset="-120"/>
              </a:rPr>
              <a:t>採取「合理可行的措施」</a:t>
            </a:r>
            <a:r>
              <a:rPr lang="zh-TW" altLang="en-US" sz="3200" b="1" dirty="0" smtClean="0">
                <a:solidFill>
                  <a:schemeClr val="tx1"/>
                </a:solidFill>
                <a:effectLst/>
                <a:latin typeface="微軟正黑體" pitchFamily="34" charset="-120"/>
                <a:ea typeface="微軟正黑體" pitchFamily="34" charset="-120"/>
              </a:rPr>
              <a:t>防止該行為發生</a:t>
            </a:r>
            <a:endParaRPr lang="en-US" altLang="zh-TW" sz="3200" b="1" dirty="0" smtClean="0">
              <a:solidFill>
                <a:schemeClr val="tx1"/>
              </a:solidFill>
              <a:effectLst/>
              <a:latin typeface="微軟正黑體" pitchFamily="34" charset="-120"/>
              <a:ea typeface="微軟正黑體" pitchFamily="34" charset="-120"/>
            </a:endParaRPr>
          </a:p>
          <a:p>
            <a:pPr>
              <a:buNone/>
            </a:pPr>
            <a:endParaRPr lang="zh-TW" altLang="en-US" sz="100" b="1" dirty="0" smtClean="0">
              <a:solidFill>
                <a:schemeClr val="tx1"/>
              </a:solidFill>
              <a:effectLst/>
              <a:latin typeface="微軟正黑體" pitchFamily="34" charset="-120"/>
              <a:ea typeface="微軟正黑體" pitchFamily="34" charset="-120"/>
            </a:endParaRPr>
          </a:p>
          <a:p>
            <a:r>
              <a:rPr lang="zh-TW" altLang="en-US" sz="3200" b="1" dirty="0" smtClean="0">
                <a:solidFill>
                  <a:schemeClr val="tx1"/>
                </a:solidFill>
                <a:effectLst/>
                <a:latin typeface="微軟正黑體" pitchFamily="34" charset="-120"/>
                <a:ea typeface="微軟正黑體" pitchFamily="34" charset="-120"/>
              </a:rPr>
              <a:t>主事人須為其代理人於「授權下」</a:t>
            </a:r>
            <a:r>
              <a:rPr lang="en-US" altLang="zh-TW" sz="3200" b="1" dirty="0" smtClean="0">
                <a:solidFill>
                  <a:srgbClr val="0070C0"/>
                </a:solidFill>
                <a:effectLst/>
                <a:latin typeface="微軟正黑體" pitchFamily="34" charset="-120"/>
                <a:ea typeface="微軟正黑體" pitchFamily="34" charset="-120"/>
              </a:rPr>
              <a:t>(</a:t>
            </a:r>
            <a:r>
              <a:rPr lang="zh-TW" altLang="en-US" sz="3200" b="1" dirty="0" smtClean="0">
                <a:solidFill>
                  <a:srgbClr val="0070C0"/>
                </a:solidFill>
                <a:effectLst/>
                <a:latin typeface="微軟正黑體" pitchFamily="34" charset="-120"/>
                <a:ea typeface="微軟正黑體" pitchFamily="34" charset="-120"/>
              </a:rPr>
              <a:t>不論明示或默示，</a:t>
            </a:r>
            <a:endParaRPr lang="en-US" altLang="zh-TW" sz="3200" b="1" dirty="0" smtClean="0">
              <a:solidFill>
                <a:srgbClr val="0070C0"/>
              </a:solidFill>
              <a:effectLst/>
              <a:latin typeface="微軟正黑體" pitchFamily="34" charset="-120"/>
              <a:ea typeface="微軟正黑體" pitchFamily="34" charset="-120"/>
            </a:endParaRPr>
          </a:p>
          <a:p>
            <a:pPr>
              <a:buNone/>
            </a:pPr>
            <a:r>
              <a:rPr lang="en-US" altLang="zh-TW" sz="3200" b="1" dirty="0" smtClean="0">
                <a:solidFill>
                  <a:srgbClr val="0070C0"/>
                </a:solidFill>
                <a:effectLst/>
                <a:latin typeface="微軟正黑體" pitchFamily="34" charset="-120"/>
                <a:ea typeface="微軟正黑體" pitchFamily="34" charset="-120"/>
              </a:rPr>
              <a:t>   </a:t>
            </a:r>
            <a:r>
              <a:rPr lang="zh-TW" altLang="en-US" sz="3200" b="1" dirty="0" smtClean="0">
                <a:solidFill>
                  <a:srgbClr val="0070C0"/>
                </a:solidFill>
                <a:effectLst/>
                <a:latin typeface="微軟正黑體" pitchFamily="34" charset="-120"/>
                <a:ea typeface="微軟正黑體" pitchFamily="34" charset="-120"/>
              </a:rPr>
              <a:t>亦不論是事前或事後</a:t>
            </a:r>
            <a:r>
              <a:rPr lang="en-US" altLang="zh-TW" sz="3200" b="1" dirty="0" smtClean="0">
                <a:solidFill>
                  <a:srgbClr val="0070C0"/>
                </a:solidFill>
                <a:effectLst/>
                <a:latin typeface="微軟正黑體" pitchFamily="34" charset="-120"/>
                <a:ea typeface="微軟正黑體" pitchFamily="34" charset="-120"/>
              </a:rPr>
              <a:t>)</a:t>
            </a:r>
            <a:r>
              <a:rPr lang="zh-TW" altLang="en-US" sz="3200" b="1" dirty="0" smtClean="0">
                <a:solidFill>
                  <a:schemeClr val="tx1"/>
                </a:solidFill>
                <a:effectLst/>
                <a:latin typeface="微軟正黑體" pitchFamily="34" charset="-120"/>
                <a:ea typeface="微軟正黑體" pitchFamily="34" charset="-120"/>
              </a:rPr>
              <a:t>所作的違法行為負上轉承責任</a:t>
            </a:r>
            <a:endParaRPr lang="en-US" altLang="zh-TW" sz="3200" b="1" dirty="0" smtClean="0">
              <a:solidFill>
                <a:schemeClr val="tx1"/>
              </a:solidFill>
              <a:effectLst/>
              <a:latin typeface="微軟正黑體" pitchFamily="34" charset="-120"/>
              <a:ea typeface="微軟正黑體" pitchFamily="34" charset="-120"/>
            </a:endParaRPr>
          </a:p>
          <a:p>
            <a:pPr>
              <a:buNone/>
            </a:pPr>
            <a:endParaRPr lang="zh-TW" altLang="en-US" sz="600" b="1" dirty="0" smtClean="0">
              <a:solidFill>
                <a:schemeClr val="tx1"/>
              </a:solidFill>
              <a:effectLst/>
              <a:latin typeface="微軟正黑體" pitchFamily="34" charset="-120"/>
              <a:ea typeface="微軟正黑體" pitchFamily="34" charset="-120"/>
            </a:endParaRPr>
          </a:p>
          <a:p>
            <a:r>
              <a:rPr lang="zh-TW" altLang="en-US" sz="3200" b="1" dirty="0" smtClean="0">
                <a:solidFill>
                  <a:srgbClr val="0070C0"/>
                </a:solidFill>
                <a:effectLst/>
                <a:latin typeface="微軟正黑體" pitchFamily="34" charset="-120"/>
                <a:ea typeface="微軟正黑體" pitchFamily="34" charset="-120"/>
              </a:rPr>
              <a:t>不知情並不能成為免除轉承責任的理由</a:t>
            </a:r>
          </a:p>
          <a:p>
            <a:pPr lvl="0">
              <a:buNone/>
            </a:pPr>
            <a:endParaRPr lang="zh-TW" altLang="en-US" sz="3600" dirty="0">
              <a:solidFill>
                <a:schemeClr val="tx1"/>
              </a:solidFill>
              <a:latin typeface="微軟正黑體" pitchFamily="34" charset="-120"/>
              <a:ea typeface="微軟正黑體" pitchFamily="34" charset="-120"/>
            </a:endParaRPr>
          </a:p>
          <a:p>
            <a:pPr>
              <a:buNone/>
            </a:pPr>
            <a:endParaRPr lang="zh-TW" altLang="en-US" dirty="0"/>
          </a:p>
        </p:txBody>
      </p:sp>
      <p:pic>
        <p:nvPicPr>
          <p:cNvPr id="5" name="圖片 4" descr="EOC-logo.png"/>
          <p:cNvPicPr>
            <a:picLocks noChangeAspect="1"/>
          </p:cNvPicPr>
          <p:nvPr/>
        </p:nvPicPr>
        <p:blipFill>
          <a:blip r:embed="rId2" cstate="print"/>
          <a:stretch>
            <a:fillRect/>
          </a:stretch>
        </p:blipFill>
        <p:spPr>
          <a:xfrm>
            <a:off x="8079072" y="228600"/>
            <a:ext cx="836341" cy="685800"/>
          </a:xfrm>
          <a:prstGeom prst="rect">
            <a:avLst/>
          </a:prstGeom>
        </p:spPr>
      </p:pic>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307848"/>
            <a:ext cx="8534400" cy="758952"/>
          </a:xfrm>
        </p:spPr>
        <p:txBody>
          <a:bodyPr>
            <a:normAutofit/>
          </a:bodyPr>
          <a:lstStyle/>
          <a:p>
            <a:r>
              <a:rPr lang="zh-TW" altLang="en-US" sz="3000" b="1" dirty="0" smtClean="0">
                <a:solidFill>
                  <a:schemeClr val="tx1"/>
                </a:solidFill>
                <a:effectLst/>
                <a:latin typeface="微軟正黑體" pitchFamily="34" charset="-120"/>
                <a:ea typeface="微軟正黑體" pitchFamily="34" charset="-120"/>
                <a:cs typeface="+mn-cs"/>
              </a:rPr>
              <a:t>督導人員</a:t>
            </a:r>
            <a:r>
              <a:rPr lang="zh-TW" altLang="en-US" sz="3000" b="1" dirty="0" smtClean="0">
                <a:solidFill>
                  <a:srgbClr val="00B050"/>
                </a:solidFill>
                <a:effectLst/>
                <a:latin typeface="微軟正黑體" pitchFamily="34" charset="-120"/>
                <a:ea typeface="微軟正黑體" pitchFamily="34" charset="-120"/>
                <a:cs typeface="+mn-cs"/>
              </a:rPr>
              <a:t>錦囊</a:t>
            </a:r>
          </a:p>
        </p:txBody>
      </p:sp>
      <p:sp>
        <p:nvSpPr>
          <p:cNvPr id="7" name="內容版面配置區 2"/>
          <p:cNvSpPr>
            <a:spLocks noGrp="1"/>
          </p:cNvSpPr>
          <p:nvPr>
            <p:ph idx="1"/>
          </p:nvPr>
        </p:nvSpPr>
        <p:spPr>
          <a:xfrm>
            <a:off x="1066800" y="1447800"/>
            <a:ext cx="7239000" cy="4267200"/>
          </a:xfrm>
          <a:ln>
            <a:noFill/>
          </a:ln>
          <a:effectLst/>
        </p:spPr>
        <p:style>
          <a:lnRef idx="2">
            <a:schemeClr val="accent3"/>
          </a:lnRef>
          <a:fillRef idx="1">
            <a:schemeClr val="lt1"/>
          </a:fillRef>
          <a:effectRef idx="0">
            <a:schemeClr val="accent3"/>
          </a:effectRef>
          <a:fontRef idx="minor">
            <a:schemeClr val="dk1"/>
          </a:fontRef>
        </p:style>
        <p:txBody>
          <a:bodyPr/>
          <a:lstStyle/>
          <a:p>
            <a:r>
              <a:rPr lang="zh-TW" altLang="en-US" sz="2800" b="1" dirty="0" smtClean="0">
                <a:solidFill>
                  <a:srgbClr val="002060"/>
                </a:solidFill>
                <a:effectLst/>
                <a:latin typeface="微軟正黑體" pitchFamily="34" charset="-120"/>
                <a:ea typeface="微軟正黑體" pitchFamily="34" charset="-120"/>
              </a:rPr>
              <a:t> 對性騷擾採取</a:t>
            </a:r>
            <a:r>
              <a:rPr lang="zh-TW" altLang="en-US" sz="2800" b="1" dirty="0" smtClean="0">
                <a:solidFill>
                  <a:srgbClr val="00B050"/>
                </a:solidFill>
                <a:effectLst/>
                <a:latin typeface="微軟正黑體" pitchFamily="34" charset="-120"/>
                <a:ea typeface="微軟正黑體" pitchFamily="34" charset="-120"/>
              </a:rPr>
              <a:t>零容忍</a:t>
            </a:r>
            <a:r>
              <a:rPr lang="zh-TW" altLang="en-US" sz="2800" b="1" dirty="0" smtClean="0">
                <a:solidFill>
                  <a:srgbClr val="002060"/>
                </a:solidFill>
                <a:effectLst/>
                <a:latin typeface="微軟正黑體" pitchFamily="34" charset="-120"/>
                <a:ea typeface="微軟正黑體" pitchFamily="34" charset="-120"/>
              </a:rPr>
              <a:t>的態度</a:t>
            </a:r>
            <a:endParaRPr lang="en-US" altLang="zh-TW" sz="2800" b="1" dirty="0" smtClean="0">
              <a:solidFill>
                <a:schemeClr val="accent6">
                  <a:lumMod val="50000"/>
                </a:schemeClr>
              </a:solidFill>
              <a:effectLst/>
              <a:latin typeface="微軟正黑體" pitchFamily="34" charset="-120"/>
              <a:ea typeface="微軟正黑體" pitchFamily="34" charset="-120"/>
            </a:endParaRPr>
          </a:p>
          <a:p>
            <a:r>
              <a:rPr lang="zh-TW" altLang="en-US" sz="2800" b="1" dirty="0" smtClean="0">
                <a:solidFill>
                  <a:srgbClr val="002060"/>
                </a:solidFill>
                <a:effectLst/>
                <a:latin typeface="微軟正黑體" pitchFamily="34" charset="-120"/>
                <a:ea typeface="微軟正黑體" pitchFamily="34" charset="-120"/>
              </a:rPr>
              <a:t> 提高前線員工的</a:t>
            </a:r>
            <a:r>
              <a:rPr lang="zh-TW" altLang="en-US" sz="2800" b="1" dirty="0" smtClean="0">
                <a:solidFill>
                  <a:srgbClr val="00B050"/>
                </a:solidFill>
                <a:effectLst/>
                <a:latin typeface="微軟正黑體" pitchFamily="34" charset="-120"/>
                <a:ea typeface="微軟正黑體" pitchFamily="34" charset="-120"/>
              </a:rPr>
              <a:t>反性騷擾意識</a:t>
            </a:r>
          </a:p>
          <a:p>
            <a:r>
              <a:rPr lang="zh-TW" altLang="en-US" sz="2800" b="1" dirty="0" smtClean="0">
                <a:solidFill>
                  <a:srgbClr val="002060"/>
                </a:solidFill>
                <a:effectLst/>
                <a:latin typeface="微軟正黑體" pitchFamily="34" charset="-120"/>
                <a:ea typeface="微軟正黑體" pitchFamily="34" charset="-120"/>
              </a:rPr>
              <a:t> 提供有關預防及處理性騷擾的</a:t>
            </a:r>
            <a:r>
              <a:rPr lang="zh-TW" altLang="en-US" sz="2800" b="1" dirty="0" smtClean="0">
                <a:solidFill>
                  <a:srgbClr val="00B050"/>
                </a:solidFill>
                <a:effectLst/>
                <a:latin typeface="微軟正黑體" pitchFamily="34" charset="-120"/>
                <a:ea typeface="微軟正黑體" pitchFamily="34" charset="-120"/>
              </a:rPr>
              <a:t>培訓</a:t>
            </a:r>
          </a:p>
          <a:p>
            <a:r>
              <a:rPr lang="zh-TW" altLang="en-US" sz="2800" b="1" dirty="0" smtClean="0">
                <a:solidFill>
                  <a:schemeClr val="accent6">
                    <a:lumMod val="50000"/>
                  </a:schemeClr>
                </a:solidFill>
                <a:effectLst/>
                <a:latin typeface="微軟正黑體" pitchFamily="34" charset="-120"/>
                <a:ea typeface="微軟正黑體" pitchFamily="34" charset="-120"/>
              </a:rPr>
              <a:t> </a:t>
            </a:r>
            <a:r>
              <a:rPr lang="zh-TW" altLang="en-US" sz="2800" b="1" dirty="0" smtClean="0">
                <a:solidFill>
                  <a:srgbClr val="002060"/>
                </a:solidFill>
                <a:effectLst/>
                <a:latin typeface="微軟正黑體" pitchFamily="34" charset="-120"/>
                <a:ea typeface="微軟正黑體" pitchFamily="34" charset="-120"/>
              </a:rPr>
              <a:t>切實執行防止性騷擾</a:t>
            </a:r>
            <a:r>
              <a:rPr lang="zh-TW" altLang="en-US" sz="2800" b="1" dirty="0" smtClean="0">
                <a:solidFill>
                  <a:srgbClr val="00B050"/>
                </a:solidFill>
                <a:effectLst/>
                <a:latin typeface="微軟正黑體" pitchFamily="34" charset="-120"/>
                <a:ea typeface="微軟正黑體" pitchFamily="34" charset="-120"/>
              </a:rPr>
              <a:t>政策</a:t>
            </a:r>
          </a:p>
          <a:p>
            <a:r>
              <a:rPr lang="zh-TW" altLang="en-US" sz="2800" b="1" dirty="0" smtClean="0">
                <a:solidFill>
                  <a:schemeClr val="accent6">
                    <a:lumMod val="50000"/>
                  </a:schemeClr>
                </a:solidFill>
                <a:effectLst/>
                <a:latin typeface="微軟正黑體" pitchFamily="34" charset="-120"/>
                <a:ea typeface="微軟正黑體" pitchFamily="34" charset="-120"/>
              </a:rPr>
              <a:t> </a:t>
            </a:r>
            <a:r>
              <a:rPr lang="zh-TW" altLang="en-US" sz="2800" b="1" dirty="0" smtClean="0">
                <a:solidFill>
                  <a:srgbClr val="002060"/>
                </a:solidFill>
                <a:effectLst/>
                <a:latin typeface="微軟正黑體" pitchFamily="34" charset="-120"/>
                <a:ea typeface="微軟正黑體" pitchFamily="34" charset="-120"/>
              </a:rPr>
              <a:t>定期檢討</a:t>
            </a:r>
            <a:r>
              <a:rPr lang="zh-TW" altLang="en-US" sz="2800" b="1" dirty="0" smtClean="0">
                <a:solidFill>
                  <a:srgbClr val="00B050"/>
                </a:solidFill>
                <a:effectLst/>
                <a:latin typeface="微軟正黑體" pitchFamily="34" charset="-120"/>
                <a:ea typeface="微軟正黑體" pitchFamily="34" charset="-120"/>
              </a:rPr>
              <a:t>處理性騷擾個案機制</a:t>
            </a:r>
          </a:p>
          <a:p>
            <a:pPr>
              <a:buNone/>
            </a:pPr>
            <a:endParaRPr lang="zh-TW" altLang="en-US" sz="3600" dirty="0">
              <a:solidFill>
                <a:schemeClr val="tx1"/>
              </a:solidFill>
              <a:latin typeface="微軟正黑體" pitchFamily="34" charset="-120"/>
              <a:ea typeface="微軟正黑體" pitchFamily="34" charset="-120"/>
            </a:endParaRPr>
          </a:p>
          <a:p>
            <a:pPr>
              <a:buNone/>
            </a:pPr>
            <a:endParaRPr lang="zh-TW" altLang="en-US" dirty="0"/>
          </a:p>
        </p:txBody>
      </p:sp>
      <p:pic>
        <p:nvPicPr>
          <p:cNvPr id="5" name="圖片 4" descr="EOC-logo.png"/>
          <p:cNvPicPr>
            <a:picLocks noChangeAspect="1"/>
          </p:cNvPicPr>
          <p:nvPr/>
        </p:nvPicPr>
        <p:blipFill>
          <a:blip r:embed="rId2" cstate="print"/>
          <a:stretch>
            <a:fillRect/>
          </a:stretch>
        </p:blipFill>
        <p:spPr>
          <a:xfrm>
            <a:off x="8079072" y="228600"/>
            <a:ext cx="836341" cy="685800"/>
          </a:xfrm>
          <a:prstGeom prst="rect">
            <a:avLst/>
          </a:prstGeom>
        </p:spPr>
      </p:pic>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5802" y="914400"/>
            <a:ext cx="7770813" cy="4525963"/>
          </a:xfrm>
        </p:spPr>
        <p:txBody>
          <a:bodyPr/>
          <a:lstStyle/>
          <a:p>
            <a:pPr>
              <a:spcBef>
                <a:spcPct val="0"/>
              </a:spcBef>
              <a:buNone/>
            </a:pPr>
            <a:endParaRPr lang="en-US" altLang="zh-TW" sz="1600" b="1" dirty="0" smtClean="0">
              <a:solidFill>
                <a:srgbClr val="7030A0"/>
              </a:solidFill>
              <a:effectLst/>
              <a:latin typeface="微軟正黑體" pitchFamily="34" charset="-120"/>
              <a:ea typeface="微軟正黑體" pitchFamily="34" charset="-120"/>
            </a:endParaRPr>
          </a:p>
          <a:p>
            <a:pPr algn="ctr">
              <a:spcBef>
                <a:spcPct val="0"/>
              </a:spcBef>
              <a:buNone/>
            </a:pPr>
            <a:r>
              <a:rPr lang="zh-TW" altLang="en-US" sz="2800" b="1" dirty="0" smtClean="0">
                <a:effectLst/>
                <a:latin typeface="微軟正黑體" pitchFamily="34" charset="-120"/>
                <a:ea typeface="微軟正黑體" pitchFamily="34" charset="-120"/>
              </a:rPr>
              <a:t>歡迎</a:t>
            </a:r>
            <a:r>
              <a:rPr lang="zh-TW" altLang="en-US" sz="2800" b="1" dirty="0">
                <a:effectLst/>
                <a:latin typeface="微軟正黑體" pitchFamily="34" charset="-120"/>
                <a:ea typeface="微軟正黑體" pitchFamily="34" charset="-120"/>
              </a:rPr>
              <a:t>瀏覽</a:t>
            </a:r>
            <a:r>
              <a:rPr lang="zh-TW" altLang="zh-TW" sz="2800" b="1" dirty="0">
                <a:effectLst/>
                <a:latin typeface="微軟正黑體" pitchFamily="34" charset="-120"/>
                <a:ea typeface="微軟正黑體" pitchFamily="34" charset="-120"/>
              </a:rPr>
              <a:t>平機會</a:t>
            </a:r>
            <a:r>
              <a:rPr lang="zh-TW" altLang="en-US" sz="2800" b="1" dirty="0" smtClean="0">
                <a:effectLst/>
                <a:latin typeface="微軟正黑體" pitchFamily="34" charset="-120"/>
                <a:ea typeface="微軟正黑體" pitchFamily="34" charset="-120"/>
              </a:rPr>
              <a:t>的</a:t>
            </a:r>
            <a:endParaRPr lang="en-US" altLang="zh-TW" sz="2800" b="1" dirty="0" smtClean="0">
              <a:effectLst/>
              <a:latin typeface="微軟正黑體" pitchFamily="34" charset="-120"/>
              <a:ea typeface="微軟正黑體" pitchFamily="34" charset="-120"/>
            </a:endParaRPr>
          </a:p>
          <a:p>
            <a:pPr algn="ctr">
              <a:spcBef>
                <a:spcPct val="0"/>
              </a:spcBef>
              <a:buNone/>
            </a:pPr>
            <a:endParaRPr lang="en-US" altLang="zh-TW" sz="1800" b="1" dirty="0" smtClean="0">
              <a:effectLst/>
              <a:latin typeface="微軟正黑體" pitchFamily="34" charset="-120"/>
              <a:ea typeface="微軟正黑體" pitchFamily="34" charset="-120"/>
            </a:endParaRPr>
          </a:p>
          <a:p>
            <a:pPr algn="ctr">
              <a:spcBef>
                <a:spcPct val="0"/>
              </a:spcBef>
              <a:buNone/>
            </a:pPr>
            <a:r>
              <a:rPr lang="zh-TW" altLang="en-US" sz="4400" b="1" dirty="0" smtClean="0">
                <a:solidFill>
                  <a:srgbClr val="7030A0"/>
                </a:solidFill>
                <a:effectLst/>
                <a:latin typeface="微軟正黑體" pitchFamily="34" charset="-120"/>
                <a:ea typeface="微軟正黑體" pitchFamily="34" charset="-120"/>
              </a:rPr>
              <a:t>預防</a:t>
            </a:r>
            <a:r>
              <a:rPr lang="zh-TW" altLang="en-US" sz="4400" b="1" dirty="0">
                <a:solidFill>
                  <a:srgbClr val="7030A0"/>
                </a:solidFill>
                <a:effectLst/>
                <a:latin typeface="微軟正黑體" pitchFamily="34" charset="-120"/>
                <a:ea typeface="微軟正黑體" pitchFamily="34" charset="-120"/>
              </a:rPr>
              <a:t>性騷擾資源</a:t>
            </a:r>
            <a:r>
              <a:rPr lang="zh-TW" altLang="en-US" sz="4400" b="1" dirty="0" smtClean="0">
                <a:solidFill>
                  <a:srgbClr val="7030A0"/>
                </a:solidFill>
                <a:effectLst/>
                <a:latin typeface="微軟正黑體" pitchFamily="34" charset="-120"/>
                <a:ea typeface="微軟正黑體" pitchFamily="34" charset="-120"/>
              </a:rPr>
              <a:t>庫</a:t>
            </a:r>
            <a:endParaRPr lang="en-US" altLang="zh-TW" sz="4400" b="1" dirty="0" smtClean="0">
              <a:solidFill>
                <a:srgbClr val="7030A0"/>
              </a:solidFill>
              <a:effectLst/>
              <a:latin typeface="微軟正黑體" pitchFamily="34" charset="-120"/>
              <a:ea typeface="微軟正黑體" pitchFamily="34" charset="-120"/>
            </a:endParaRPr>
          </a:p>
          <a:p>
            <a:pPr algn="ctr">
              <a:spcBef>
                <a:spcPct val="0"/>
              </a:spcBef>
              <a:buNone/>
            </a:pPr>
            <a:endParaRPr lang="en-US" altLang="zh-TW" sz="4400" b="1" dirty="0" smtClean="0">
              <a:solidFill>
                <a:srgbClr val="7030A0"/>
              </a:solidFill>
              <a:effectLst/>
              <a:latin typeface="微軟正黑體" pitchFamily="34" charset="-120"/>
              <a:ea typeface="微軟正黑體" pitchFamily="34" charset="-120"/>
            </a:endParaRPr>
          </a:p>
          <a:p>
            <a:pPr algn="ctr">
              <a:spcBef>
                <a:spcPct val="0"/>
              </a:spcBef>
              <a:buNone/>
            </a:pPr>
            <a:endParaRPr lang="en-US" altLang="zh-TW" sz="4400" b="1" dirty="0" smtClean="0">
              <a:solidFill>
                <a:srgbClr val="7030A0"/>
              </a:solidFill>
              <a:effectLst/>
              <a:latin typeface="微軟正黑體" pitchFamily="34" charset="-120"/>
              <a:ea typeface="微軟正黑體" pitchFamily="34" charset="-120"/>
            </a:endParaRPr>
          </a:p>
          <a:p>
            <a:pPr algn="ctr">
              <a:spcBef>
                <a:spcPct val="0"/>
              </a:spcBef>
              <a:buNone/>
            </a:pPr>
            <a:endParaRPr lang="en-US" altLang="zh-TW" sz="4400" b="1" dirty="0" smtClean="0">
              <a:solidFill>
                <a:srgbClr val="C00000"/>
              </a:solidFill>
              <a:latin typeface="微軟正黑體" pitchFamily="34" charset="-120"/>
              <a:ea typeface="微軟正黑體" pitchFamily="34" charset="-120"/>
            </a:endParaRPr>
          </a:p>
          <a:p>
            <a:pPr algn="ctr">
              <a:spcBef>
                <a:spcPct val="0"/>
              </a:spcBef>
              <a:buNone/>
            </a:pPr>
            <a:endParaRPr lang="en-US" altLang="zh-TW" sz="4000" b="1" dirty="0">
              <a:solidFill>
                <a:srgbClr val="C00000"/>
              </a:solidFill>
              <a:latin typeface="微軟正黑體" pitchFamily="34" charset="-120"/>
              <a:ea typeface="微軟正黑體" pitchFamily="34" charset="-120"/>
            </a:endParaRPr>
          </a:p>
          <a:p>
            <a:pPr>
              <a:buNone/>
            </a:pPr>
            <a:endParaRPr lang="en-US" altLang="zh-TW" b="1" dirty="0" smtClean="0">
              <a:solidFill>
                <a:srgbClr val="0070C0"/>
              </a:solidFill>
              <a:latin typeface="+mj-ea"/>
            </a:endParaRPr>
          </a:p>
          <a:p>
            <a:pPr>
              <a:buNone/>
            </a:pPr>
            <a:endParaRPr lang="en-US" altLang="zh-TW" b="1" dirty="0" smtClean="0">
              <a:solidFill>
                <a:srgbClr val="0070C0"/>
              </a:solidFill>
              <a:latin typeface="+mj-ea"/>
            </a:endParaRPr>
          </a:p>
          <a:p>
            <a:pPr>
              <a:buNone/>
            </a:pPr>
            <a:endParaRPr lang="en-US" altLang="zh-TW" b="1" dirty="0" smtClean="0">
              <a:solidFill>
                <a:srgbClr val="0070C0"/>
              </a:solidFill>
              <a:latin typeface="+mj-ea"/>
            </a:endParaRPr>
          </a:p>
        </p:txBody>
      </p:sp>
      <p:pic>
        <p:nvPicPr>
          <p:cNvPr id="5" name="圖片 4" descr="EOC-logo.png"/>
          <p:cNvPicPr>
            <a:picLocks noChangeAspect="1"/>
          </p:cNvPicPr>
          <p:nvPr/>
        </p:nvPicPr>
        <p:blipFill>
          <a:blip r:embed="rId3" cstate="print"/>
          <a:stretch>
            <a:fillRect/>
          </a:stretch>
        </p:blipFill>
        <p:spPr>
          <a:xfrm>
            <a:off x="8079072" y="228600"/>
            <a:ext cx="836341" cy="685800"/>
          </a:xfrm>
          <a:prstGeom prst="rect">
            <a:avLst/>
          </a:prstGeom>
        </p:spPr>
      </p:pic>
      <p:sp>
        <p:nvSpPr>
          <p:cNvPr id="9" name="圓角化對角線角落矩形 8"/>
          <p:cNvSpPr/>
          <p:nvPr/>
        </p:nvSpPr>
        <p:spPr>
          <a:xfrm>
            <a:off x="2362200" y="4267200"/>
            <a:ext cx="4267200" cy="1295400"/>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buNone/>
            </a:pPr>
            <a:r>
              <a:rPr lang="zh-TW" altLang="zh-TW" sz="2000" b="1" dirty="0" smtClean="0">
                <a:solidFill>
                  <a:schemeClr val="tx1"/>
                </a:solidFill>
                <a:latin typeface="微軟正黑體" pitchFamily="34" charset="-120"/>
                <a:ea typeface="微軟正黑體" pitchFamily="34" charset="-120"/>
              </a:rPr>
              <a:t>平機會</a:t>
            </a:r>
            <a:r>
              <a:rPr lang="zh-TW" altLang="en-US" sz="2000" b="1" dirty="0" smtClean="0">
                <a:solidFill>
                  <a:schemeClr val="tx1"/>
                </a:solidFill>
                <a:latin typeface="微軟正黑體" pitchFamily="34" charset="-120"/>
                <a:ea typeface="微軟正黑體" pitchFamily="34" charset="-120"/>
              </a:rPr>
              <a:t>網頁  </a:t>
            </a:r>
            <a:r>
              <a:rPr lang="en-US" altLang="zh-TW" sz="2000" b="1" dirty="0" smtClean="0">
                <a:solidFill>
                  <a:srgbClr val="0070C0"/>
                </a:solidFill>
                <a:latin typeface="微軟正黑體" pitchFamily="34" charset="-120"/>
                <a:ea typeface="微軟正黑體" pitchFamily="34" charset="-120"/>
                <a:hlinkClick r:id="rId4"/>
              </a:rPr>
              <a:t>www.eoc.org.hk</a:t>
            </a:r>
            <a:endParaRPr lang="en-US" altLang="zh-TW" sz="2000" b="1" dirty="0" smtClean="0">
              <a:solidFill>
                <a:srgbClr val="0070C0"/>
              </a:solidFill>
              <a:latin typeface="微軟正黑體" pitchFamily="34" charset="-120"/>
              <a:ea typeface="微軟正黑體" pitchFamily="34" charset="-120"/>
            </a:endParaRPr>
          </a:p>
          <a:p>
            <a:pPr algn="ctr">
              <a:spcBef>
                <a:spcPct val="0"/>
              </a:spcBef>
              <a:buNone/>
            </a:pPr>
            <a:endParaRPr lang="en-US" altLang="zh-TW" sz="1400" b="1" dirty="0" smtClean="0">
              <a:solidFill>
                <a:schemeClr val="bg1">
                  <a:lumMod val="25000"/>
                </a:schemeClr>
              </a:solidFill>
              <a:latin typeface="微軟正黑體" pitchFamily="34" charset="-120"/>
              <a:ea typeface="微軟正黑體" pitchFamily="34" charset="-120"/>
            </a:endParaRPr>
          </a:p>
          <a:p>
            <a:pPr algn="ctr">
              <a:spcBef>
                <a:spcPct val="0"/>
              </a:spcBef>
              <a:buNone/>
            </a:pPr>
            <a:r>
              <a:rPr lang="en-US" altLang="zh-TW" sz="2000" b="1" dirty="0" smtClean="0">
                <a:solidFill>
                  <a:srgbClr val="002060"/>
                </a:solidFill>
                <a:latin typeface="微軟正黑體" pitchFamily="34" charset="-120"/>
                <a:ea typeface="微軟正黑體" pitchFamily="34" charset="-120"/>
              </a:rPr>
              <a:t> </a:t>
            </a:r>
            <a:r>
              <a:rPr lang="zh-TW" altLang="zh-TW" sz="2000" b="1" dirty="0" smtClean="0">
                <a:solidFill>
                  <a:schemeClr val="tx1"/>
                </a:solidFill>
                <a:latin typeface="微軟正黑體" pitchFamily="34" charset="-120"/>
                <a:ea typeface="微軟正黑體" pitchFamily="34" charset="-120"/>
              </a:rPr>
              <a:t>平機會</a:t>
            </a:r>
            <a:r>
              <a:rPr lang="zh-TW" altLang="en-US" sz="2000" b="1" dirty="0" smtClean="0">
                <a:solidFill>
                  <a:schemeClr val="tx1"/>
                </a:solidFill>
                <a:latin typeface="微軟正黑體" pitchFamily="34" charset="-120"/>
                <a:ea typeface="微軟正黑體" pitchFamily="34" charset="-120"/>
              </a:rPr>
              <a:t>熱線  </a:t>
            </a:r>
            <a:r>
              <a:rPr lang="en-US" altLang="zh-TW" sz="2000" b="1" dirty="0" smtClean="0">
                <a:solidFill>
                  <a:srgbClr val="0070C0"/>
                </a:solidFill>
                <a:latin typeface="微軟正黑體" pitchFamily="34" charset="-120"/>
                <a:ea typeface="微軟正黑體" pitchFamily="34" charset="-120"/>
              </a:rPr>
              <a:t>2511</a:t>
            </a:r>
            <a:r>
              <a:rPr lang="zh-TW" altLang="en-US" sz="2000" b="1" dirty="0" smtClean="0">
                <a:solidFill>
                  <a:srgbClr val="0070C0"/>
                </a:solidFill>
                <a:latin typeface="微軟正黑體" pitchFamily="34" charset="-120"/>
                <a:ea typeface="微軟正黑體" pitchFamily="34" charset="-120"/>
              </a:rPr>
              <a:t> </a:t>
            </a:r>
            <a:r>
              <a:rPr lang="en-US" altLang="zh-TW" sz="2000" b="1" dirty="0" smtClean="0">
                <a:solidFill>
                  <a:srgbClr val="0070C0"/>
                </a:solidFill>
                <a:latin typeface="微軟正黑體" pitchFamily="34" charset="-120"/>
                <a:ea typeface="微軟正黑體" pitchFamily="34" charset="-120"/>
              </a:rPr>
              <a:t>8211</a:t>
            </a:r>
            <a:r>
              <a:rPr lang="zh-TW" altLang="en-US" sz="2000" b="1" dirty="0" smtClean="0">
                <a:solidFill>
                  <a:srgbClr val="0070C0"/>
                </a:solidFill>
                <a:latin typeface="微軟正黑體" pitchFamily="34" charset="-120"/>
                <a:ea typeface="微軟正黑體" pitchFamily="34" charset="-120"/>
              </a:rPr>
              <a:t> </a:t>
            </a:r>
            <a:endParaRPr lang="en-US" altLang="zh-TW" sz="2000" b="1" dirty="0" smtClean="0">
              <a:solidFill>
                <a:srgbClr val="0070C0"/>
              </a:solidFill>
              <a:latin typeface="微軟正黑體" pitchFamily="34" charset="-120"/>
              <a:ea typeface="微軟正黑體" pitchFamily="34" charset="-120"/>
            </a:endParaRPr>
          </a:p>
        </p:txBody>
      </p:sp>
      <p:pic>
        <p:nvPicPr>
          <p:cNvPr id="2050" name="Picture 2"/>
          <p:cNvPicPr>
            <a:picLocks noChangeAspect="1" noChangeArrowheads="1"/>
          </p:cNvPicPr>
          <p:nvPr/>
        </p:nvPicPr>
        <p:blipFill>
          <a:blip r:embed="rId5" cstate="print"/>
          <a:srcRect l="25625" t="18750" r="30625" b="59375"/>
          <a:stretch>
            <a:fillRect/>
          </a:stretch>
        </p:blipFill>
        <p:spPr bwMode="auto">
          <a:xfrm>
            <a:off x="2857500" y="2590800"/>
            <a:ext cx="3429000" cy="1371600"/>
          </a:xfrm>
          <a:prstGeom prst="rect">
            <a:avLst/>
          </a:prstGeom>
          <a:noFill/>
          <a:ln w="9525">
            <a:noFill/>
            <a:miter lim="800000"/>
            <a:headEnd/>
            <a:tailEnd/>
          </a:ln>
        </p:spPr>
      </p:pic>
    </p:spTree>
  </p:cSld>
  <p:clrMapOvr>
    <a:masterClrMapping/>
  </p:clrMapOvr>
  <p:transition spd="med">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EOC-logo.png"/>
          <p:cNvPicPr>
            <a:picLocks noChangeAspect="1"/>
          </p:cNvPicPr>
          <p:nvPr/>
        </p:nvPicPr>
        <p:blipFill>
          <a:blip r:embed="rId2" cstate="print"/>
          <a:stretch>
            <a:fillRect/>
          </a:stretch>
        </p:blipFill>
        <p:spPr>
          <a:xfrm>
            <a:off x="8079072" y="228600"/>
            <a:ext cx="836341" cy="685800"/>
          </a:xfrm>
          <a:prstGeom prst="rect">
            <a:avLst/>
          </a:prstGeom>
        </p:spPr>
      </p:pic>
      <p:sp>
        <p:nvSpPr>
          <p:cNvPr id="6" name="標題 5"/>
          <p:cNvSpPr>
            <a:spLocks noGrp="1"/>
          </p:cNvSpPr>
          <p:nvPr>
            <p:ph type="ctrTitle"/>
          </p:nvPr>
        </p:nvSpPr>
        <p:spPr>
          <a:xfrm>
            <a:off x="609600" y="1752600"/>
            <a:ext cx="7848600" cy="1600200"/>
          </a:xfrm>
        </p:spPr>
        <p:txBody>
          <a:bodyPr/>
          <a:lstStyle/>
          <a:p>
            <a:pPr algn="ctr"/>
            <a:r>
              <a:rPr lang="en-US" altLang="zh-TW" sz="5400" b="1" dirty="0" smtClean="0">
                <a:solidFill>
                  <a:srgbClr val="002060"/>
                </a:solidFill>
                <a:latin typeface="微軟正黑體" pitchFamily="34" charset="-120"/>
                <a:ea typeface="微軟正黑體" pitchFamily="34" charset="-120"/>
                <a:cs typeface="+mn-cs"/>
              </a:rPr>
              <a:t/>
            </a:r>
            <a:br>
              <a:rPr lang="en-US" altLang="zh-TW" sz="5400" b="1" dirty="0" smtClean="0">
                <a:solidFill>
                  <a:srgbClr val="002060"/>
                </a:solidFill>
                <a:latin typeface="微軟正黑體" pitchFamily="34" charset="-120"/>
                <a:ea typeface="微軟正黑體" pitchFamily="34" charset="-120"/>
                <a:cs typeface="+mn-cs"/>
              </a:rPr>
            </a:br>
            <a:r>
              <a:rPr lang="en-US" altLang="zh-TW" sz="5400" dirty="0" smtClean="0">
                <a:solidFill>
                  <a:srgbClr val="002060"/>
                </a:solidFill>
                <a:latin typeface="微軟正黑體" pitchFamily="34" charset="-120"/>
                <a:ea typeface="微軟正黑體" pitchFamily="34" charset="-120"/>
                <a:cs typeface="+mn-cs"/>
              </a:rPr>
              <a:t/>
            </a:r>
            <a:br>
              <a:rPr lang="en-US" altLang="zh-TW" sz="5400" dirty="0" smtClean="0">
                <a:solidFill>
                  <a:srgbClr val="002060"/>
                </a:solidFill>
                <a:latin typeface="微軟正黑體" pitchFamily="34" charset="-120"/>
                <a:ea typeface="微軟正黑體" pitchFamily="34" charset="-120"/>
                <a:cs typeface="+mn-cs"/>
              </a:rPr>
            </a:br>
            <a:r>
              <a:rPr lang="zh-TW" altLang="en-US" sz="5400" b="1" dirty="0" smtClean="0">
                <a:solidFill>
                  <a:srgbClr val="002060"/>
                </a:solidFill>
                <a:effectLst/>
                <a:latin typeface="微軟正黑體" pitchFamily="34" charset="-120"/>
                <a:ea typeface="微軟正黑體" pitchFamily="34" charset="-120"/>
                <a:cs typeface="+mn-cs"/>
              </a:rPr>
              <a:t>謝  謝</a:t>
            </a:r>
            <a:endParaRPr lang="zh-TW" altLang="en-US" sz="5400" b="1" dirty="0">
              <a:solidFill>
                <a:srgbClr val="002060"/>
              </a:solidFill>
              <a:effectLst/>
              <a:latin typeface="微軟正黑體" pitchFamily="34" charset="-120"/>
              <a:ea typeface="微軟正黑體" pitchFamily="34" charset="-120"/>
              <a:cs typeface="+mn-cs"/>
            </a:endParaRPr>
          </a:p>
        </p:txBody>
      </p:sp>
      <p:sp>
        <p:nvSpPr>
          <p:cNvPr id="8" name="矩形 7"/>
          <p:cNvSpPr/>
          <p:nvPr/>
        </p:nvSpPr>
        <p:spPr>
          <a:xfrm>
            <a:off x="1219200" y="4343400"/>
            <a:ext cx="7924800" cy="1200329"/>
          </a:xfrm>
          <a:prstGeom prst="rect">
            <a:avLst/>
          </a:prstGeom>
        </p:spPr>
        <p:txBody>
          <a:bodyPr wrap="square">
            <a:spAutoFit/>
          </a:bodyPr>
          <a:lstStyle/>
          <a:p>
            <a:pPr lvl="0">
              <a:spcBef>
                <a:spcPct val="0"/>
              </a:spcBef>
              <a:defRPr/>
            </a:pPr>
            <a:endParaRPr lang="en-US" altLang="zh-TW" u="sng" dirty="0" smtClean="0">
              <a:solidFill>
                <a:schemeClr val="tx2"/>
              </a:solidFill>
              <a:latin typeface="標楷體" pitchFamily="65" charset="-120"/>
              <a:ea typeface="標楷體" pitchFamily="65" charset="-120"/>
            </a:endParaRPr>
          </a:p>
          <a:p>
            <a:pPr lvl="0">
              <a:spcBef>
                <a:spcPct val="0"/>
              </a:spcBef>
              <a:defRPr/>
            </a:pPr>
            <a:r>
              <a:rPr lang="zh-TW" altLang="en-US" u="sng" dirty="0" smtClean="0">
                <a:solidFill>
                  <a:schemeClr val="tx2"/>
                </a:solidFill>
                <a:latin typeface="標楷體" pitchFamily="65" charset="-120"/>
                <a:ea typeface="標楷體" pitchFamily="65" charset="-120"/>
              </a:rPr>
              <a:t>聲明</a:t>
            </a:r>
            <a:r>
              <a:rPr lang="en-US" altLang="zh-TW" u="sng" dirty="0" smtClean="0">
                <a:solidFill>
                  <a:schemeClr val="tx2"/>
                </a:solidFill>
                <a:latin typeface="標楷體" pitchFamily="65" charset="-120"/>
                <a:ea typeface="標楷體" pitchFamily="65" charset="-120"/>
              </a:rPr>
              <a:t>:</a:t>
            </a:r>
            <a:r>
              <a:rPr lang="zh-TW" altLang="en-US" dirty="0">
                <a:solidFill>
                  <a:schemeClr val="tx2"/>
                </a:solidFill>
                <a:latin typeface="標楷體" pitchFamily="65" charset="-120"/>
                <a:ea typeface="標楷體" pitchFamily="65" charset="-120"/>
              </a:rPr>
              <a:t/>
            </a:r>
            <a:br>
              <a:rPr lang="zh-TW" altLang="en-US" dirty="0">
                <a:solidFill>
                  <a:schemeClr val="tx2"/>
                </a:solidFill>
                <a:latin typeface="標楷體" pitchFamily="65" charset="-120"/>
                <a:ea typeface="標楷體" pitchFamily="65" charset="-120"/>
              </a:rPr>
            </a:br>
            <a:r>
              <a:rPr lang="zh-TW" altLang="en-US" dirty="0">
                <a:solidFill>
                  <a:schemeClr val="tx2"/>
                </a:solidFill>
                <a:latin typeface="標楷體" pitchFamily="65" charset="-120"/>
                <a:ea typeface="標楷體" pitchFamily="65" charset="-120"/>
              </a:rPr>
              <a:t>此</a:t>
            </a:r>
            <a:r>
              <a:rPr lang="zh-TW" altLang="en-US" dirty="0" smtClean="0">
                <a:solidFill>
                  <a:schemeClr val="tx2"/>
                </a:solidFill>
                <a:latin typeface="標楷體" pitchFamily="65" charset="-120"/>
                <a:ea typeface="標楷體" pitchFamily="65" charset="-120"/>
              </a:rPr>
              <a:t>簡報所</a:t>
            </a:r>
            <a:r>
              <a:rPr lang="zh-TW" altLang="en-US" dirty="0">
                <a:solidFill>
                  <a:schemeClr val="tx2"/>
                </a:solidFill>
                <a:latin typeface="標楷體" pitchFamily="65" charset="-120"/>
                <a:ea typeface="標楷體" pitchFamily="65" charset="-120"/>
              </a:rPr>
              <a:t>用的一切教材僅供參加者參考，並不代表法律意見。 </a:t>
            </a:r>
            <a:r>
              <a:rPr lang="en-US" altLang="zh-TW" dirty="0">
                <a:solidFill>
                  <a:schemeClr val="tx2"/>
                </a:solidFill>
                <a:latin typeface="標楷體" pitchFamily="65" charset="-120"/>
                <a:ea typeface="標楷體" pitchFamily="65" charset="-120"/>
              </a:rPr>
              <a:t/>
            </a:r>
            <a:br>
              <a:rPr lang="en-US" altLang="zh-TW" dirty="0">
                <a:solidFill>
                  <a:schemeClr val="tx2"/>
                </a:solidFill>
                <a:latin typeface="標楷體" pitchFamily="65" charset="-120"/>
                <a:ea typeface="標楷體" pitchFamily="65" charset="-120"/>
              </a:rPr>
            </a:br>
            <a:r>
              <a:rPr lang="zh-TW" altLang="en-US" dirty="0">
                <a:solidFill>
                  <a:schemeClr val="tx2"/>
                </a:solidFill>
                <a:latin typeface="標楷體" pitchFamily="65" charset="-120"/>
                <a:ea typeface="標楷體" pitchFamily="65" charset="-120"/>
              </a:rPr>
              <a:t>如有任何查詢或需進一步資料，歡迎與平等機會委員會聯絡。</a:t>
            </a:r>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EOC-logo.png"/>
          <p:cNvPicPr>
            <a:picLocks noChangeAspect="1"/>
          </p:cNvPicPr>
          <p:nvPr/>
        </p:nvPicPr>
        <p:blipFill>
          <a:blip r:embed="rId2" cstate="print"/>
          <a:stretch>
            <a:fillRect/>
          </a:stretch>
        </p:blipFill>
        <p:spPr>
          <a:xfrm>
            <a:off x="8079072" y="228600"/>
            <a:ext cx="836341" cy="685800"/>
          </a:xfrm>
          <a:prstGeom prst="rect">
            <a:avLst/>
          </a:prstGeom>
        </p:spPr>
      </p:pic>
      <p:sp>
        <p:nvSpPr>
          <p:cNvPr id="9" name="標題 8"/>
          <p:cNvSpPr>
            <a:spLocks noGrp="1"/>
          </p:cNvSpPr>
          <p:nvPr>
            <p:ph type="title"/>
          </p:nvPr>
        </p:nvSpPr>
        <p:spPr>
          <a:xfrm>
            <a:off x="301752" y="765048"/>
            <a:ext cx="8534400" cy="758952"/>
          </a:xfrm>
        </p:spPr>
        <p:txBody>
          <a:bodyPr>
            <a:normAutofit fontScale="90000"/>
          </a:bodyPr>
          <a:lstStyle/>
          <a:p>
            <a:r>
              <a:rPr lang="en-US" altLang="zh-TW" b="1" dirty="0" smtClean="0">
                <a:solidFill>
                  <a:schemeClr val="tx1"/>
                </a:solidFill>
                <a:latin typeface="微軟正黑體" pitchFamily="34" charset="-120"/>
                <a:ea typeface="微軟正黑體" pitchFamily="34" charset="-120"/>
              </a:rPr>
              <a:t/>
            </a:r>
            <a:br>
              <a:rPr lang="en-US" altLang="zh-TW" b="1" dirty="0" smtClean="0">
                <a:solidFill>
                  <a:schemeClr val="tx1"/>
                </a:solidFill>
                <a:latin typeface="微軟正黑體" pitchFamily="34" charset="-120"/>
                <a:ea typeface="微軟正黑體" pitchFamily="34" charset="-120"/>
              </a:rPr>
            </a:br>
            <a:r>
              <a:rPr lang="zh-TW" altLang="en-US" sz="3600" b="1" dirty="0" smtClean="0">
                <a:solidFill>
                  <a:srgbClr val="002060"/>
                </a:solidFill>
                <a:effectLst/>
                <a:latin typeface="微軟正黑體" pitchFamily="34" charset="-120"/>
                <a:ea typeface="微軟正黑體" pitchFamily="34" charset="-120"/>
              </a:rPr>
              <a:t>什麼是</a:t>
            </a:r>
            <a:r>
              <a:rPr lang="zh-TW" altLang="en-US" sz="3600" b="1" dirty="0" smtClean="0">
                <a:solidFill>
                  <a:srgbClr val="C00000"/>
                </a:solidFill>
                <a:effectLst/>
                <a:latin typeface="微軟正黑體" pitchFamily="34" charset="-120"/>
                <a:ea typeface="微軟正黑體" pitchFamily="34" charset="-120"/>
              </a:rPr>
              <a:t>性騷擾 </a:t>
            </a:r>
            <a:r>
              <a:rPr lang="en-US" altLang="zh-TW" sz="3600" b="1" dirty="0" smtClean="0">
                <a:solidFill>
                  <a:srgbClr val="C00000"/>
                </a:solidFill>
                <a:effectLst/>
                <a:latin typeface="微軟正黑體" pitchFamily="34" charset="-120"/>
                <a:ea typeface="微軟正黑體" pitchFamily="34" charset="-120"/>
              </a:rPr>
              <a:t>?</a:t>
            </a:r>
            <a:r>
              <a:rPr lang="en-US" altLang="zh-TW" b="1" dirty="0" smtClean="0">
                <a:solidFill>
                  <a:srgbClr val="C00000"/>
                </a:solidFill>
                <a:effectLst/>
                <a:latin typeface="微軟正黑體" pitchFamily="34" charset="-120"/>
                <a:ea typeface="微軟正黑體" pitchFamily="34" charset="-120"/>
              </a:rPr>
              <a:t/>
            </a:r>
            <a:br>
              <a:rPr lang="en-US" altLang="zh-TW" b="1" dirty="0" smtClean="0">
                <a:solidFill>
                  <a:srgbClr val="C00000"/>
                </a:solidFill>
                <a:effectLst/>
                <a:latin typeface="微軟正黑體" pitchFamily="34" charset="-120"/>
                <a:ea typeface="微軟正黑體" pitchFamily="34" charset="-120"/>
              </a:rPr>
            </a:br>
            <a:endParaRPr lang="zh-TW" altLang="en-US" dirty="0">
              <a:solidFill>
                <a:srgbClr val="C00000"/>
              </a:solidFill>
              <a:effectLst/>
            </a:endParaRPr>
          </a:p>
        </p:txBody>
      </p:sp>
      <p:graphicFrame>
        <p:nvGraphicFramePr>
          <p:cNvPr id="8" name="內容版面配置區 5"/>
          <p:cNvGraphicFramePr>
            <a:graphicFrameLocks noGrp="1"/>
          </p:cNvGraphicFramePr>
          <p:nvPr>
            <p:ph idx="1"/>
            <p:extLst>
              <p:ext uri="{D42A27DB-BD31-4B8C-83A1-F6EECF244321}">
                <p14:modId xmlns:p14="http://schemas.microsoft.com/office/powerpoint/2010/main" val="2195245564"/>
              </p:ext>
            </p:extLst>
          </p:nvPr>
        </p:nvGraphicFramePr>
        <p:xfrm>
          <a:off x="304800" y="12192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304800"/>
            <a:ext cx="8534400" cy="758952"/>
          </a:xfrm>
        </p:spPr>
        <p:txBody>
          <a:bodyPr>
            <a:normAutofit/>
          </a:bodyPr>
          <a:lstStyle/>
          <a:p>
            <a:r>
              <a:rPr lang="zh-TW" altLang="en-US" sz="3200" b="1" dirty="0" smtClean="0">
                <a:solidFill>
                  <a:srgbClr val="002060"/>
                </a:solidFill>
                <a:latin typeface="微軟正黑體" pitchFamily="34" charset="-120"/>
                <a:ea typeface="微軟正黑體" pitchFamily="34" charset="-120"/>
                <a:cs typeface="+mn-cs"/>
              </a:rPr>
              <a:t> </a:t>
            </a:r>
            <a:r>
              <a:rPr lang="zh-TW" altLang="en-US" sz="3200" b="1" dirty="0" smtClean="0">
                <a:solidFill>
                  <a:srgbClr val="002060"/>
                </a:solidFill>
                <a:effectLst/>
                <a:latin typeface="微軟正黑體" pitchFamily="34" charset="-120"/>
                <a:ea typeface="微軟正黑體" pitchFamily="34" charset="-120"/>
                <a:cs typeface="+mn-cs"/>
              </a:rPr>
              <a:t>性騷擾的</a:t>
            </a:r>
            <a:r>
              <a:rPr lang="zh-TW" altLang="en-US" sz="3200" b="1" dirty="0" smtClean="0">
                <a:solidFill>
                  <a:srgbClr val="C00000"/>
                </a:solidFill>
                <a:effectLst/>
                <a:latin typeface="微軟正黑體" pitchFamily="34" charset="-120"/>
                <a:ea typeface="微軟正黑體" pitchFamily="34" charset="-120"/>
                <a:cs typeface="+mn-cs"/>
              </a:rPr>
              <a:t>定義</a:t>
            </a:r>
          </a:p>
        </p:txBody>
      </p:sp>
      <p:sp>
        <p:nvSpPr>
          <p:cNvPr id="8" name="內容版面配置區 2"/>
          <p:cNvSpPr>
            <a:spLocks noGrp="1"/>
          </p:cNvSpPr>
          <p:nvPr>
            <p:ph idx="1"/>
          </p:nvPr>
        </p:nvSpPr>
        <p:spPr>
          <a:xfrm>
            <a:off x="533400" y="1371605"/>
            <a:ext cx="8001000" cy="4525963"/>
          </a:xfrm>
        </p:spPr>
        <p:style>
          <a:lnRef idx="2">
            <a:schemeClr val="accent2"/>
          </a:lnRef>
          <a:fillRef idx="1">
            <a:schemeClr val="lt1"/>
          </a:fillRef>
          <a:effectRef idx="0">
            <a:schemeClr val="accent2"/>
          </a:effectRef>
          <a:fontRef idx="minor">
            <a:schemeClr val="dk1"/>
          </a:fontRef>
        </p:style>
        <p:txBody>
          <a:bodyPr/>
          <a:lstStyle/>
          <a:p>
            <a:pPr>
              <a:buNone/>
            </a:pPr>
            <a:r>
              <a:rPr lang="en-US" altLang="zh-TW" sz="3000" b="1" dirty="0" smtClean="0">
                <a:solidFill>
                  <a:srgbClr val="C00000"/>
                </a:solidFill>
                <a:latin typeface="微軟正黑體" pitchFamily="34" charset="-120"/>
                <a:ea typeface="微軟正黑體" pitchFamily="34" charset="-120"/>
              </a:rPr>
              <a:t>					</a:t>
            </a:r>
          </a:p>
          <a:p>
            <a:pPr>
              <a:buNone/>
            </a:pPr>
            <a:r>
              <a:rPr lang="en-US" altLang="zh-TW" sz="3000" b="1" dirty="0" smtClean="0">
                <a:solidFill>
                  <a:srgbClr val="C00000"/>
                </a:solidFill>
                <a:latin typeface="微軟正黑體" pitchFamily="34" charset="-120"/>
                <a:ea typeface="微軟正黑體" pitchFamily="34" charset="-120"/>
              </a:rPr>
              <a:t>				     </a:t>
            </a:r>
            <a:r>
              <a:rPr lang="zh-TW" altLang="en-US" sz="3000" b="1" u="sng" dirty="0" smtClean="0">
                <a:solidFill>
                  <a:schemeClr val="tx1"/>
                </a:solidFill>
                <a:effectLst/>
                <a:latin typeface="微軟正黑體" pitchFamily="34" charset="-120"/>
                <a:ea typeface="微軟正黑體" pitchFamily="34" charset="-120"/>
              </a:rPr>
              <a:t>兩大類別</a:t>
            </a:r>
            <a:endParaRPr lang="en-US" altLang="zh-TW" sz="3000" b="1" u="sng" dirty="0">
              <a:solidFill>
                <a:schemeClr val="tx1"/>
              </a:solidFill>
              <a:effectLst/>
              <a:latin typeface="微軟正黑體" pitchFamily="34" charset="-120"/>
              <a:ea typeface="微軟正黑體" pitchFamily="34" charset="-120"/>
            </a:endParaRPr>
          </a:p>
          <a:p>
            <a:pPr marL="514350" lvl="0" indent="-514350">
              <a:buNone/>
            </a:pPr>
            <a:r>
              <a:rPr lang="zh-TW" altLang="en-US" sz="3000" b="1" dirty="0" smtClean="0">
                <a:solidFill>
                  <a:schemeClr val="tx1"/>
                </a:solidFill>
                <a:effectLst/>
                <a:latin typeface="微軟正黑體" pitchFamily="34" charset="-120"/>
                <a:ea typeface="微軟正黑體" pitchFamily="34" charset="-120"/>
              </a:rPr>
              <a:t>                 </a:t>
            </a:r>
            <a:r>
              <a:rPr lang="en-US" altLang="zh-TW" sz="3000" b="1" dirty="0" smtClean="0">
                <a:solidFill>
                  <a:schemeClr val="tx1"/>
                </a:solidFill>
                <a:effectLst/>
                <a:latin typeface="微軟正黑體" pitchFamily="34" charset="-120"/>
                <a:ea typeface="微軟正黑體" pitchFamily="34" charset="-120"/>
              </a:rPr>
              <a:t>- </a:t>
            </a:r>
            <a:r>
              <a:rPr lang="zh-TW" altLang="en-US" sz="3000" b="1" dirty="0" smtClean="0">
                <a:solidFill>
                  <a:schemeClr val="tx1"/>
                </a:solidFill>
                <a:effectLst/>
                <a:latin typeface="微軟正黑體" pitchFamily="34" charset="-120"/>
                <a:ea typeface="微軟正黑體" pitchFamily="34" charset="-120"/>
              </a:rPr>
              <a:t>對</a:t>
            </a:r>
            <a:r>
              <a:rPr lang="zh-TW" altLang="en-US" sz="3000" b="1" dirty="0" smtClean="0">
                <a:solidFill>
                  <a:srgbClr val="C00000"/>
                </a:solidFill>
                <a:effectLst/>
                <a:latin typeface="微軟正黑體" pitchFamily="34" charset="-120"/>
                <a:ea typeface="微軟正黑體" pitchFamily="34" charset="-120"/>
              </a:rPr>
              <a:t>個別人士</a:t>
            </a:r>
            <a:r>
              <a:rPr lang="zh-TW" altLang="en-US" sz="3000" b="1" dirty="0" smtClean="0">
                <a:solidFill>
                  <a:schemeClr val="tx1"/>
                </a:solidFill>
                <a:effectLst/>
                <a:latin typeface="微軟正黑體" pitchFamily="34" charset="-120"/>
                <a:ea typeface="微軟正黑體" pitchFamily="34" charset="-120"/>
              </a:rPr>
              <a:t>的性騷擾</a:t>
            </a:r>
            <a:endParaRPr lang="en-US" altLang="zh-TW" sz="3000" b="1" dirty="0" smtClean="0">
              <a:solidFill>
                <a:schemeClr val="tx1"/>
              </a:solidFill>
              <a:effectLst/>
              <a:latin typeface="微軟正黑體" pitchFamily="34" charset="-120"/>
              <a:ea typeface="微軟正黑體" pitchFamily="34" charset="-120"/>
            </a:endParaRPr>
          </a:p>
          <a:p>
            <a:pPr marL="514350" lvl="0" indent="-514350">
              <a:buNone/>
            </a:pPr>
            <a:r>
              <a:rPr lang="zh-TW" altLang="en-US" sz="3000" b="1" dirty="0" smtClean="0">
                <a:solidFill>
                  <a:schemeClr val="tx1"/>
                </a:solidFill>
                <a:effectLst/>
                <a:latin typeface="微軟正黑體" pitchFamily="34" charset="-120"/>
                <a:ea typeface="微軟正黑體" pitchFamily="34" charset="-120"/>
              </a:rPr>
              <a:t>                 </a:t>
            </a:r>
            <a:r>
              <a:rPr lang="en-US" altLang="zh-TW" sz="3000" b="1" dirty="0" smtClean="0">
                <a:solidFill>
                  <a:schemeClr val="tx1"/>
                </a:solidFill>
                <a:effectLst/>
                <a:latin typeface="微軟正黑體" pitchFamily="34" charset="-120"/>
                <a:ea typeface="微軟正黑體" pitchFamily="34" charset="-120"/>
              </a:rPr>
              <a:t>- </a:t>
            </a:r>
            <a:r>
              <a:rPr lang="zh-TW" altLang="en-US" sz="3000" b="1" dirty="0" smtClean="0">
                <a:solidFill>
                  <a:schemeClr val="tx1"/>
                </a:solidFill>
                <a:effectLst/>
                <a:latin typeface="微軟正黑體" pitchFamily="34" charset="-120"/>
                <a:ea typeface="微軟正黑體" pitchFamily="34" charset="-120"/>
              </a:rPr>
              <a:t>在性方面具敵意</a:t>
            </a:r>
            <a:r>
              <a:rPr lang="en-US" altLang="zh-TW" sz="3000" b="1" dirty="0" smtClean="0">
                <a:solidFill>
                  <a:schemeClr val="tx1"/>
                </a:solidFill>
                <a:effectLst/>
                <a:latin typeface="微軟正黑體" pitchFamily="34" charset="-120"/>
                <a:ea typeface="微軟正黑體" pitchFamily="34" charset="-120"/>
              </a:rPr>
              <a:t>/</a:t>
            </a:r>
            <a:r>
              <a:rPr lang="zh-TW" altLang="en-US" sz="3000" b="1" dirty="0" smtClean="0">
                <a:solidFill>
                  <a:schemeClr val="tx1"/>
                </a:solidFill>
                <a:effectLst/>
                <a:latin typeface="微軟正黑體" pitchFamily="34" charset="-120"/>
                <a:ea typeface="微軟正黑體" pitchFamily="34" charset="-120"/>
              </a:rPr>
              <a:t>威嚇性的</a:t>
            </a:r>
            <a:r>
              <a:rPr lang="zh-TW" altLang="en-US" sz="3000" b="1" dirty="0" smtClean="0">
                <a:solidFill>
                  <a:srgbClr val="C00000"/>
                </a:solidFill>
                <a:effectLst/>
                <a:latin typeface="微軟正黑體" pitchFamily="34" charset="-120"/>
                <a:ea typeface="微軟正黑體" pitchFamily="34" charset="-120"/>
              </a:rPr>
              <a:t>環境</a:t>
            </a:r>
          </a:p>
          <a:p>
            <a:pPr lvl="0">
              <a:buNone/>
            </a:pPr>
            <a:endParaRPr lang="zh-TW" altLang="en-US" sz="3600" dirty="0">
              <a:solidFill>
                <a:schemeClr val="tx1"/>
              </a:solidFill>
              <a:latin typeface="微軟正黑體" pitchFamily="34" charset="-120"/>
              <a:ea typeface="微軟正黑體" pitchFamily="34" charset="-120"/>
            </a:endParaRPr>
          </a:p>
          <a:p>
            <a:endParaRPr lang="zh-TW" altLang="en-US" dirty="0"/>
          </a:p>
        </p:txBody>
      </p:sp>
      <p:pic>
        <p:nvPicPr>
          <p:cNvPr id="5" name="圖片 4" descr="EOC-logo.png"/>
          <p:cNvPicPr>
            <a:picLocks noChangeAspect="1"/>
          </p:cNvPicPr>
          <p:nvPr/>
        </p:nvPicPr>
        <p:blipFill>
          <a:blip r:embed="rId2" cstate="print"/>
          <a:stretch>
            <a:fillRect/>
          </a:stretch>
        </p:blipFill>
        <p:spPr>
          <a:xfrm>
            <a:off x="8079072" y="228600"/>
            <a:ext cx="836341" cy="685800"/>
          </a:xfrm>
          <a:prstGeom prst="rect">
            <a:avLst/>
          </a:prstGeom>
        </p:spPr>
      </p:pic>
      <p:pic>
        <p:nvPicPr>
          <p:cNvPr id="7" name="Picture 8" descr="圖片: 認識性騷擾"/>
          <p:cNvPicPr>
            <a:picLocks noChangeAspect="1" noChangeArrowheads="1"/>
          </p:cNvPicPr>
          <p:nvPr/>
        </p:nvPicPr>
        <p:blipFill>
          <a:blip r:embed="rId3" cstate="print"/>
          <a:srcRect l="-27336" t="2407" r="-21845" b="12827"/>
          <a:stretch>
            <a:fillRect/>
          </a:stretch>
        </p:blipFill>
        <p:spPr bwMode="auto">
          <a:xfrm rot="1038322">
            <a:off x="3924801" y="3834735"/>
            <a:ext cx="1499076" cy="2024654"/>
          </a:xfrm>
          <a:prstGeom prst="ellipse">
            <a:avLst/>
          </a:prstGeom>
          <a:ln>
            <a:noFill/>
          </a:ln>
          <a:effectLst>
            <a:softEdge rad="112500"/>
          </a:effectLst>
        </p:spPr>
      </p:pic>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762000"/>
            <a:ext cx="8534400" cy="758952"/>
          </a:xfrm>
        </p:spPr>
        <p:txBody>
          <a:bodyPr>
            <a:normAutofit fontScale="90000"/>
          </a:bodyPr>
          <a:lstStyle/>
          <a:p>
            <a:pPr lvl="0"/>
            <a:r>
              <a:rPr lang="en-US" altLang="zh-TW" sz="3600" b="1" dirty="0" smtClean="0">
                <a:solidFill>
                  <a:schemeClr val="tx1"/>
                </a:solidFill>
                <a:latin typeface="微軟正黑體" pitchFamily="34" charset="-120"/>
                <a:ea typeface="微軟正黑體" pitchFamily="34" charset="-120"/>
              </a:rPr>
              <a:t/>
            </a:r>
            <a:br>
              <a:rPr lang="en-US" altLang="zh-TW" sz="3600" b="1" dirty="0" smtClean="0">
                <a:solidFill>
                  <a:schemeClr val="tx1"/>
                </a:solidFill>
                <a:latin typeface="微軟正黑體" pitchFamily="34" charset="-120"/>
                <a:ea typeface="微軟正黑體" pitchFamily="34" charset="-120"/>
              </a:rPr>
            </a:br>
            <a:r>
              <a:rPr lang="zh-TW" altLang="en-US" sz="3600" b="1" dirty="0" smtClean="0">
                <a:solidFill>
                  <a:srgbClr val="002060"/>
                </a:solidFill>
                <a:effectLst/>
                <a:latin typeface="微軟正黑體" pitchFamily="34" charset="-120"/>
                <a:ea typeface="微軟正黑體" pitchFamily="34" charset="-120"/>
              </a:rPr>
              <a:t>對</a:t>
            </a:r>
            <a:r>
              <a:rPr lang="zh-TW" altLang="en-US" sz="3600" b="1" dirty="0" smtClean="0">
                <a:solidFill>
                  <a:srgbClr val="C00000"/>
                </a:solidFill>
                <a:effectLst/>
                <a:latin typeface="微軟正黑體" pitchFamily="34" charset="-120"/>
                <a:ea typeface="微軟正黑體" pitchFamily="34" charset="-120"/>
              </a:rPr>
              <a:t>個別人士</a:t>
            </a:r>
            <a:r>
              <a:rPr lang="zh-TW" altLang="en-US" sz="3600" b="1" dirty="0" smtClean="0">
                <a:solidFill>
                  <a:srgbClr val="002060"/>
                </a:solidFill>
                <a:effectLst/>
                <a:latin typeface="微軟正黑體" pitchFamily="34" charset="-120"/>
                <a:ea typeface="微軟正黑體" pitchFamily="34" charset="-120"/>
              </a:rPr>
              <a:t>的性騷擾</a:t>
            </a:r>
            <a:r>
              <a:rPr lang="en-US" altLang="zh-TW" sz="3600" dirty="0" smtClean="0">
                <a:solidFill>
                  <a:srgbClr val="002060"/>
                </a:solidFill>
                <a:effectLst/>
                <a:latin typeface="微軟正黑體" pitchFamily="34" charset="-120"/>
                <a:ea typeface="微軟正黑體" pitchFamily="34" charset="-120"/>
              </a:rPr>
              <a:t/>
            </a:r>
            <a:br>
              <a:rPr lang="en-US" altLang="zh-TW" sz="3600" dirty="0" smtClean="0">
                <a:solidFill>
                  <a:srgbClr val="002060"/>
                </a:solidFill>
                <a:effectLst/>
                <a:latin typeface="微軟正黑體" pitchFamily="34" charset="-120"/>
                <a:ea typeface="微軟正黑體" pitchFamily="34" charset="-120"/>
              </a:rPr>
            </a:br>
            <a:endParaRPr lang="zh-TW" altLang="en-US" sz="3600" dirty="0" smtClean="0">
              <a:solidFill>
                <a:srgbClr val="002060"/>
              </a:solidFill>
              <a:effectLst/>
              <a:latin typeface="微軟正黑體" pitchFamily="34" charset="-120"/>
              <a:ea typeface="微軟正黑體" pitchFamily="34" charset="-120"/>
              <a:cs typeface="+mn-cs"/>
            </a:endParaRPr>
          </a:p>
        </p:txBody>
      </p:sp>
      <p:sp>
        <p:nvSpPr>
          <p:cNvPr id="3" name="內容版面配置區 2"/>
          <p:cNvSpPr>
            <a:spLocks noGrp="1"/>
          </p:cNvSpPr>
          <p:nvPr>
            <p:ph idx="1"/>
          </p:nvPr>
        </p:nvSpPr>
        <p:spPr>
          <a:xfrm>
            <a:off x="838201" y="1600206"/>
            <a:ext cx="3657600" cy="3962399"/>
          </a:xfrm>
        </p:spPr>
        <p:style>
          <a:lnRef idx="2">
            <a:schemeClr val="accent2"/>
          </a:lnRef>
          <a:fillRef idx="1">
            <a:schemeClr val="lt1"/>
          </a:fillRef>
          <a:effectRef idx="0">
            <a:schemeClr val="accent2"/>
          </a:effectRef>
          <a:fontRef idx="minor">
            <a:schemeClr val="dk1"/>
          </a:fontRef>
        </p:style>
        <p:txBody>
          <a:bodyPr>
            <a:normAutofit/>
          </a:bodyPr>
          <a:lstStyle/>
          <a:p>
            <a:pPr marL="514350" lvl="0" indent="-514350" algn="ctr">
              <a:buNone/>
            </a:pPr>
            <a:r>
              <a:rPr lang="zh-TW" altLang="en-US" sz="3000" b="1" dirty="0" smtClean="0">
                <a:solidFill>
                  <a:srgbClr val="C00000"/>
                </a:solidFill>
                <a:effectLst/>
                <a:latin typeface="微軟正黑體" pitchFamily="34" charset="-120"/>
                <a:ea typeface="微軟正黑體" pitchFamily="34" charset="-120"/>
              </a:rPr>
              <a:t>主觀測試</a:t>
            </a:r>
            <a:endParaRPr lang="en-US" altLang="zh-TW" sz="3000" b="1" dirty="0" smtClean="0">
              <a:solidFill>
                <a:srgbClr val="C00000"/>
              </a:solidFill>
              <a:effectLst/>
              <a:latin typeface="微軟正黑體" pitchFamily="34" charset="-120"/>
              <a:ea typeface="微軟正黑體" pitchFamily="34" charset="-120"/>
            </a:endParaRPr>
          </a:p>
          <a:p>
            <a:pPr marL="514350" lvl="0" indent="-514350" algn="ctr">
              <a:buNone/>
            </a:pPr>
            <a:r>
              <a:rPr lang="en-US" altLang="zh-TW" sz="2400" dirty="0" smtClean="0">
                <a:solidFill>
                  <a:schemeClr val="tx1"/>
                </a:solidFill>
                <a:effectLst/>
                <a:latin typeface="微軟正黑體" pitchFamily="34" charset="-120"/>
                <a:ea typeface="微軟正黑體" pitchFamily="34" charset="-120"/>
              </a:rPr>
              <a:t>A </a:t>
            </a:r>
            <a:r>
              <a:rPr lang="zh-TW" altLang="en-US" sz="2400" dirty="0" smtClean="0">
                <a:solidFill>
                  <a:schemeClr val="tx1"/>
                </a:solidFill>
                <a:effectLst/>
                <a:latin typeface="微軟正黑體" pitchFamily="34" charset="-120"/>
                <a:ea typeface="微軟正黑體" pitchFamily="34" charset="-120"/>
              </a:rPr>
              <a:t>君</a:t>
            </a:r>
            <a:endParaRPr lang="en-US" altLang="zh-TW" sz="2400" dirty="0" smtClean="0">
              <a:solidFill>
                <a:schemeClr val="tx1"/>
              </a:solidFill>
              <a:effectLst/>
              <a:latin typeface="微軟正黑體" pitchFamily="34" charset="-120"/>
              <a:ea typeface="微軟正黑體" pitchFamily="34" charset="-120"/>
            </a:endParaRPr>
          </a:p>
          <a:p>
            <a:pPr marL="514350" indent="-514350">
              <a:buFont typeface="Wingdings" pitchFamily="2" charset="2"/>
              <a:buChar char="l"/>
            </a:pPr>
            <a:r>
              <a:rPr lang="zh-TW" altLang="en-US" sz="2400" dirty="0" smtClean="0">
                <a:solidFill>
                  <a:schemeClr val="tx1"/>
                </a:solidFill>
                <a:effectLst/>
                <a:latin typeface="微軟正黑體" pitchFamily="34" charset="-120"/>
                <a:ea typeface="微軟正黑體" pitchFamily="34" charset="-120"/>
              </a:rPr>
              <a:t>向 </a:t>
            </a:r>
            <a:r>
              <a:rPr lang="en-US" altLang="zh-TW" sz="2400" dirty="0" smtClean="0">
                <a:solidFill>
                  <a:schemeClr val="tx1"/>
                </a:solidFill>
                <a:effectLst/>
                <a:latin typeface="微軟正黑體" pitchFamily="34" charset="-120"/>
                <a:ea typeface="微軟正黑體" pitchFamily="34" charset="-120"/>
              </a:rPr>
              <a:t>B </a:t>
            </a:r>
            <a:r>
              <a:rPr lang="zh-TW" altLang="en-US" sz="2400" dirty="0" smtClean="0">
                <a:solidFill>
                  <a:schemeClr val="tx1"/>
                </a:solidFill>
                <a:effectLst/>
                <a:latin typeface="微軟正黑體" pitchFamily="34" charset="-120"/>
                <a:ea typeface="微軟正黑體" pitchFamily="34" charset="-120"/>
              </a:rPr>
              <a:t>君提出</a:t>
            </a:r>
            <a:r>
              <a:rPr lang="zh-TW" altLang="en-US" sz="2400" b="1" dirty="0" smtClean="0">
                <a:solidFill>
                  <a:srgbClr val="C00000"/>
                </a:solidFill>
                <a:effectLst/>
                <a:latin typeface="微軟正黑體" pitchFamily="34" charset="-120"/>
                <a:ea typeface="微軟正黑體" pitchFamily="34" charset="-120"/>
              </a:rPr>
              <a:t>不受歡迎</a:t>
            </a:r>
            <a:r>
              <a:rPr lang="zh-TW" altLang="en-US" sz="2400" dirty="0" smtClean="0">
                <a:solidFill>
                  <a:schemeClr val="tx1"/>
                </a:solidFill>
                <a:effectLst/>
                <a:latin typeface="微軟正黑體" pitchFamily="34" charset="-120"/>
                <a:ea typeface="微軟正黑體" pitchFamily="34" charset="-120"/>
              </a:rPr>
              <a:t>的</a:t>
            </a:r>
            <a:r>
              <a:rPr lang="zh-TW" altLang="en-US" sz="2400" b="1" dirty="0" smtClean="0">
                <a:solidFill>
                  <a:srgbClr val="C00000"/>
                </a:solidFill>
                <a:effectLst/>
                <a:latin typeface="微軟正黑體" pitchFamily="34" charset="-120"/>
                <a:ea typeface="微軟正黑體" pitchFamily="34" charset="-120"/>
              </a:rPr>
              <a:t>性</a:t>
            </a:r>
            <a:r>
              <a:rPr lang="zh-TW" altLang="en-US" sz="2400" dirty="0" smtClean="0">
                <a:solidFill>
                  <a:schemeClr val="tx1"/>
                </a:solidFill>
                <a:effectLst/>
                <a:latin typeface="微軟正黑體" pitchFamily="34" charset="-120"/>
                <a:ea typeface="微軟正黑體" pitchFamily="34" charset="-120"/>
              </a:rPr>
              <a:t>要求</a:t>
            </a:r>
            <a:r>
              <a:rPr lang="en-US" altLang="zh-TW" sz="2400" dirty="0" smtClean="0">
                <a:solidFill>
                  <a:schemeClr val="tx1"/>
                </a:solidFill>
                <a:effectLst/>
                <a:latin typeface="微軟正黑體" pitchFamily="34" charset="-120"/>
                <a:ea typeface="微軟正黑體" pitchFamily="34" charset="-120"/>
              </a:rPr>
              <a:t>/</a:t>
            </a:r>
            <a:r>
              <a:rPr lang="zh-TW" altLang="en-US" sz="2400" dirty="0" smtClean="0">
                <a:solidFill>
                  <a:schemeClr val="tx1"/>
                </a:solidFill>
                <a:effectLst/>
                <a:latin typeface="微軟正黑體" pitchFamily="34" charset="-120"/>
                <a:ea typeface="微軟正黑體" pitchFamily="34" charset="-120"/>
              </a:rPr>
              <a:t>獲取</a:t>
            </a:r>
            <a:r>
              <a:rPr lang="zh-TW" altLang="en-US" sz="2400" b="1" dirty="0">
                <a:solidFill>
                  <a:srgbClr val="C00000"/>
                </a:solidFill>
                <a:effectLst/>
                <a:latin typeface="微軟正黑體" pitchFamily="34" charset="-120"/>
                <a:ea typeface="微軟正黑體" pitchFamily="34" charset="-120"/>
              </a:rPr>
              <a:t>性</a:t>
            </a:r>
            <a:r>
              <a:rPr lang="zh-TW" altLang="en-US" sz="2400" dirty="0" smtClean="0">
                <a:solidFill>
                  <a:schemeClr val="tx1"/>
                </a:solidFill>
                <a:effectLst/>
                <a:latin typeface="微軟正黑體" pitchFamily="34" charset="-120"/>
                <a:ea typeface="微軟正黑體" pitchFamily="34" charset="-120"/>
              </a:rPr>
              <a:t>方面的好處的要求 或</a:t>
            </a:r>
            <a:endParaRPr lang="en-US" altLang="zh-TW" sz="2400" dirty="0" smtClean="0">
              <a:solidFill>
                <a:schemeClr val="tx1"/>
              </a:solidFill>
              <a:effectLst/>
              <a:latin typeface="微軟正黑體" pitchFamily="34" charset="-120"/>
              <a:ea typeface="微軟正黑體" pitchFamily="34" charset="-120"/>
            </a:endParaRPr>
          </a:p>
          <a:p>
            <a:pPr marL="514350" indent="-514350">
              <a:buFont typeface="Wingdings" pitchFamily="2" charset="2"/>
              <a:buChar char="l"/>
            </a:pPr>
            <a:r>
              <a:rPr lang="zh-TW" altLang="en-US" sz="2400" dirty="0" smtClean="0">
                <a:solidFill>
                  <a:schemeClr val="tx1"/>
                </a:solidFill>
                <a:effectLst/>
                <a:latin typeface="微軟正黑體" pitchFamily="34" charset="-120"/>
                <a:ea typeface="微軟正黑體" pitchFamily="34" charset="-120"/>
              </a:rPr>
              <a:t>就 </a:t>
            </a:r>
            <a:r>
              <a:rPr lang="en-US" altLang="zh-TW" sz="2400" dirty="0" smtClean="0">
                <a:solidFill>
                  <a:schemeClr val="tx1"/>
                </a:solidFill>
                <a:effectLst/>
                <a:latin typeface="微軟正黑體" pitchFamily="34" charset="-120"/>
                <a:ea typeface="微軟正黑體" pitchFamily="34" charset="-120"/>
              </a:rPr>
              <a:t>B </a:t>
            </a:r>
            <a:r>
              <a:rPr lang="zh-TW" altLang="en-US" sz="2400" dirty="0" smtClean="0">
                <a:solidFill>
                  <a:schemeClr val="tx1"/>
                </a:solidFill>
                <a:effectLst/>
                <a:latin typeface="微軟正黑體" pitchFamily="34" charset="-120"/>
                <a:ea typeface="微軟正黑體" pitchFamily="34" charset="-120"/>
              </a:rPr>
              <a:t>君做出其他</a:t>
            </a:r>
            <a:r>
              <a:rPr lang="zh-TW" altLang="en-US" sz="2400" b="1" dirty="0" smtClean="0">
                <a:solidFill>
                  <a:srgbClr val="C00000"/>
                </a:solidFill>
                <a:effectLst/>
                <a:latin typeface="微軟正黑體" pitchFamily="34" charset="-120"/>
                <a:ea typeface="微軟正黑體" pitchFamily="34" charset="-120"/>
              </a:rPr>
              <a:t>不受歡迎</a:t>
            </a:r>
            <a:r>
              <a:rPr lang="zh-TW" altLang="en-US" sz="2400" dirty="0" smtClean="0">
                <a:solidFill>
                  <a:schemeClr val="tx1"/>
                </a:solidFill>
                <a:effectLst/>
                <a:latin typeface="微軟正黑體" pitchFamily="34" charset="-120"/>
                <a:ea typeface="微軟正黑體" pitchFamily="34" charset="-120"/>
              </a:rPr>
              <a:t>並涉及</a:t>
            </a:r>
            <a:r>
              <a:rPr lang="zh-TW" altLang="en-US" sz="2400" b="1" dirty="0">
                <a:solidFill>
                  <a:srgbClr val="C00000"/>
                </a:solidFill>
                <a:effectLst/>
                <a:latin typeface="微軟正黑體" pitchFamily="34" charset="-120"/>
                <a:ea typeface="微軟正黑體" pitchFamily="34" charset="-120"/>
              </a:rPr>
              <a:t>性</a:t>
            </a:r>
            <a:r>
              <a:rPr lang="zh-TW" altLang="en-US" sz="2400" dirty="0" smtClean="0">
                <a:solidFill>
                  <a:schemeClr val="tx1"/>
                </a:solidFill>
                <a:effectLst/>
                <a:latin typeface="微軟正黑體" pitchFamily="34" charset="-120"/>
                <a:ea typeface="微軟正黑體" pitchFamily="34" charset="-120"/>
              </a:rPr>
              <a:t>的行徑</a:t>
            </a:r>
          </a:p>
        </p:txBody>
      </p:sp>
      <p:pic>
        <p:nvPicPr>
          <p:cNvPr id="5" name="圖片 4" descr="EOC-logo.png"/>
          <p:cNvPicPr>
            <a:picLocks noChangeAspect="1"/>
          </p:cNvPicPr>
          <p:nvPr/>
        </p:nvPicPr>
        <p:blipFill>
          <a:blip r:embed="rId2" cstate="print"/>
          <a:stretch>
            <a:fillRect/>
          </a:stretch>
        </p:blipFill>
        <p:spPr>
          <a:xfrm>
            <a:off x="8079072" y="228600"/>
            <a:ext cx="836341" cy="685800"/>
          </a:xfrm>
          <a:prstGeom prst="rect">
            <a:avLst/>
          </a:prstGeom>
        </p:spPr>
      </p:pic>
      <p:sp>
        <p:nvSpPr>
          <p:cNvPr id="6" name="內容版面配置區 2"/>
          <p:cNvSpPr txBox="1">
            <a:spLocks/>
          </p:cNvSpPr>
          <p:nvPr/>
        </p:nvSpPr>
        <p:spPr bwMode="auto">
          <a:xfrm>
            <a:off x="4648200" y="1600205"/>
            <a:ext cx="3657600" cy="3962399"/>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pPr marL="514350" lvl="0" indent="-514350" algn="ctr" fontAlgn="base">
              <a:spcBef>
                <a:spcPct val="20000"/>
              </a:spcBef>
              <a:spcAft>
                <a:spcPct val="0"/>
              </a:spcAft>
            </a:pPr>
            <a:r>
              <a:rPr kumimoji="0" lang="zh-TW" altLang="en-US" sz="3000" b="1" i="0" strike="noStrike" kern="0" cap="none" spc="0" normalizeH="0" baseline="0" noProof="0" dirty="0" smtClean="0">
                <a:ln>
                  <a:noFill/>
                </a:ln>
                <a:solidFill>
                  <a:schemeClr val="bg1"/>
                </a:solidFill>
                <a:effectLst/>
                <a:uLnTx/>
                <a:uFillTx/>
                <a:latin typeface="微軟正黑體" pitchFamily="34" charset="-120"/>
                <a:ea typeface="微軟正黑體" pitchFamily="34" charset="-120"/>
                <a:cs typeface="+mn-cs"/>
              </a:rPr>
              <a:t>客觀測試</a:t>
            </a:r>
            <a:endParaRPr lang="en-US" altLang="zh-TW" sz="3000" b="1" kern="0" dirty="0" smtClean="0">
              <a:solidFill>
                <a:schemeClr val="bg1"/>
              </a:solidFill>
              <a:latin typeface="微軟正黑體" pitchFamily="34" charset="-120"/>
              <a:ea typeface="微軟正黑體" pitchFamily="34" charset="-120"/>
            </a:endParaRPr>
          </a:p>
          <a:p>
            <a:pPr marL="514350" lvl="0" indent="-514350" algn="ctr" fontAlgn="base">
              <a:spcBef>
                <a:spcPct val="20000"/>
              </a:spcBef>
              <a:spcAft>
                <a:spcPct val="0"/>
              </a:spcAft>
            </a:pPr>
            <a:endParaRPr lang="en-US" altLang="zh-TW" sz="500" b="1" kern="0" dirty="0" smtClean="0">
              <a:solidFill>
                <a:schemeClr val="bg1"/>
              </a:solidFill>
              <a:latin typeface="微軟正黑體" pitchFamily="34" charset="-120"/>
              <a:ea typeface="微軟正黑體" pitchFamily="34" charset="-120"/>
            </a:endParaRPr>
          </a:p>
          <a:p>
            <a:pPr marL="514350" lvl="0" indent="-514350" algn="ctr" fontAlgn="base">
              <a:spcBef>
                <a:spcPct val="20000"/>
              </a:spcBef>
              <a:spcAft>
                <a:spcPct val="0"/>
              </a:spcAft>
            </a:pPr>
            <a:r>
              <a:rPr lang="zh-TW" altLang="en-US" sz="2400" dirty="0" smtClean="0">
                <a:solidFill>
                  <a:schemeClr val="bg1"/>
                </a:solidFill>
                <a:latin typeface="微軟正黑體" pitchFamily="34" charset="-120"/>
                <a:ea typeface="微軟正黑體" pitchFamily="34" charset="-120"/>
              </a:rPr>
              <a:t>一名</a:t>
            </a:r>
            <a:r>
              <a:rPr lang="zh-TW" altLang="en-US" sz="2400" dirty="0">
                <a:solidFill>
                  <a:schemeClr val="bg1"/>
                </a:solidFill>
                <a:latin typeface="微軟正黑體" pitchFamily="34" charset="-120"/>
                <a:ea typeface="微軟正黑體" pitchFamily="34" charset="-120"/>
              </a:rPr>
              <a:t>合理的</a:t>
            </a:r>
            <a:r>
              <a:rPr lang="zh-TW" altLang="en-US" sz="2400" dirty="0" smtClean="0">
                <a:solidFill>
                  <a:schemeClr val="bg1"/>
                </a:solidFill>
                <a:latin typeface="微軟正黑體" pitchFamily="34" charset="-120"/>
                <a:ea typeface="微軟正黑體" pitchFamily="34" charset="-120"/>
              </a:rPr>
              <a:t>人</a:t>
            </a:r>
            <a:endParaRPr lang="en-US" altLang="zh-TW" sz="2400" dirty="0" smtClean="0">
              <a:solidFill>
                <a:schemeClr val="bg1"/>
              </a:solidFill>
              <a:latin typeface="微軟正黑體" pitchFamily="34" charset="-120"/>
              <a:ea typeface="微軟正黑體" pitchFamily="34" charset="-120"/>
            </a:endParaRPr>
          </a:p>
          <a:p>
            <a:pPr marL="514350" lvl="0" indent="-514350" algn="ctr" fontAlgn="base">
              <a:spcBef>
                <a:spcPct val="20000"/>
              </a:spcBef>
              <a:spcAft>
                <a:spcPct val="0"/>
              </a:spcAft>
            </a:pPr>
            <a:endParaRPr lang="en-US" altLang="zh-TW" sz="900" dirty="0" smtClean="0">
              <a:solidFill>
                <a:schemeClr val="bg1"/>
              </a:solidFill>
              <a:latin typeface="微軟正黑體" pitchFamily="34" charset="-120"/>
              <a:ea typeface="微軟正黑體" pitchFamily="34" charset="-120"/>
            </a:endParaRPr>
          </a:p>
          <a:p>
            <a:pPr marL="514350" lvl="0" indent="-514350" fontAlgn="base">
              <a:spcBef>
                <a:spcPct val="20000"/>
              </a:spcBef>
              <a:spcAft>
                <a:spcPct val="0"/>
              </a:spcAft>
              <a:buFont typeface="Wingdings" pitchFamily="2" charset="2"/>
              <a:buChar char="l"/>
            </a:pPr>
            <a:r>
              <a:rPr lang="zh-TW" altLang="en-US" sz="2400" dirty="0" smtClean="0">
                <a:solidFill>
                  <a:schemeClr val="bg1"/>
                </a:solidFill>
                <a:latin typeface="微軟正黑體" pitchFamily="34" charset="-120"/>
                <a:ea typeface="微軟正黑體" pitchFamily="34" charset="-120"/>
              </a:rPr>
              <a:t>在</a:t>
            </a:r>
            <a:r>
              <a:rPr lang="zh-TW" altLang="en-US" sz="2400" b="1" u="sng" dirty="0">
                <a:solidFill>
                  <a:schemeClr val="bg1"/>
                </a:solidFill>
                <a:latin typeface="微軟正黑體" pitchFamily="34" charset="-120"/>
                <a:ea typeface="微軟正黑體" pitchFamily="34" charset="-120"/>
              </a:rPr>
              <a:t>顧及所有情況</a:t>
            </a:r>
            <a:r>
              <a:rPr lang="zh-TW" altLang="en-US" sz="2400" dirty="0" smtClean="0">
                <a:solidFill>
                  <a:schemeClr val="bg1"/>
                </a:solidFill>
                <a:latin typeface="微軟正黑體" pitchFamily="34" charset="-120"/>
                <a:ea typeface="微軟正黑體" pitchFamily="34" charset="-120"/>
              </a:rPr>
              <a:t>後</a:t>
            </a:r>
            <a:endParaRPr lang="en-US" altLang="zh-TW" sz="2400" dirty="0" smtClean="0">
              <a:solidFill>
                <a:schemeClr val="bg1"/>
              </a:solidFill>
              <a:latin typeface="微軟正黑體" pitchFamily="34" charset="-120"/>
              <a:ea typeface="微軟正黑體" pitchFamily="34" charset="-120"/>
            </a:endParaRPr>
          </a:p>
          <a:p>
            <a:pPr marL="514350" lvl="0" indent="-514350" fontAlgn="base">
              <a:spcBef>
                <a:spcPct val="20000"/>
              </a:spcBef>
              <a:spcAft>
                <a:spcPct val="0"/>
              </a:spcAft>
              <a:buFont typeface="Wingdings" pitchFamily="2" charset="2"/>
              <a:buChar char="l"/>
            </a:pPr>
            <a:r>
              <a:rPr lang="zh-TW" altLang="en-US" sz="2400" dirty="0" smtClean="0">
                <a:solidFill>
                  <a:schemeClr val="bg1"/>
                </a:solidFill>
                <a:latin typeface="微軟正黑體" pitchFamily="34" charset="-120"/>
                <a:ea typeface="微軟正黑體" pitchFamily="34" charset="-120"/>
              </a:rPr>
              <a:t>應</a:t>
            </a:r>
            <a:r>
              <a:rPr lang="zh-TW" altLang="en-US" sz="2400" dirty="0">
                <a:solidFill>
                  <a:schemeClr val="bg1"/>
                </a:solidFill>
                <a:latin typeface="微軟正黑體" pitchFamily="34" charset="-120"/>
                <a:ea typeface="微軟正黑體" pitchFamily="34" charset="-120"/>
              </a:rPr>
              <a:t>會</a:t>
            </a:r>
            <a:r>
              <a:rPr lang="zh-TW" altLang="en-US" sz="2400" b="1" u="sng" dirty="0">
                <a:solidFill>
                  <a:schemeClr val="bg1"/>
                </a:solidFill>
                <a:latin typeface="微軟正黑體" pitchFamily="34" charset="-120"/>
                <a:ea typeface="微軟正黑體" pitchFamily="34" charset="-120"/>
              </a:rPr>
              <a:t>預期</a:t>
            </a:r>
            <a:r>
              <a:rPr lang="zh-TW" altLang="en-US" sz="2400" u="sng" dirty="0">
                <a:solidFill>
                  <a:schemeClr val="bg1"/>
                </a:solidFill>
                <a:latin typeface="微軟正黑體" pitchFamily="34" charset="-120"/>
                <a:ea typeface="微軟正黑體" pitchFamily="34" charset="-120"/>
              </a:rPr>
              <a:t> </a:t>
            </a:r>
            <a:r>
              <a:rPr lang="en-US" altLang="zh-TW" sz="2400" dirty="0">
                <a:solidFill>
                  <a:schemeClr val="bg1"/>
                </a:solidFill>
                <a:latin typeface="微軟正黑體" pitchFamily="34" charset="-120"/>
                <a:ea typeface="微軟正黑體" pitchFamily="34" charset="-120"/>
              </a:rPr>
              <a:t>B </a:t>
            </a:r>
            <a:r>
              <a:rPr lang="zh-TW" altLang="en-US" sz="2400" dirty="0">
                <a:solidFill>
                  <a:schemeClr val="bg1"/>
                </a:solidFill>
                <a:latin typeface="微軟正黑體" pitchFamily="34" charset="-120"/>
                <a:ea typeface="微軟正黑體" pitchFamily="34" charset="-120"/>
              </a:rPr>
              <a:t>君</a:t>
            </a:r>
            <a:r>
              <a:rPr lang="zh-TW" altLang="en-US" sz="2400" dirty="0" smtClean="0">
                <a:solidFill>
                  <a:schemeClr val="bg1"/>
                </a:solidFill>
                <a:latin typeface="微軟正黑體" pitchFamily="34" charset="-120"/>
                <a:ea typeface="微軟正黑體" pitchFamily="34" charset="-120"/>
              </a:rPr>
              <a:t>會</a:t>
            </a:r>
            <a:endParaRPr lang="en-US" altLang="zh-TW" sz="2400" dirty="0" smtClean="0">
              <a:solidFill>
                <a:schemeClr val="bg1"/>
              </a:solidFill>
              <a:latin typeface="微軟正黑體" pitchFamily="34" charset="-120"/>
              <a:ea typeface="微軟正黑體" pitchFamily="34" charset="-120"/>
            </a:endParaRPr>
          </a:p>
          <a:p>
            <a:pPr marL="514350" lvl="0" indent="-514350" fontAlgn="base">
              <a:spcBef>
                <a:spcPct val="20000"/>
              </a:spcBef>
              <a:spcAft>
                <a:spcPct val="0"/>
              </a:spcAft>
              <a:buFont typeface="Wingdings" pitchFamily="2" charset="2"/>
              <a:buChar char="l"/>
            </a:pPr>
            <a:r>
              <a:rPr lang="zh-TW" altLang="en-US" sz="2400" dirty="0" smtClean="0">
                <a:solidFill>
                  <a:schemeClr val="bg1"/>
                </a:solidFill>
                <a:latin typeface="微軟正黑體" pitchFamily="34" charset="-120"/>
                <a:ea typeface="微軟正黑體" pitchFamily="34" charset="-120"/>
              </a:rPr>
              <a:t>感到</a:t>
            </a:r>
            <a:r>
              <a:rPr lang="zh-TW" altLang="en-US" sz="2400" b="1" u="sng" dirty="0" smtClean="0">
                <a:solidFill>
                  <a:schemeClr val="bg1"/>
                </a:solidFill>
                <a:latin typeface="微軟正黑體" pitchFamily="34" charset="-120"/>
                <a:ea typeface="微軟正黑體" pitchFamily="34" charset="-120"/>
              </a:rPr>
              <a:t>受冒犯、侮辱    或威嚇</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zh-TW" altLang="en-US" sz="2800" b="0" i="0" u="none" strike="noStrike" kern="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304800"/>
            <a:ext cx="8534400" cy="758952"/>
          </a:xfrm>
        </p:spPr>
        <p:txBody>
          <a:bodyPr>
            <a:normAutofit fontScale="90000"/>
          </a:bodyPr>
          <a:lstStyle/>
          <a:p>
            <a:r>
              <a:rPr lang="en-US" altLang="zh-TW" sz="3200" b="1" dirty="0" smtClean="0">
                <a:solidFill>
                  <a:schemeClr val="tx1"/>
                </a:solidFill>
                <a:latin typeface="微軟正黑體" pitchFamily="34" charset="-120"/>
                <a:ea typeface="微軟正黑體" pitchFamily="34" charset="-120"/>
                <a:cs typeface="+mn-cs"/>
              </a:rPr>
              <a:t/>
            </a:r>
            <a:br>
              <a:rPr lang="en-US" altLang="zh-TW" sz="3200" b="1" dirty="0" smtClean="0">
                <a:solidFill>
                  <a:schemeClr val="tx1"/>
                </a:solidFill>
                <a:latin typeface="微軟正黑體" pitchFamily="34" charset="-120"/>
                <a:ea typeface="微軟正黑體" pitchFamily="34" charset="-120"/>
                <a:cs typeface="+mn-cs"/>
              </a:rPr>
            </a:br>
            <a:r>
              <a:rPr lang="zh-TW" altLang="en-US" sz="3600" b="1" dirty="0" smtClean="0">
                <a:solidFill>
                  <a:srgbClr val="002060"/>
                </a:solidFill>
                <a:effectLst/>
                <a:latin typeface="微軟正黑體" pitchFamily="34" charset="-120"/>
                <a:ea typeface="微軟正黑體" pitchFamily="34" charset="-120"/>
              </a:rPr>
              <a:t>在</a:t>
            </a:r>
            <a:r>
              <a:rPr lang="zh-TW" altLang="en-US" sz="3600" b="1" dirty="0" smtClean="0">
                <a:solidFill>
                  <a:srgbClr val="C00000"/>
                </a:solidFill>
                <a:effectLst/>
                <a:latin typeface="微軟正黑體" pitchFamily="34" charset="-120"/>
                <a:ea typeface="微軟正黑體" pitchFamily="34" charset="-120"/>
              </a:rPr>
              <a:t>性方面具敵意</a:t>
            </a:r>
            <a:r>
              <a:rPr lang="en-US" altLang="zh-TW" sz="3600" b="1" dirty="0" smtClean="0">
                <a:solidFill>
                  <a:srgbClr val="C00000"/>
                </a:solidFill>
                <a:effectLst/>
                <a:latin typeface="微軟正黑體" pitchFamily="34" charset="-120"/>
                <a:ea typeface="微軟正黑體" pitchFamily="34" charset="-120"/>
              </a:rPr>
              <a:t>/</a:t>
            </a:r>
            <a:r>
              <a:rPr lang="zh-TW" altLang="en-US" sz="3600" b="1" dirty="0" smtClean="0">
                <a:solidFill>
                  <a:srgbClr val="C00000"/>
                </a:solidFill>
                <a:effectLst/>
                <a:latin typeface="微軟正黑體" pitchFamily="34" charset="-120"/>
                <a:ea typeface="微軟正黑體" pitchFamily="34" charset="-120"/>
              </a:rPr>
              <a:t>威嚇性</a:t>
            </a:r>
            <a:r>
              <a:rPr lang="zh-TW" altLang="en-US" sz="3600" b="1" dirty="0" smtClean="0">
                <a:solidFill>
                  <a:srgbClr val="002060"/>
                </a:solidFill>
                <a:effectLst/>
                <a:latin typeface="微軟正黑體" pitchFamily="34" charset="-120"/>
                <a:ea typeface="微軟正黑體" pitchFamily="34" charset="-120"/>
              </a:rPr>
              <a:t>的環境</a:t>
            </a:r>
            <a:endParaRPr lang="zh-TW" altLang="en-US" sz="3600" b="1" dirty="0" smtClean="0">
              <a:solidFill>
                <a:srgbClr val="002060"/>
              </a:solidFill>
              <a:effectLst/>
              <a:latin typeface="微軟正黑體" pitchFamily="34" charset="-120"/>
              <a:ea typeface="微軟正黑體" pitchFamily="34" charset="-120"/>
              <a:cs typeface="+mn-cs"/>
            </a:endParaRPr>
          </a:p>
        </p:txBody>
      </p:sp>
      <p:sp>
        <p:nvSpPr>
          <p:cNvPr id="7" name="內容版面配置區 2"/>
          <p:cNvSpPr>
            <a:spLocks noGrp="1"/>
          </p:cNvSpPr>
          <p:nvPr>
            <p:ph idx="1"/>
          </p:nvPr>
        </p:nvSpPr>
        <p:spPr>
          <a:xfrm>
            <a:off x="838205" y="1524000"/>
            <a:ext cx="7313613" cy="4525963"/>
          </a:xfrm>
          <a:ln>
            <a:noFill/>
          </a:ln>
        </p:spPr>
        <p:style>
          <a:lnRef idx="2">
            <a:schemeClr val="dk1"/>
          </a:lnRef>
          <a:fillRef idx="1">
            <a:schemeClr val="lt1"/>
          </a:fillRef>
          <a:effectRef idx="0">
            <a:schemeClr val="dk1"/>
          </a:effectRef>
          <a:fontRef idx="minor">
            <a:schemeClr val="dk1"/>
          </a:fontRef>
        </p:style>
        <p:txBody>
          <a:bodyPr/>
          <a:lstStyle/>
          <a:p>
            <a:pPr lvl="0">
              <a:buNone/>
            </a:pPr>
            <a:endParaRPr lang="en-US" altLang="zh-TW" dirty="0" smtClean="0">
              <a:solidFill>
                <a:schemeClr val="tx1"/>
              </a:solidFill>
              <a:latin typeface="微軟正黑體" pitchFamily="34" charset="-120"/>
              <a:ea typeface="微軟正黑體" pitchFamily="34" charset="-120"/>
            </a:endParaRPr>
          </a:p>
          <a:p>
            <a:pPr>
              <a:buFont typeface="Wingdings" pitchFamily="2" charset="2"/>
              <a:buChar char="u"/>
            </a:pPr>
            <a:r>
              <a:rPr lang="zh-TW" altLang="en-US" sz="3000" b="1" dirty="0" smtClean="0">
                <a:solidFill>
                  <a:srgbClr val="002060"/>
                </a:solidFill>
                <a:effectLst/>
                <a:latin typeface="微軟正黑體" pitchFamily="34" charset="-120"/>
                <a:ea typeface="微軟正黑體" pitchFamily="34" charset="-120"/>
              </a:rPr>
              <a:t> 如</a:t>
            </a:r>
            <a:r>
              <a:rPr lang="zh-TW" altLang="en-US" sz="3000" b="1" dirty="0" smtClean="0">
                <a:solidFill>
                  <a:srgbClr val="C00000"/>
                </a:solidFill>
                <a:effectLst/>
                <a:latin typeface="微軟正黑體" pitchFamily="34" charset="-120"/>
                <a:ea typeface="微軟正黑體" pitchFamily="34" charset="-120"/>
              </a:rPr>
              <a:t>自行或</a:t>
            </a:r>
            <a:r>
              <a:rPr lang="zh-TW" altLang="en-US" sz="3000" b="1" dirty="0">
                <a:solidFill>
                  <a:srgbClr val="C00000"/>
                </a:solidFill>
                <a:effectLst/>
                <a:latin typeface="微軟正黑體" pitchFamily="34" charset="-120"/>
                <a:ea typeface="微軟正黑體" pitchFamily="34" charset="-120"/>
              </a:rPr>
              <a:t>聯同</a:t>
            </a:r>
            <a:r>
              <a:rPr lang="zh-TW" altLang="en-US" sz="3000" b="1" dirty="0">
                <a:solidFill>
                  <a:srgbClr val="002060"/>
                </a:solidFill>
                <a:effectLst/>
                <a:latin typeface="微軟正黑體" pitchFamily="34" charset="-120"/>
                <a:ea typeface="微軟正黑體" pitchFamily="34" charset="-120"/>
              </a:rPr>
              <a:t>其他人</a:t>
            </a:r>
            <a:r>
              <a:rPr lang="zh-TW" altLang="en-US" sz="3000" b="1" dirty="0" smtClean="0">
                <a:solidFill>
                  <a:srgbClr val="002060"/>
                </a:solidFill>
                <a:effectLst/>
                <a:latin typeface="微軟正黑體" pitchFamily="34" charset="-120"/>
                <a:ea typeface="微軟正黑體" pitchFamily="34" charset="-120"/>
              </a:rPr>
              <a:t>作出</a:t>
            </a:r>
            <a:r>
              <a:rPr lang="zh-TW" altLang="en-US" sz="3000" b="1" dirty="0" smtClean="0">
                <a:solidFill>
                  <a:srgbClr val="C00000"/>
                </a:solidFill>
                <a:effectLst/>
                <a:latin typeface="微軟正黑體" pitchFamily="34" charset="-120"/>
                <a:ea typeface="微軟正黑體" pitchFamily="34" charset="-120"/>
              </a:rPr>
              <a:t>涉及性</a:t>
            </a:r>
            <a:r>
              <a:rPr lang="zh-TW" altLang="en-US" sz="3000" b="1" dirty="0" smtClean="0">
                <a:solidFill>
                  <a:srgbClr val="002060"/>
                </a:solidFill>
                <a:effectLst/>
                <a:latin typeface="微軟正黑體" pitchFamily="34" charset="-120"/>
                <a:ea typeface="微軟正黑體" pitchFamily="34" charset="-120"/>
              </a:rPr>
              <a:t>的行徑</a:t>
            </a:r>
            <a:endParaRPr lang="en-US" altLang="zh-TW" sz="3000" b="1" dirty="0" smtClean="0">
              <a:solidFill>
                <a:srgbClr val="002060"/>
              </a:solidFill>
              <a:effectLst/>
              <a:latin typeface="微軟正黑體" pitchFamily="34" charset="-120"/>
              <a:ea typeface="微軟正黑體" pitchFamily="34" charset="-120"/>
            </a:endParaRPr>
          </a:p>
          <a:p>
            <a:pPr>
              <a:buNone/>
            </a:pPr>
            <a:endParaRPr lang="en-US" altLang="zh-TW" sz="1200" b="1" dirty="0" smtClean="0">
              <a:solidFill>
                <a:srgbClr val="002060"/>
              </a:solidFill>
              <a:effectLst/>
              <a:latin typeface="微軟正黑體" pitchFamily="34" charset="-120"/>
              <a:ea typeface="微軟正黑體" pitchFamily="34" charset="-120"/>
            </a:endParaRPr>
          </a:p>
          <a:p>
            <a:pPr>
              <a:buFont typeface="Wingdings" pitchFamily="2" charset="2"/>
              <a:buChar char="u"/>
            </a:pPr>
            <a:r>
              <a:rPr lang="zh-TW" altLang="en-US" sz="3000" b="1" dirty="0" smtClean="0">
                <a:solidFill>
                  <a:srgbClr val="002060"/>
                </a:solidFill>
                <a:effectLst/>
                <a:latin typeface="微軟正黑體" pitchFamily="34" charset="-120"/>
                <a:ea typeface="微軟正黑體" pitchFamily="34" charset="-120"/>
              </a:rPr>
              <a:t> 而該行徑造成對該名女性</a:t>
            </a:r>
            <a:r>
              <a:rPr lang="en-US" altLang="zh-TW" sz="3000" b="1" dirty="0" smtClean="0">
                <a:solidFill>
                  <a:srgbClr val="002060"/>
                </a:solidFill>
                <a:effectLst/>
                <a:latin typeface="微軟正黑體" pitchFamily="34" charset="-120"/>
                <a:ea typeface="微軟正黑體" pitchFamily="34" charset="-120"/>
              </a:rPr>
              <a:t>/</a:t>
            </a:r>
            <a:r>
              <a:rPr lang="zh-TW" altLang="en-US" sz="3000" b="1" dirty="0" smtClean="0">
                <a:solidFill>
                  <a:srgbClr val="002060"/>
                </a:solidFill>
                <a:effectLst/>
                <a:latin typeface="微軟正黑體" pitchFamily="34" charset="-120"/>
                <a:ea typeface="微軟正黑體" pitchFamily="34" charset="-120"/>
              </a:rPr>
              <a:t>男性屬有                    </a:t>
            </a:r>
            <a:endParaRPr lang="en-US" altLang="zh-TW" sz="3000" b="1" dirty="0" smtClean="0">
              <a:solidFill>
                <a:srgbClr val="002060"/>
              </a:solidFill>
              <a:effectLst/>
              <a:latin typeface="微軟正黑體" pitchFamily="34" charset="-120"/>
              <a:ea typeface="微軟正黑體" pitchFamily="34" charset="-120"/>
            </a:endParaRPr>
          </a:p>
          <a:p>
            <a:pPr>
              <a:buNone/>
            </a:pPr>
            <a:r>
              <a:rPr lang="zh-TW" altLang="en-US" sz="3000" b="1" dirty="0" smtClean="0">
                <a:solidFill>
                  <a:srgbClr val="002060"/>
                </a:solidFill>
                <a:effectLst/>
                <a:latin typeface="微軟正黑體" pitchFamily="34" charset="-120"/>
                <a:ea typeface="微軟正黑體" pitchFamily="34" charset="-120"/>
              </a:rPr>
              <a:t>     </a:t>
            </a:r>
            <a:r>
              <a:rPr lang="zh-TW" altLang="en-US" sz="3000" b="1" dirty="0" smtClean="0">
                <a:solidFill>
                  <a:srgbClr val="C00000"/>
                </a:solidFill>
                <a:effectLst/>
                <a:latin typeface="微軟正黑體" pitchFamily="34" charset="-120"/>
                <a:ea typeface="微軟正黑體" pitchFamily="34" charset="-120"/>
              </a:rPr>
              <a:t>敵意或具威嚇</a:t>
            </a:r>
            <a:r>
              <a:rPr lang="zh-TW" altLang="en-US" sz="3000" b="1" dirty="0">
                <a:solidFill>
                  <a:srgbClr val="C00000"/>
                </a:solidFill>
                <a:effectLst/>
                <a:latin typeface="微軟正黑體" pitchFamily="34" charset="-120"/>
                <a:ea typeface="微軟正黑體" pitchFamily="34" charset="-120"/>
              </a:rPr>
              <a:t>性的</a:t>
            </a:r>
            <a:r>
              <a:rPr lang="zh-TW" altLang="en-US" sz="3000" b="1" dirty="0" smtClean="0">
                <a:solidFill>
                  <a:srgbClr val="C00000"/>
                </a:solidFill>
                <a:effectLst/>
                <a:latin typeface="微軟正黑體" pitchFamily="34" charset="-120"/>
                <a:ea typeface="微軟正黑體" pitchFamily="34" charset="-120"/>
              </a:rPr>
              <a:t>環境</a:t>
            </a:r>
          </a:p>
        </p:txBody>
      </p:sp>
      <p:pic>
        <p:nvPicPr>
          <p:cNvPr id="5" name="圖片 4" descr="EOC-logo.png"/>
          <p:cNvPicPr>
            <a:picLocks noChangeAspect="1"/>
          </p:cNvPicPr>
          <p:nvPr/>
        </p:nvPicPr>
        <p:blipFill>
          <a:blip r:embed="rId2" cstate="print"/>
          <a:stretch>
            <a:fillRect/>
          </a:stretch>
        </p:blipFill>
        <p:spPr>
          <a:xfrm>
            <a:off x="8079072" y="228600"/>
            <a:ext cx="836341" cy="685800"/>
          </a:xfrm>
          <a:prstGeom prst="rect">
            <a:avLst/>
          </a:prstGeom>
        </p:spPr>
      </p:pic>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 Perfect World - Clip Art: Office"/>
          <p:cNvPicPr>
            <a:picLocks noChangeAspect="1" noChangeArrowheads="1"/>
          </p:cNvPicPr>
          <p:nvPr/>
        </p:nvPicPr>
        <p:blipFill>
          <a:blip r:embed="rId3" cstate="print"/>
          <a:srcRect l="11834"/>
          <a:stretch>
            <a:fillRect/>
          </a:stretch>
        </p:blipFill>
        <p:spPr bwMode="auto">
          <a:xfrm>
            <a:off x="3505200" y="3581400"/>
            <a:ext cx="3406344" cy="2743200"/>
          </a:xfrm>
          <a:prstGeom prst="rect">
            <a:avLst/>
          </a:prstGeom>
          <a:noFill/>
        </p:spPr>
      </p:pic>
      <p:pic>
        <p:nvPicPr>
          <p:cNvPr id="6" name="圖片 5" descr="EOC-logo.png"/>
          <p:cNvPicPr>
            <a:picLocks noChangeAspect="1"/>
          </p:cNvPicPr>
          <p:nvPr/>
        </p:nvPicPr>
        <p:blipFill>
          <a:blip r:embed="rId4" cstate="print"/>
          <a:stretch>
            <a:fillRect/>
          </a:stretch>
        </p:blipFill>
        <p:spPr>
          <a:xfrm>
            <a:off x="8079072" y="228600"/>
            <a:ext cx="836341" cy="685800"/>
          </a:xfrm>
          <a:prstGeom prst="rect">
            <a:avLst/>
          </a:prstGeom>
        </p:spPr>
      </p:pic>
      <p:sp>
        <p:nvSpPr>
          <p:cNvPr id="5" name="雲朵形圖說文字 4"/>
          <p:cNvSpPr/>
          <p:nvPr/>
        </p:nvSpPr>
        <p:spPr bwMode="auto">
          <a:xfrm>
            <a:off x="2667000" y="265635"/>
            <a:ext cx="5029200" cy="2362200"/>
          </a:xfrm>
          <a:prstGeom prst="cloudCallout">
            <a:avLst>
              <a:gd name="adj1" fmla="val 64672"/>
              <a:gd name="adj2" fmla="val 76259"/>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zh-TW" altLang="en-US" sz="2400" b="1" dirty="0" smtClean="0">
                <a:solidFill>
                  <a:schemeClr val="bg1"/>
                </a:solidFill>
                <a:latin typeface="微軟正黑體" pitchFamily="34" charset="-120"/>
                <a:ea typeface="微軟正黑體" pitchFamily="34" charset="-120"/>
              </a:rPr>
              <a:t>在辦公室牆上張貼</a:t>
            </a:r>
            <a:endParaRPr lang="en-US" altLang="zh-TW" sz="2400" b="1" dirty="0" smtClean="0">
              <a:solidFill>
                <a:schemeClr val="bg1"/>
              </a:solidFill>
              <a:latin typeface="微軟正黑體" pitchFamily="34" charset="-120"/>
              <a:ea typeface="微軟正黑體" pitchFamily="34" charset="-120"/>
            </a:endParaRPr>
          </a:p>
          <a:p>
            <a:pPr algn="ctr" fontAlgn="base">
              <a:spcBef>
                <a:spcPct val="0"/>
              </a:spcBef>
              <a:spcAft>
                <a:spcPct val="0"/>
              </a:spcAft>
            </a:pPr>
            <a:r>
              <a:rPr lang="zh-TW" altLang="en-US" sz="2400" b="1" dirty="0" smtClean="0">
                <a:solidFill>
                  <a:schemeClr val="bg1"/>
                </a:solidFill>
                <a:latin typeface="微軟正黑體" pitchFamily="34" charset="-120"/>
                <a:ea typeface="微軟正黑體" pitchFamily="34" charset="-120"/>
              </a:rPr>
              <a:t>明星的性感海報會構成</a:t>
            </a:r>
            <a:endParaRPr lang="en-US" altLang="zh-TW" sz="2400" b="1" dirty="0" smtClean="0">
              <a:solidFill>
                <a:schemeClr val="bg1"/>
              </a:solidFill>
              <a:latin typeface="微軟正黑體" pitchFamily="34" charset="-120"/>
              <a:ea typeface="微軟正黑體" pitchFamily="34" charset="-120"/>
            </a:endParaRPr>
          </a:p>
          <a:p>
            <a:pPr algn="ctr" fontAlgn="base">
              <a:spcBef>
                <a:spcPct val="0"/>
              </a:spcBef>
              <a:spcAft>
                <a:spcPct val="0"/>
              </a:spcAft>
            </a:pPr>
            <a:r>
              <a:rPr lang="zh-TW" altLang="en-US" sz="2400" b="1" dirty="0" smtClean="0">
                <a:solidFill>
                  <a:schemeClr val="bg1"/>
                </a:solidFill>
                <a:latin typeface="微軟正黑體" pitchFamily="34" charset="-120"/>
                <a:ea typeface="微軟正黑體" pitchFamily="34" charset="-120"/>
              </a:rPr>
              <a:t>在性方面具敵意</a:t>
            </a:r>
            <a:r>
              <a:rPr lang="en-US" altLang="zh-TW" sz="2400" b="1" dirty="0" smtClean="0">
                <a:solidFill>
                  <a:schemeClr val="bg1"/>
                </a:solidFill>
                <a:latin typeface="微軟正黑體" pitchFamily="34" charset="-120"/>
                <a:ea typeface="微軟正黑體" pitchFamily="34" charset="-120"/>
              </a:rPr>
              <a:t>/</a:t>
            </a:r>
          </a:p>
          <a:p>
            <a:pPr algn="ctr" fontAlgn="base">
              <a:spcBef>
                <a:spcPct val="0"/>
              </a:spcBef>
              <a:spcAft>
                <a:spcPct val="0"/>
              </a:spcAft>
            </a:pPr>
            <a:r>
              <a:rPr lang="zh-TW" altLang="en-US" sz="2400" b="1" dirty="0" smtClean="0">
                <a:solidFill>
                  <a:schemeClr val="bg1"/>
                </a:solidFill>
                <a:latin typeface="微軟正黑體" pitchFamily="34" charset="-120"/>
                <a:ea typeface="微軟正黑體" pitchFamily="34" charset="-120"/>
              </a:rPr>
              <a:t>威嚇性的環境嗎</a:t>
            </a:r>
            <a:r>
              <a:rPr lang="en-US" altLang="zh-TW" sz="2400" dirty="0" smtClean="0">
                <a:solidFill>
                  <a:schemeClr val="bg1"/>
                </a:solidFill>
                <a:latin typeface="微軟正黑體" pitchFamily="34" charset="-120"/>
                <a:ea typeface="微軟正黑體" pitchFamily="34" charset="-120"/>
              </a:rPr>
              <a:t>?</a:t>
            </a:r>
            <a:endParaRPr kumimoji="0" lang="zh-TW" altLang="en-US" sz="2400" b="0" i="0" u="none" strike="noStrike" cap="none" normalizeH="0" baseline="0" dirty="0" smtClean="0">
              <a:ln>
                <a:noFill/>
              </a:ln>
              <a:solidFill>
                <a:schemeClr val="bg1"/>
              </a:solidFill>
              <a:effectLst/>
              <a:latin typeface="微軟正黑體" pitchFamily="34" charset="-120"/>
              <a:ea typeface="微軟正黑體" pitchFamily="34" charset="-120"/>
            </a:endParaRPr>
          </a:p>
        </p:txBody>
      </p:sp>
      <p:sp>
        <p:nvSpPr>
          <p:cNvPr id="2" name="Content Placeholder 1"/>
          <p:cNvSpPr>
            <a:spLocks noGrp="1"/>
          </p:cNvSpPr>
          <p:nvPr>
            <p:ph idx="1"/>
          </p:nvPr>
        </p:nvSpPr>
        <p:spPr/>
        <p:txBody>
          <a:bodyPr/>
          <a:lstStyle/>
          <a:p>
            <a:endParaRPr lang="zh-CN" altLang="en-US" dirty="0"/>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307848"/>
            <a:ext cx="8534400" cy="758952"/>
          </a:xfrm>
        </p:spPr>
        <p:txBody>
          <a:bodyPr/>
          <a:lstStyle/>
          <a:p>
            <a:r>
              <a:rPr lang="zh-TW" altLang="en-US" sz="3200" b="1" dirty="0" smtClean="0">
                <a:solidFill>
                  <a:srgbClr val="002060"/>
                </a:solidFill>
                <a:effectLst/>
                <a:latin typeface="微軟正黑體" pitchFamily="34" charset="-120"/>
                <a:ea typeface="微軟正黑體" pitchFamily="34" charset="-120"/>
                <a:cs typeface="+mn-cs"/>
              </a:rPr>
              <a:t>性騷擾的定義 </a:t>
            </a:r>
            <a:r>
              <a:rPr lang="en-US" altLang="zh-TW" sz="3200" b="1" dirty="0" smtClean="0">
                <a:solidFill>
                  <a:srgbClr val="002060"/>
                </a:solidFill>
                <a:effectLst/>
                <a:latin typeface="微軟正黑體" pitchFamily="34" charset="-120"/>
                <a:ea typeface="微軟正黑體" pitchFamily="34" charset="-120"/>
                <a:cs typeface="+mn-cs"/>
              </a:rPr>
              <a:t>- </a:t>
            </a:r>
            <a:r>
              <a:rPr lang="zh-TW" altLang="en-US" sz="3200" b="1" dirty="0" smtClean="0">
                <a:solidFill>
                  <a:srgbClr val="C00000"/>
                </a:solidFill>
                <a:effectLst/>
                <a:latin typeface="微軟正黑體" pitchFamily="34" charset="-120"/>
                <a:ea typeface="微軟正黑體" pitchFamily="34" charset="-120"/>
                <a:cs typeface="+mj-cs"/>
              </a:rPr>
              <a:t>性騷擾行為</a:t>
            </a:r>
            <a:endParaRPr lang="zh-TW" altLang="en-US" sz="3200" b="1" dirty="0" smtClean="0">
              <a:solidFill>
                <a:srgbClr val="C00000"/>
              </a:solidFill>
              <a:effectLst/>
              <a:latin typeface="微軟正黑體" pitchFamily="34" charset="-120"/>
              <a:ea typeface="微軟正黑體" pitchFamily="34" charset="-120"/>
              <a:cs typeface="+mn-cs"/>
            </a:endParaRPr>
          </a:p>
        </p:txBody>
      </p:sp>
      <p:sp>
        <p:nvSpPr>
          <p:cNvPr id="12" name="內容版面配置區 11"/>
          <p:cNvSpPr>
            <a:spLocks noGrp="1"/>
          </p:cNvSpPr>
          <p:nvPr>
            <p:ph idx="1"/>
          </p:nvPr>
        </p:nvSpPr>
        <p:spPr>
          <a:xfrm>
            <a:off x="152406" y="1676401"/>
            <a:ext cx="8381999" cy="4114800"/>
          </a:xfrm>
          <a:noFill/>
          <a:ln>
            <a:noFill/>
          </a:ln>
          <a:effectLst/>
        </p:spPr>
        <p:style>
          <a:lnRef idx="1">
            <a:schemeClr val="accent5"/>
          </a:lnRef>
          <a:fillRef idx="2">
            <a:schemeClr val="accent5"/>
          </a:fillRef>
          <a:effectRef idx="1">
            <a:schemeClr val="accent5"/>
          </a:effectRef>
          <a:fontRef idx="minor">
            <a:schemeClr val="dk1"/>
          </a:fontRef>
        </p:style>
        <p:txBody>
          <a:bodyPr/>
          <a:lstStyle/>
          <a:p>
            <a:pPr>
              <a:buNone/>
            </a:pPr>
            <a:r>
              <a:rPr lang="zh-TW" altLang="en-US" dirty="0" smtClean="0">
                <a:effectLst/>
              </a:rPr>
              <a:t>  </a:t>
            </a:r>
            <a:endParaRPr lang="en-US" altLang="zh-TW" dirty="0" smtClean="0">
              <a:effectLst/>
            </a:endParaRPr>
          </a:p>
          <a:p>
            <a:pPr>
              <a:buNone/>
            </a:pPr>
            <a:endParaRPr lang="en-US" altLang="zh-TW" dirty="0" smtClean="0">
              <a:effectLst/>
            </a:endParaRPr>
          </a:p>
          <a:p>
            <a:pPr>
              <a:buNone/>
            </a:pPr>
            <a:endParaRPr lang="en-US" altLang="zh-TW" dirty="0" smtClean="0">
              <a:effectLst/>
            </a:endParaRPr>
          </a:p>
          <a:p>
            <a:pPr>
              <a:buNone/>
            </a:pPr>
            <a:endParaRPr lang="en-US" altLang="zh-TW" sz="100" b="1" dirty="0" smtClean="0">
              <a:solidFill>
                <a:srgbClr val="002060"/>
              </a:solidFill>
              <a:effectLst/>
              <a:latin typeface="微軟正黑體" pitchFamily="34" charset="-120"/>
              <a:ea typeface="微軟正黑體" pitchFamily="34" charset="-120"/>
            </a:endParaRPr>
          </a:p>
          <a:p>
            <a:pPr>
              <a:buNone/>
            </a:pPr>
            <a:r>
              <a:rPr lang="en-US" altLang="zh-TW" sz="4000" b="1" dirty="0" smtClean="0">
                <a:solidFill>
                  <a:srgbClr val="002060"/>
                </a:solidFill>
                <a:effectLst/>
                <a:latin typeface="微軟正黑體" pitchFamily="34" charset="-120"/>
                <a:ea typeface="微軟正黑體" pitchFamily="34" charset="-120"/>
              </a:rPr>
              <a:t>     </a:t>
            </a:r>
            <a:r>
              <a:rPr lang="zh-TW" altLang="en-US" sz="4000" b="1" dirty="0" smtClean="0">
                <a:solidFill>
                  <a:srgbClr val="002060"/>
                </a:solidFill>
                <a:effectLst/>
                <a:latin typeface="微軟正黑體" pitchFamily="34" charset="-120"/>
                <a:ea typeface="微軟正黑體" pitchFamily="34" charset="-120"/>
              </a:rPr>
              <a:t>男</a:t>
            </a:r>
            <a:r>
              <a:rPr lang="zh-TW" altLang="en-US" sz="3200" b="1" dirty="0">
                <a:effectLst/>
                <a:latin typeface="微軟正黑體" pitchFamily="34" charset="-120"/>
                <a:ea typeface="微軟正黑體" pitchFamily="34" charset="-120"/>
              </a:rPr>
              <a:t>對</a:t>
            </a:r>
            <a:r>
              <a:rPr lang="zh-TW" altLang="en-US" sz="3200" b="1" dirty="0">
                <a:solidFill>
                  <a:srgbClr val="C00000"/>
                </a:solidFill>
                <a:effectLst/>
                <a:latin typeface="微軟正黑體" pitchFamily="34" charset="-120"/>
                <a:ea typeface="微軟正黑體" pitchFamily="34" charset="-120"/>
              </a:rPr>
              <a:t>女</a:t>
            </a:r>
            <a:r>
              <a:rPr lang="zh-TW" altLang="en-US" sz="3200" b="1" dirty="0">
                <a:effectLst/>
                <a:latin typeface="微軟正黑體" pitchFamily="34" charset="-120"/>
                <a:ea typeface="微軟正黑體" pitchFamily="34" charset="-120"/>
              </a:rPr>
              <a:t>   </a:t>
            </a:r>
            <a:r>
              <a:rPr lang="zh-TW" altLang="en-US" sz="3200" b="1" dirty="0" smtClean="0">
                <a:effectLst/>
                <a:latin typeface="微軟正黑體" pitchFamily="34" charset="-120"/>
                <a:ea typeface="微軟正黑體" pitchFamily="34" charset="-120"/>
              </a:rPr>
              <a:t>  </a:t>
            </a:r>
            <a:r>
              <a:rPr lang="zh-TW" altLang="en-US" sz="4000" b="1" dirty="0" smtClean="0">
                <a:solidFill>
                  <a:srgbClr val="C00000"/>
                </a:solidFill>
                <a:effectLst/>
                <a:latin typeface="微軟正黑體" pitchFamily="34" charset="-120"/>
                <a:ea typeface="微軟正黑體" pitchFamily="34" charset="-120"/>
              </a:rPr>
              <a:t>女</a:t>
            </a:r>
            <a:r>
              <a:rPr lang="zh-TW" altLang="en-US" sz="3200" b="1" dirty="0">
                <a:effectLst/>
                <a:latin typeface="微軟正黑體" pitchFamily="34" charset="-120"/>
                <a:ea typeface="微軟正黑體" pitchFamily="34" charset="-120"/>
              </a:rPr>
              <a:t>對</a:t>
            </a:r>
            <a:r>
              <a:rPr lang="zh-TW" altLang="en-US" sz="3200" b="1" dirty="0">
                <a:solidFill>
                  <a:srgbClr val="002060"/>
                </a:solidFill>
                <a:effectLst/>
                <a:latin typeface="微軟正黑體" pitchFamily="34" charset="-120"/>
                <a:ea typeface="微軟正黑體" pitchFamily="34" charset="-120"/>
              </a:rPr>
              <a:t>男</a:t>
            </a:r>
            <a:r>
              <a:rPr lang="zh-TW" altLang="en-US" sz="3200" b="1" dirty="0">
                <a:effectLst/>
                <a:latin typeface="微軟正黑體" pitchFamily="34" charset="-120"/>
                <a:ea typeface="微軟正黑體" pitchFamily="34" charset="-120"/>
              </a:rPr>
              <a:t>   </a:t>
            </a:r>
            <a:r>
              <a:rPr lang="zh-TW" altLang="en-US" sz="3200" b="1" dirty="0" smtClean="0">
                <a:effectLst/>
                <a:latin typeface="微軟正黑體" pitchFamily="34" charset="-120"/>
                <a:ea typeface="微軟正黑體" pitchFamily="34" charset="-120"/>
              </a:rPr>
              <a:t>  </a:t>
            </a:r>
            <a:r>
              <a:rPr lang="zh-TW" altLang="en-US" sz="4000" b="1" dirty="0" smtClean="0">
                <a:solidFill>
                  <a:srgbClr val="002060"/>
                </a:solidFill>
                <a:effectLst/>
                <a:latin typeface="微軟正黑體" pitchFamily="34" charset="-120"/>
                <a:ea typeface="微軟正黑體" pitchFamily="34" charset="-120"/>
              </a:rPr>
              <a:t>男</a:t>
            </a:r>
            <a:r>
              <a:rPr lang="zh-TW" altLang="en-US" sz="3200" b="1" dirty="0">
                <a:effectLst/>
                <a:latin typeface="微軟正黑體" pitchFamily="34" charset="-120"/>
                <a:ea typeface="微軟正黑體" pitchFamily="34" charset="-120"/>
              </a:rPr>
              <a:t>對</a:t>
            </a:r>
            <a:r>
              <a:rPr lang="zh-TW" altLang="en-US" sz="3200" b="1" dirty="0">
                <a:solidFill>
                  <a:srgbClr val="002060"/>
                </a:solidFill>
                <a:effectLst/>
                <a:latin typeface="微軟正黑體" pitchFamily="34" charset="-120"/>
                <a:ea typeface="微軟正黑體" pitchFamily="34" charset="-120"/>
              </a:rPr>
              <a:t>男</a:t>
            </a:r>
            <a:r>
              <a:rPr lang="zh-TW" altLang="en-US" sz="3200" b="1" dirty="0">
                <a:effectLst/>
                <a:latin typeface="微軟正黑體" pitchFamily="34" charset="-120"/>
                <a:ea typeface="微軟正黑體" pitchFamily="34" charset="-120"/>
              </a:rPr>
              <a:t>  </a:t>
            </a:r>
            <a:r>
              <a:rPr lang="zh-TW" altLang="en-US" sz="3200" b="1" dirty="0" smtClean="0">
                <a:effectLst/>
                <a:latin typeface="微軟正黑體" pitchFamily="34" charset="-120"/>
                <a:ea typeface="微軟正黑體" pitchFamily="34" charset="-120"/>
              </a:rPr>
              <a:t>   </a:t>
            </a:r>
            <a:r>
              <a:rPr lang="zh-TW" altLang="en-US" sz="4000" b="1" dirty="0" smtClean="0">
                <a:solidFill>
                  <a:srgbClr val="C00000"/>
                </a:solidFill>
                <a:effectLst/>
                <a:latin typeface="微軟正黑體" pitchFamily="34" charset="-120"/>
                <a:ea typeface="微軟正黑體" pitchFamily="34" charset="-120"/>
              </a:rPr>
              <a:t>女</a:t>
            </a:r>
            <a:r>
              <a:rPr lang="zh-TW" altLang="en-US" sz="3200" b="1" dirty="0">
                <a:effectLst/>
                <a:latin typeface="微軟正黑體" pitchFamily="34" charset="-120"/>
                <a:ea typeface="微軟正黑體" pitchFamily="34" charset="-120"/>
              </a:rPr>
              <a:t>對</a:t>
            </a:r>
            <a:r>
              <a:rPr lang="zh-TW" altLang="en-US" sz="3200" b="1" dirty="0">
                <a:solidFill>
                  <a:srgbClr val="C00000"/>
                </a:solidFill>
                <a:effectLst/>
                <a:latin typeface="微軟正黑體" pitchFamily="34" charset="-120"/>
                <a:ea typeface="微軟正黑體" pitchFamily="34" charset="-120"/>
              </a:rPr>
              <a:t>女</a:t>
            </a:r>
          </a:p>
        </p:txBody>
      </p:sp>
      <p:pic>
        <p:nvPicPr>
          <p:cNvPr id="5" name="圖片 4" descr="EOC-logo.png"/>
          <p:cNvPicPr>
            <a:picLocks noChangeAspect="1"/>
          </p:cNvPicPr>
          <p:nvPr/>
        </p:nvPicPr>
        <p:blipFill>
          <a:blip r:embed="rId2" cstate="print"/>
          <a:stretch>
            <a:fillRect/>
          </a:stretch>
        </p:blipFill>
        <p:spPr>
          <a:xfrm>
            <a:off x="8079072" y="228600"/>
            <a:ext cx="836341" cy="685800"/>
          </a:xfrm>
          <a:prstGeom prst="rect">
            <a:avLst/>
          </a:prstGeom>
        </p:spPr>
      </p:pic>
      <p:pic>
        <p:nvPicPr>
          <p:cNvPr id="15" name="內容版面配置區 6" descr="symbol-male-and-female-hi.png"/>
          <p:cNvPicPr>
            <a:picLocks noChangeAspect="1"/>
          </p:cNvPicPr>
          <p:nvPr/>
        </p:nvPicPr>
        <p:blipFill>
          <a:blip r:embed="rId3" cstate="print"/>
          <a:srcRect l="53333" b="1208"/>
          <a:stretch>
            <a:fillRect/>
          </a:stretch>
        </p:blipFill>
        <p:spPr bwMode="auto">
          <a:xfrm>
            <a:off x="4648200" y="2103437"/>
            <a:ext cx="5334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6" name="內容版面配置區 6" descr="symbol-male-and-female-hi.png"/>
          <p:cNvPicPr>
            <a:picLocks noChangeAspect="1"/>
          </p:cNvPicPr>
          <p:nvPr/>
        </p:nvPicPr>
        <p:blipFill>
          <a:blip r:embed="rId3" cstate="print"/>
          <a:srcRect l="53333" b="1208"/>
          <a:stretch>
            <a:fillRect/>
          </a:stretch>
        </p:blipFill>
        <p:spPr bwMode="auto">
          <a:xfrm>
            <a:off x="914400" y="2103437"/>
            <a:ext cx="5334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7" name="內容版面配置區 6" descr="symbol-male-and-female-hi.png"/>
          <p:cNvPicPr>
            <a:picLocks noChangeAspect="1"/>
          </p:cNvPicPr>
          <p:nvPr/>
        </p:nvPicPr>
        <p:blipFill>
          <a:blip r:embed="rId3" cstate="print"/>
          <a:srcRect r="46667" b="1208"/>
          <a:stretch>
            <a:fillRect/>
          </a:stretch>
        </p:blipFill>
        <p:spPr bwMode="auto">
          <a:xfrm>
            <a:off x="1447800" y="2103437"/>
            <a:ext cx="6096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8" name="內容版面配置區 6" descr="symbol-male-and-female-hi.png"/>
          <p:cNvPicPr>
            <a:picLocks noChangeAspect="1"/>
          </p:cNvPicPr>
          <p:nvPr/>
        </p:nvPicPr>
        <p:blipFill>
          <a:blip r:embed="rId3" cstate="print"/>
          <a:srcRect r="46667" b="1208"/>
          <a:stretch>
            <a:fillRect/>
          </a:stretch>
        </p:blipFill>
        <p:spPr bwMode="auto">
          <a:xfrm>
            <a:off x="6400800" y="2103437"/>
            <a:ext cx="6096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19" name="內容版面配置區 6" descr="symbol-male-and-female-hi.png"/>
          <p:cNvPicPr>
            <a:picLocks noChangeAspect="1"/>
          </p:cNvPicPr>
          <p:nvPr/>
        </p:nvPicPr>
        <p:blipFill>
          <a:blip r:embed="rId3" cstate="print"/>
          <a:srcRect r="46667" b="1208"/>
          <a:stretch>
            <a:fillRect/>
          </a:stretch>
        </p:blipFill>
        <p:spPr bwMode="auto">
          <a:xfrm>
            <a:off x="7010400" y="2103437"/>
            <a:ext cx="6096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20" name="內容版面配置區 6" descr="symbol-male-and-female-hi.png"/>
          <p:cNvPicPr>
            <a:picLocks noChangeAspect="1"/>
          </p:cNvPicPr>
          <p:nvPr/>
        </p:nvPicPr>
        <p:blipFill>
          <a:blip r:embed="rId3" cstate="print"/>
          <a:srcRect l="53333" b="1208"/>
          <a:stretch>
            <a:fillRect/>
          </a:stretch>
        </p:blipFill>
        <p:spPr bwMode="auto">
          <a:xfrm>
            <a:off x="5181601" y="2103437"/>
            <a:ext cx="5334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21" name="內容版面配置區 6" descr="symbol-male-and-female-hi.png"/>
          <p:cNvPicPr>
            <a:picLocks noChangeAspect="1"/>
          </p:cNvPicPr>
          <p:nvPr/>
        </p:nvPicPr>
        <p:blipFill>
          <a:blip r:embed="rId3" cstate="print"/>
          <a:srcRect r="46667" b="1208"/>
          <a:stretch>
            <a:fillRect/>
          </a:stretch>
        </p:blipFill>
        <p:spPr bwMode="auto">
          <a:xfrm>
            <a:off x="2743200" y="2103437"/>
            <a:ext cx="6096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pic>
        <p:nvPicPr>
          <p:cNvPr id="22" name="內容版面配置區 6" descr="symbol-male-and-female-hi.png"/>
          <p:cNvPicPr>
            <a:picLocks noChangeAspect="1"/>
          </p:cNvPicPr>
          <p:nvPr/>
        </p:nvPicPr>
        <p:blipFill>
          <a:blip r:embed="rId3" cstate="print"/>
          <a:srcRect l="53333" b="1208"/>
          <a:stretch>
            <a:fillRect/>
          </a:stretch>
        </p:blipFill>
        <p:spPr bwMode="auto">
          <a:xfrm>
            <a:off x="3352801" y="2103437"/>
            <a:ext cx="533400" cy="1219200"/>
          </a:xfrm>
          <a:prstGeom prst="rect">
            <a:avLst/>
          </a:prstGeom>
          <a:ln w="25400" cap="flat" cmpd="sng" algn="ctr">
            <a:noFill/>
            <a:prstDash val="solid"/>
            <a:miter lim="800000"/>
            <a:headEnd/>
            <a:tailEnd/>
          </a:ln>
          <a:effectLst>
            <a:outerShdw blurRad="292100" dist="139700" dir="2700000" algn="tl" rotWithShape="0">
              <a:srgbClr val="333333">
                <a:alpha val="65000"/>
              </a:srgbClr>
            </a:outerShdw>
          </a:effectLst>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307848"/>
            <a:ext cx="8534400" cy="758952"/>
          </a:xfrm>
        </p:spPr>
        <p:txBody>
          <a:bodyPr/>
          <a:lstStyle/>
          <a:p>
            <a:r>
              <a:rPr lang="zh-TW" altLang="en-US" sz="3200" b="1" kern="0" dirty="0" smtClean="0">
                <a:solidFill>
                  <a:srgbClr val="002060"/>
                </a:solidFill>
                <a:effectLst/>
                <a:latin typeface="微軟正黑體" pitchFamily="34" charset="-120"/>
                <a:ea typeface="微軟正黑體" pitchFamily="34" charset="-120"/>
              </a:rPr>
              <a:t>什麼</a:t>
            </a:r>
            <a:r>
              <a:rPr lang="zh-TW" altLang="en-US" sz="3200" b="1" kern="0" dirty="0" smtClean="0">
                <a:solidFill>
                  <a:srgbClr val="C00000"/>
                </a:solidFill>
                <a:effectLst/>
                <a:latin typeface="微軟正黑體" pitchFamily="34" charset="-120"/>
                <a:ea typeface="微軟正黑體" pitchFamily="34" charset="-120"/>
              </a:rPr>
              <a:t>不是</a:t>
            </a:r>
            <a:r>
              <a:rPr lang="zh-TW" altLang="en-US" sz="3200" b="1" kern="0" dirty="0" smtClean="0">
                <a:solidFill>
                  <a:srgbClr val="002060"/>
                </a:solidFill>
                <a:effectLst/>
                <a:latin typeface="微軟正黑體" pitchFamily="34" charset="-120"/>
                <a:ea typeface="微軟正黑體" pitchFamily="34" charset="-120"/>
              </a:rPr>
              <a:t>性騷擾 </a:t>
            </a:r>
            <a:r>
              <a:rPr lang="en-US" altLang="zh-TW" sz="3200" b="1" kern="0" dirty="0" smtClean="0">
                <a:solidFill>
                  <a:srgbClr val="002060"/>
                </a:solidFill>
                <a:effectLst/>
                <a:latin typeface="微軟正黑體" pitchFamily="34" charset="-120"/>
                <a:ea typeface="微軟正黑體" pitchFamily="34" charset="-120"/>
              </a:rPr>
              <a:t>?</a:t>
            </a:r>
            <a:endParaRPr lang="zh-TW" altLang="en-US" dirty="0">
              <a:solidFill>
                <a:srgbClr val="002060"/>
              </a:solidFill>
              <a:effectLst/>
            </a:endParaRPr>
          </a:p>
        </p:txBody>
      </p:sp>
      <p:sp>
        <p:nvSpPr>
          <p:cNvPr id="5" name="內容版面配置區 2"/>
          <p:cNvSpPr>
            <a:spLocks noGrp="1"/>
          </p:cNvSpPr>
          <p:nvPr>
            <p:ph idx="1"/>
          </p:nvPr>
        </p:nvSpPr>
        <p:spPr>
          <a:xfrm>
            <a:off x="609600" y="1603248"/>
            <a:ext cx="7620000" cy="3883152"/>
          </a:xfrm>
          <a:ln>
            <a:noFill/>
          </a:ln>
        </p:spPr>
        <p:style>
          <a:lnRef idx="2">
            <a:schemeClr val="accent2"/>
          </a:lnRef>
          <a:fillRef idx="1">
            <a:schemeClr val="lt1"/>
          </a:fillRef>
          <a:effectRef idx="0">
            <a:schemeClr val="accent2"/>
          </a:effectRef>
          <a:fontRef idx="minor">
            <a:schemeClr val="dk1"/>
          </a:fontRef>
        </p:style>
        <p:txBody>
          <a:bodyPr/>
          <a:lstStyle/>
          <a:p>
            <a:pPr marL="450850" indent="-450850">
              <a:spcBef>
                <a:spcPts val="0"/>
              </a:spcBef>
              <a:spcAft>
                <a:spcPts val="2000"/>
              </a:spcAft>
              <a:buNone/>
            </a:pPr>
            <a:r>
              <a:rPr lang="en-US" altLang="zh-TW" sz="3000" b="1" dirty="0" smtClean="0">
                <a:solidFill>
                  <a:schemeClr val="accent2">
                    <a:lumMod val="75000"/>
                  </a:schemeClr>
                </a:solidFill>
                <a:effectLst/>
                <a:latin typeface="微軟正黑體" pitchFamily="34" charset="-120"/>
                <a:ea typeface="微軟正黑體" pitchFamily="34" charset="-120"/>
              </a:rPr>
              <a:t>&gt;</a:t>
            </a:r>
            <a:r>
              <a:rPr lang="zh-TW" altLang="en-US" sz="3000" b="1" dirty="0" smtClean="0">
                <a:solidFill>
                  <a:schemeClr val="accent2">
                    <a:lumMod val="75000"/>
                  </a:schemeClr>
                </a:solidFill>
                <a:effectLst/>
                <a:latin typeface="微軟正黑體" pitchFamily="34" charset="-120"/>
                <a:ea typeface="微軟正黑體" pitchFamily="34" charset="-120"/>
              </a:rPr>
              <a:t>  </a:t>
            </a:r>
            <a:r>
              <a:rPr lang="zh-TW" altLang="zh-TW" sz="3000" b="1" dirty="0" smtClean="0">
                <a:solidFill>
                  <a:schemeClr val="accent2">
                    <a:lumMod val="75000"/>
                  </a:schemeClr>
                </a:solidFill>
                <a:effectLst/>
                <a:latin typeface="微軟正黑體" pitchFamily="34" charset="-120"/>
                <a:ea typeface="微軟正黑體" pitchFamily="34" charset="-120"/>
              </a:rPr>
              <a:t>受歡迎</a:t>
            </a:r>
            <a:endParaRPr lang="en-US" altLang="zh-TW" sz="3000" b="1" dirty="0" smtClean="0">
              <a:solidFill>
                <a:schemeClr val="accent2">
                  <a:lumMod val="75000"/>
                </a:schemeClr>
              </a:solidFill>
              <a:effectLst/>
              <a:latin typeface="微軟正黑體" pitchFamily="34" charset="-120"/>
              <a:ea typeface="微軟正黑體" pitchFamily="34" charset="-120"/>
            </a:endParaRPr>
          </a:p>
          <a:p>
            <a:pPr marL="450850" indent="-450850">
              <a:spcBef>
                <a:spcPts val="0"/>
              </a:spcBef>
              <a:spcAft>
                <a:spcPts val="2000"/>
              </a:spcAft>
              <a:buNone/>
            </a:pPr>
            <a:r>
              <a:rPr lang="en-US" altLang="zh-TW" sz="3000" b="1" dirty="0" smtClean="0">
                <a:solidFill>
                  <a:schemeClr val="accent2">
                    <a:lumMod val="75000"/>
                  </a:schemeClr>
                </a:solidFill>
                <a:effectLst/>
                <a:latin typeface="微軟正黑體" pitchFamily="34" charset="-120"/>
                <a:ea typeface="微軟正黑體" pitchFamily="34" charset="-120"/>
              </a:rPr>
              <a:t>&gt;</a:t>
            </a:r>
            <a:r>
              <a:rPr lang="zh-TW" altLang="en-US" sz="3000" b="1" dirty="0" smtClean="0">
                <a:solidFill>
                  <a:schemeClr val="accent2">
                    <a:lumMod val="75000"/>
                  </a:schemeClr>
                </a:solidFill>
                <a:effectLst/>
                <a:latin typeface="微軟正黑體" pitchFamily="34" charset="-120"/>
                <a:ea typeface="微軟正黑體" pitchFamily="34" charset="-120"/>
              </a:rPr>
              <a:t>  </a:t>
            </a:r>
            <a:r>
              <a:rPr lang="zh-TW" altLang="zh-TW" sz="3000" b="1" dirty="0" smtClean="0">
                <a:solidFill>
                  <a:schemeClr val="accent2">
                    <a:lumMod val="75000"/>
                  </a:schemeClr>
                </a:solidFill>
                <a:effectLst/>
                <a:latin typeface="微軟正黑體" pitchFamily="34" charset="-120"/>
                <a:ea typeface="微軟正黑體" pitchFamily="34" charset="-120"/>
              </a:rPr>
              <a:t>雙向</a:t>
            </a:r>
            <a:endParaRPr lang="en-US" altLang="zh-TW" sz="3000" b="1" dirty="0" smtClean="0">
              <a:solidFill>
                <a:schemeClr val="accent2">
                  <a:lumMod val="75000"/>
                </a:schemeClr>
              </a:solidFill>
              <a:effectLst/>
              <a:latin typeface="微軟正黑體" pitchFamily="34" charset="-120"/>
              <a:ea typeface="微軟正黑體" pitchFamily="34" charset="-120"/>
            </a:endParaRPr>
          </a:p>
          <a:p>
            <a:pPr marL="450850" indent="-450850">
              <a:spcBef>
                <a:spcPts val="0"/>
              </a:spcBef>
              <a:spcAft>
                <a:spcPts val="2000"/>
              </a:spcAft>
              <a:buNone/>
            </a:pPr>
            <a:r>
              <a:rPr lang="en-US" altLang="zh-TW" sz="3000" b="1" dirty="0" smtClean="0">
                <a:solidFill>
                  <a:schemeClr val="accent2">
                    <a:lumMod val="75000"/>
                  </a:schemeClr>
                </a:solidFill>
                <a:effectLst/>
                <a:latin typeface="微軟正黑體" pitchFamily="34" charset="-120"/>
                <a:ea typeface="微軟正黑體" pitchFamily="34" charset="-120"/>
              </a:rPr>
              <a:t>&gt;</a:t>
            </a:r>
            <a:r>
              <a:rPr lang="zh-TW" altLang="en-US" sz="3000" b="1" dirty="0" smtClean="0">
                <a:solidFill>
                  <a:schemeClr val="accent2">
                    <a:lumMod val="75000"/>
                  </a:schemeClr>
                </a:solidFill>
                <a:effectLst/>
                <a:latin typeface="微軟正黑體" pitchFamily="34" charset="-120"/>
                <a:ea typeface="微軟正黑體" pitchFamily="34" charset="-120"/>
              </a:rPr>
              <a:t>  </a:t>
            </a:r>
            <a:r>
              <a:rPr lang="zh-TW" altLang="zh-TW" sz="3000" b="1" dirty="0" smtClean="0">
                <a:solidFill>
                  <a:schemeClr val="accent2">
                    <a:lumMod val="75000"/>
                  </a:schemeClr>
                </a:solidFill>
                <a:effectLst/>
                <a:latin typeface="微軟正黑體" pitchFamily="34" charset="-120"/>
                <a:ea typeface="微軟正黑體" pitchFamily="34" charset="-120"/>
              </a:rPr>
              <a:t>雙方同意</a:t>
            </a:r>
            <a:endParaRPr lang="en-US" altLang="zh-TW" sz="3000" b="1" dirty="0" smtClean="0">
              <a:solidFill>
                <a:schemeClr val="accent2">
                  <a:lumMod val="75000"/>
                </a:schemeClr>
              </a:solidFill>
              <a:effectLst/>
              <a:latin typeface="微軟正黑體" pitchFamily="34" charset="-120"/>
              <a:ea typeface="微軟正黑體" pitchFamily="34" charset="-120"/>
            </a:endParaRPr>
          </a:p>
          <a:p>
            <a:pPr marL="450850" indent="-450850">
              <a:spcBef>
                <a:spcPts val="0"/>
              </a:spcBef>
              <a:spcAft>
                <a:spcPts val="2000"/>
              </a:spcAft>
              <a:buNone/>
            </a:pPr>
            <a:r>
              <a:rPr lang="en-US" altLang="zh-TW" sz="3000" b="1" dirty="0" smtClean="0">
                <a:solidFill>
                  <a:schemeClr val="accent2">
                    <a:lumMod val="75000"/>
                  </a:schemeClr>
                </a:solidFill>
                <a:effectLst/>
                <a:latin typeface="微軟正黑體" pitchFamily="34" charset="-120"/>
                <a:ea typeface="微軟正黑體" pitchFamily="34" charset="-120"/>
              </a:rPr>
              <a:t>&gt;</a:t>
            </a:r>
            <a:r>
              <a:rPr lang="zh-TW" altLang="en-US" sz="3000" b="1" dirty="0" smtClean="0">
                <a:solidFill>
                  <a:schemeClr val="accent2">
                    <a:lumMod val="75000"/>
                  </a:schemeClr>
                </a:solidFill>
                <a:effectLst/>
                <a:latin typeface="微軟正黑體" pitchFamily="34" charset="-120"/>
                <a:ea typeface="微軟正黑體" pitchFamily="34" charset="-120"/>
              </a:rPr>
              <a:t>  </a:t>
            </a:r>
            <a:r>
              <a:rPr lang="zh-TW" altLang="zh-TW" sz="3000" b="1" dirty="0" smtClean="0">
                <a:solidFill>
                  <a:schemeClr val="accent2">
                    <a:lumMod val="75000"/>
                  </a:schemeClr>
                </a:solidFill>
                <a:effectLst/>
                <a:latin typeface="微軟正黑體" pitchFamily="34" charset="-120"/>
                <a:ea typeface="微軟正黑體" pitchFamily="34" charset="-120"/>
              </a:rPr>
              <a:t>互有往來的涉及性的行動、調情、</a:t>
            </a:r>
            <a:r>
              <a:rPr lang="en-US" altLang="zh-TW" sz="3000" b="1" dirty="0" smtClean="0">
                <a:solidFill>
                  <a:schemeClr val="accent2">
                    <a:lumMod val="75000"/>
                  </a:schemeClr>
                </a:solidFill>
                <a:effectLst/>
                <a:latin typeface="微軟正黑體" pitchFamily="34" charset="-120"/>
                <a:ea typeface="微軟正黑體" pitchFamily="34" charset="-120"/>
              </a:rPr>
              <a:t>              </a:t>
            </a:r>
            <a:r>
              <a:rPr lang="zh-TW" altLang="zh-TW" sz="3000" b="1" dirty="0" smtClean="0">
                <a:solidFill>
                  <a:schemeClr val="accent2">
                    <a:lumMod val="75000"/>
                  </a:schemeClr>
                </a:solidFill>
                <a:effectLst/>
                <a:latin typeface="微軟正黑體" pitchFamily="34" charset="-120"/>
                <a:ea typeface="微軟正黑體" pitchFamily="34" charset="-120"/>
              </a:rPr>
              <a:t>吸引或友情</a:t>
            </a:r>
            <a:endParaRPr lang="zh-TW" altLang="en-US" sz="3000" b="1" dirty="0" smtClean="0">
              <a:solidFill>
                <a:schemeClr val="accent2">
                  <a:lumMod val="75000"/>
                </a:schemeClr>
              </a:solidFill>
              <a:effectLst/>
              <a:latin typeface="微軟正黑體" pitchFamily="34" charset="-120"/>
              <a:ea typeface="微軟正黑體" pitchFamily="34" charset="-120"/>
            </a:endParaRPr>
          </a:p>
          <a:p>
            <a:endParaRPr lang="zh-TW" altLang="en-US" dirty="0"/>
          </a:p>
        </p:txBody>
      </p:sp>
      <p:pic>
        <p:nvPicPr>
          <p:cNvPr id="4" name="圖片 3" descr="EOC-logo.png"/>
          <p:cNvPicPr>
            <a:picLocks noChangeAspect="1"/>
          </p:cNvPicPr>
          <p:nvPr/>
        </p:nvPicPr>
        <p:blipFill>
          <a:blip r:embed="rId2" cstate="print"/>
          <a:stretch>
            <a:fillRect/>
          </a:stretch>
        </p:blipFill>
        <p:spPr>
          <a:xfrm>
            <a:off x="8079072" y="228600"/>
            <a:ext cx="836341" cy="685800"/>
          </a:xfrm>
          <a:prstGeom prst="rect">
            <a:avLst/>
          </a:prstGeom>
        </p:spPr>
      </p:pic>
      <p:pic>
        <p:nvPicPr>
          <p:cNvPr id="16386" name="Picture 2" descr="Only Have Eyes For You"/>
          <p:cNvPicPr>
            <a:picLocks noChangeAspect="1" noChangeArrowheads="1"/>
          </p:cNvPicPr>
          <p:nvPr/>
        </p:nvPicPr>
        <p:blipFill>
          <a:blip r:embed="rId3" cstate="print"/>
          <a:srcRect l="16000" t="8000" r="17091" b="28000"/>
          <a:stretch>
            <a:fillRect/>
          </a:stretch>
        </p:blipFill>
        <p:spPr bwMode="auto">
          <a:xfrm rot="589858">
            <a:off x="5208514" y="4502418"/>
            <a:ext cx="1981200" cy="1378227"/>
          </a:xfrm>
          <a:prstGeom prst="rect">
            <a:avLst/>
          </a:prstGeom>
          <a:ln>
            <a:noFill/>
          </a:ln>
          <a:effectLst>
            <a:softEdge rad="112500"/>
          </a:effectLst>
        </p:spPr>
      </p:pic>
    </p:spTree>
  </p:cSld>
  <p:clrMapOvr>
    <a:masterClrMapping/>
  </p:clrMapOvr>
  <p:transition>
    <p:cover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f0289526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1564225</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design on paper currencies inspired this template, making it a good choice for presentations on business and finance, accounting, stocks and investing, economics, and more. This template includes a variety of slide layouts for bulleted lists, charts and graphics, a table, and more,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2EACE2C-A988-46D5-9FE5-844E9C840F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443447-4AF7-42FB-9DD3-94B1B5EF972F}">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3A2A3AC6-1A45-42F7-8976-E15E36AD8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tf02895263</Template>
  <TotalTime>0</TotalTime>
  <Words>2364</Words>
  <Application>Microsoft Office PowerPoint</Application>
  <PresentationFormat>On-screen Show (4:3)</PresentationFormat>
  <Paragraphs>192</Paragraphs>
  <Slides>25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幼圆</vt:lpstr>
      <vt:lpstr>微軟正黑體</vt:lpstr>
      <vt:lpstr>標楷體</vt:lpstr>
      <vt:lpstr>Arial</vt:lpstr>
      <vt:lpstr>Constantia</vt:lpstr>
      <vt:lpstr>Tw Cen MT</vt:lpstr>
      <vt:lpstr>Wingdings</vt:lpstr>
      <vt:lpstr>Wingdings 2</vt:lpstr>
      <vt:lpstr>tf02895263</vt:lpstr>
      <vt:lpstr> 性騷擾的定義和 相關的反歧視條例 </vt:lpstr>
      <vt:lpstr>內容</vt:lpstr>
      <vt:lpstr> 什麼是性騷擾 ? </vt:lpstr>
      <vt:lpstr> 性騷擾的定義</vt:lpstr>
      <vt:lpstr> 對個別人士的性騷擾 </vt:lpstr>
      <vt:lpstr> 在性方面具敵意/威嚇性的環境</vt:lpstr>
      <vt:lpstr>PowerPoint Presentation</vt:lpstr>
      <vt:lpstr>性騷擾的定義 - 性騷擾行為</vt:lpstr>
      <vt:lpstr>什麼不是性騷擾 ?</vt:lpstr>
      <vt:lpstr>《性別歧視條例》的適用範疇</vt:lpstr>
      <vt:lpstr>《2014年性別歧視（修訂）條例》</vt:lpstr>
      <vt:lpstr>     僱員的法律責任</vt:lpstr>
      <vt:lpstr>使人受害 (Victimisation)</vt:lpstr>
      <vt:lpstr>受屈人的權利</vt:lpstr>
      <vt:lpstr>PowerPoint Presentation</vt:lpstr>
      <vt:lpstr>個案 I - 青年中心女員工被女服務對象性騷擾</vt:lpstr>
      <vt:lpstr> 個案 II – 宿舍職員被指性騷擾嚴重智障院友 </vt:lpstr>
      <vt:lpstr>PowerPoint Presentation</vt:lpstr>
      <vt:lpstr>PowerPoint Presentation</vt:lpstr>
      <vt:lpstr>PowerPoint Presentation</vt:lpstr>
      <vt:lpstr> 僱主及主事人的法律責任 (I)</vt:lpstr>
      <vt:lpstr>僱主及主事人的法律責任 (II)</vt:lpstr>
      <vt:lpstr>督導人員錦囊</vt:lpstr>
      <vt:lpstr>PowerPoint Presentation</vt:lpstr>
      <vt:lpstr>  謝  謝</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2016-11-23T07:14:31Z</dcterms:created>
  <dcterms:modified xsi:type="dcterms:W3CDTF">2016-11-30T09:47:47Z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