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256" r:id="rId3"/>
    <p:sldId id="257" r:id="rId4"/>
    <p:sldId id="258" r:id="rId5"/>
    <p:sldId id="259" r:id="rId6"/>
    <p:sldId id="260" r:id="rId7"/>
    <p:sldId id="279" r:id="rId8"/>
    <p:sldId id="280" r:id="rId9"/>
    <p:sldId id="261" r:id="rId10"/>
    <p:sldId id="281" r:id="rId11"/>
    <p:sldId id="262" r:id="rId12"/>
    <p:sldId id="273" r:id="rId13"/>
    <p:sldId id="263" r:id="rId14"/>
    <p:sldId id="293" r:id="rId15"/>
    <p:sldId id="294" r:id="rId16"/>
    <p:sldId id="274" r:id="rId17"/>
    <p:sldId id="275" r:id="rId18"/>
    <p:sldId id="290" r:id="rId19"/>
    <p:sldId id="271" r:id="rId20"/>
    <p:sldId id="295" r:id="rId21"/>
    <p:sldId id="285" r:id="rId22"/>
    <p:sldId id="286" r:id="rId23"/>
    <p:sldId id="272" r:id="rId24"/>
    <p:sldId id="282" r:id="rId25"/>
    <p:sldId id="283" r:id="rId26"/>
    <p:sldId id="291" r:id="rId27"/>
    <p:sldId id="292" r:id="rId28"/>
    <p:sldId id="270" r:id="rId2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32" autoAdjust="0"/>
  </p:normalViewPr>
  <p:slideViewPr>
    <p:cSldViewPr>
      <p:cViewPr varScale="1">
        <p:scale>
          <a:sx n="98" d="100"/>
          <a:sy n="98" d="100"/>
        </p:scale>
        <p:origin x="-34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F8BD6E-E782-40E3-B0D5-0B20D82DE36B}"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zh-HK" altLang="en-US"/>
        </a:p>
      </dgm:t>
    </dgm:pt>
    <dgm:pt modelId="{6FCF7019-7EF0-4C40-BF9C-5E5E21AD3142}">
      <dgm:prSet custT="1"/>
      <dgm:spPr>
        <a:xfrm>
          <a:off x="0" y="427050"/>
          <a:ext cx="7313612" cy="674468"/>
        </a:xfrm>
        <a:prstGeom prst="roundRect">
          <a:avLst/>
        </a:prstGeom>
        <a:solidFill>
          <a:srgbClr val="009DD9">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pPr rtl="0"/>
          <a:r>
            <a:rPr lang="zh-TW" altLang="en-US" sz="3000" b="1" i="1" dirty="0" smtClean="0">
              <a:solidFill>
                <a:sysClr val="window" lastClr="FFFFFF"/>
              </a:solidFill>
              <a:latin typeface="Tw Cen MT"/>
              <a:ea typeface="微軟正黑體"/>
              <a:cs typeface="+mn-cs"/>
            </a:rPr>
            <a:t>講粗口 </a:t>
          </a:r>
          <a:r>
            <a:rPr lang="en-US" altLang="zh-TW" sz="3000" b="1" i="1" dirty="0" smtClean="0">
              <a:solidFill>
                <a:sysClr val="window" lastClr="FFFFFF"/>
              </a:solidFill>
              <a:latin typeface="Tw Cen MT"/>
              <a:ea typeface="微軟正黑體"/>
              <a:cs typeface="+mn-cs"/>
            </a:rPr>
            <a:t>=</a:t>
          </a:r>
          <a:r>
            <a:rPr lang="zh-TW" altLang="en-US" sz="3000" b="1" i="1" dirty="0" smtClean="0">
              <a:solidFill>
                <a:sysClr val="window" lastClr="FFFFFF"/>
              </a:solidFill>
              <a:latin typeface="Tw Cen MT"/>
              <a:ea typeface="微軟正黑體"/>
              <a:cs typeface="+mn-cs"/>
            </a:rPr>
            <a:t>性騷擾？</a:t>
          </a:r>
          <a:endParaRPr lang="zh-HK" altLang="en-US" sz="3000" b="1" i="1" dirty="0">
            <a:solidFill>
              <a:sysClr val="window" lastClr="FFFFFF"/>
            </a:solidFill>
            <a:latin typeface="Tw Cen MT"/>
            <a:ea typeface="微軟正黑體"/>
            <a:cs typeface="+mn-cs"/>
          </a:endParaRPr>
        </a:p>
      </dgm:t>
    </dgm:pt>
    <dgm:pt modelId="{29DFCF87-EE12-42F3-AB42-F76FF04E52AA}" type="parTrans" cxnId="{CB67A0C0-592F-49C5-AA2F-C330D6A60438}">
      <dgm:prSet/>
      <dgm:spPr/>
      <dgm:t>
        <a:bodyPr/>
        <a:lstStyle/>
        <a:p>
          <a:endParaRPr lang="zh-HK" altLang="en-US"/>
        </a:p>
      </dgm:t>
    </dgm:pt>
    <dgm:pt modelId="{60375AE7-576D-4845-97BA-BB3B824C3971}" type="sibTrans" cxnId="{CB67A0C0-592F-49C5-AA2F-C330D6A60438}">
      <dgm:prSet/>
      <dgm:spPr/>
      <dgm:t>
        <a:bodyPr/>
        <a:lstStyle/>
        <a:p>
          <a:endParaRPr lang="zh-HK" altLang="en-US"/>
        </a:p>
      </dgm:t>
    </dgm:pt>
    <dgm:pt modelId="{73F88C82-D388-45DD-BCFD-0404BB4F7D12}">
      <dgm:prSet custT="1"/>
      <dgm:spPr>
        <a:xfrm>
          <a:off x="0" y="1176398"/>
          <a:ext cx="7313612" cy="674468"/>
        </a:xfrm>
        <a:prstGeom prst="roundRect">
          <a:avLst/>
        </a:prstGeom>
        <a:solidFill>
          <a:srgbClr val="0BD0D9">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pPr algn="l" rtl="0"/>
          <a:r>
            <a:rPr lang="zh-TW" altLang="en-US" sz="3000" b="1" i="1" dirty="0" smtClean="0">
              <a:solidFill>
                <a:sysClr val="window" lastClr="FFFFFF"/>
              </a:solidFill>
              <a:latin typeface="Tw Cen MT"/>
              <a:ea typeface="微軟正黑體"/>
              <a:cs typeface="+mn-cs"/>
            </a:rPr>
            <a:t>           評論身形 </a:t>
          </a:r>
          <a:r>
            <a:rPr lang="en-US" altLang="zh-TW" sz="3000" b="1" i="1" dirty="0" smtClean="0">
              <a:solidFill>
                <a:sysClr val="window" lastClr="FFFFFF"/>
              </a:solidFill>
              <a:latin typeface="Tw Cen MT"/>
              <a:ea typeface="微軟正黑體"/>
              <a:cs typeface="+mn-cs"/>
            </a:rPr>
            <a:t>=</a:t>
          </a:r>
          <a:r>
            <a:rPr lang="zh-TW" altLang="en-US" sz="3000" b="1" i="1" dirty="0" smtClean="0">
              <a:solidFill>
                <a:sysClr val="window" lastClr="FFFFFF"/>
              </a:solidFill>
              <a:latin typeface="Tw Cen MT"/>
              <a:ea typeface="微軟正黑體"/>
              <a:cs typeface="+mn-cs"/>
            </a:rPr>
            <a:t>性騷擾？</a:t>
          </a:r>
          <a:endParaRPr lang="zh-HK" altLang="en-US" sz="3000" b="1" i="1" dirty="0">
            <a:solidFill>
              <a:sysClr val="window" lastClr="FFFFFF"/>
            </a:solidFill>
            <a:latin typeface="Tw Cen MT"/>
            <a:ea typeface="微軟正黑體"/>
            <a:cs typeface="+mn-cs"/>
          </a:endParaRPr>
        </a:p>
      </dgm:t>
    </dgm:pt>
    <dgm:pt modelId="{0C3F3DE4-2CB6-4578-B5CC-65B1547E5640}" type="parTrans" cxnId="{9DFF4E60-E20A-4CC6-BDCB-719A76B6300E}">
      <dgm:prSet/>
      <dgm:spPr/>
      <dgm:t>
        <a:bodyPr/>
        <a:lstStyle/>
        <a:p>
          <a:endParaRPr lang="zh-HK" altLang="en-US"/>
        </a:p>
      </dgm:t>
    </dgm:pt>
    <dgm:pt modelId="{C34D485C-81D8-4B5F-B0C7-22BAEE9527C3}" type="sibTrans" cxnId="{9DFF4E60-E20A-4CC6-BDCB-719A76B6300E}">
      <dgm:prSet/>
      <dgm:spPr/>
      <dgm:t>
        <a:bodyPr/>
        <a:lstStyle/>
        <a:p>
          <a:endParaRPr lang="zh-HK" altLang="en-US"/>
        </a:p>
      </dgm:t>
    </dgm:pt>
    <dgm:pt modelId="{3794C5FE-D29C-4373-BA02-DAA1F425BA54}">
      <dgm:prSet custT="1"/>
      <dgm:spPr>
        <a:xfrm>
          <a:off x="0" y="2675095"/>
          <a:ext cx="7313612" cy="674468"/>
        </a:xfrm>
        <a:prstGeom prst="roundRect">
          <a:avLst/>
        </a:prstGeom>
        <a:solidFill>
          <a:srgbClr val="7CCA62">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pPr algn="l" rtl="0"/>
          <a:r>
            <a:rPr lang="en-US" altLang="zh-TW" sz="3000" b="1" i="1" dirty="0" smtClean="0">
              <a:solidFill>
                <a:sysClr val="window" lastClr="FFFFFF"/>
              </a:solidFill>
              <a:latin typeface="Tw Cen MT"/>
              <a:ea typeface="微軟正黑體"/>
              <a:cs typeface="+mn-cs"/>
            </a:rPr>
            <a:t>	        </a:t>
          </a:r>
          <a:r>
            <a:rPr lang="zh-TW" altLang="en-US" sz="3000" b="1" i="1" dirty="0" smtClean="0">
              <a:solidFill>
                <a:sysClr val="window" lastClr="FFFFFF"/>
              </a:solidFill>
              <a:latin typeface="Tw Cen MT"/>
              <a:ea typeface="微軟正黑體"/>
              <a:cs typeface="+mn-cs"/>
            </a:rPr>
            <a:t>男士拍女士膊頭 </a:t>
          </a:r>
          <a:r>
            <a:rPr lang="en-US" altLang="zh-TW" sz="3000" b="1" i="1" dirty="0" smtClean="0">
              <a:solidFill>
                <a:sysClr val="window" lastClr="FFFFFF"/>
              </a:solidFill>
              <a:latin typeface="Tw Cen MT"/>
              <a:ea typeface="微軟正黑體"/>
              <a:cs typeface="+mn-cs"/>
            </a:rPr>
            <a:t>=</a:t>
          </a:r>
          <a:r>
            <a:rPr lang="zh-TW" altLang="en-US" sz="3000" b="1" i="1" dirty="0" smtClean="0">
              <a:solidFill>
                <a:sysClr val="window" lastClr="FFFFFF"/>
              </a:solidFill>
              <a:latin typeface="Tw Cen MT"/>
              <a:ea typeface="微軟正黑體"/>
              <a:cs typeface="+mn-cs"/>
            </a:rPr>
            <a:t>性騷擾？ </a:t>
          </a:r>
          <a:endParaRPr lang="zh-HK" altLang="en-US" sz="3000" b="1" i="1" dirty="0">
            <a:solidFill>
              <a:sysClr val="window" lastClr="FFFFFF"/>
            </a:solidFill>
            <a:latin typeface="Tw Cen MT"/>
            <a:ea typeface="微軟正黑體"/>
            <a:cs typeface="+mn-cs"/>
          </a:endParaRPr>
        </a:p>
      </dgm:t>
    </dgm:pt>
    <dgm:pt modelId="{C404C8B3-461E-4A5D-8D7B-BB0EB8278A28}" type="parTrans" cxnId="{ECABDFBA-B9AF-408A-8B39-554616DDBC65}">
      <dgm:prSet/>
      <dgm:spPr/>
      <dgm:t>
        <a:bodyPr/>
        <a:lstStyle/>
        <a:p>
          <a:endParaRPr lang="zh-HK" altLang="en-US"/>
        </a:p>
      </dgm:t>
    </dgm:pt>
    <dgm:pt modelId="{F8483B62-97B8-4DA6-B04B-3B3215A652D0}" type="sibTrans" cxnId="{ECABDFBA-B9AF-408A-8B39-554616DDBC65}">
      <dgm:prSet/>
      <dgm:spPr/>
      <dgm:t>
        <a:bodyPr/>
        <a:lstStyle/>
        <a:p>
          <a:endParaRPr lang="zh-HK" altLang="en-US"/>
        </a:p>
      </dgm:t>
    </dgm:pt>
    <dgm:pt modelId="{85BA1EC8-145C-4BD6-BAEE-E231E44F896F}">
      <dgm:prSet custT="1"/>
      <dgm:spPr>
        <a:xfrm>
          <a:off x="0" y="3398612"/>
          <a:ext cx="7313612" cy="674468"/>
        </a:xfrm>
        <a:prstGeom prst="roundRect">
          <a:avLst/>
        </a:prstGeom>
        <a:solidFill>
          <a:srgbClr val="A5C249">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pPr algn="l" rtl="0"/>
          <a:r>
            <a:rPr lang="zh-TW" altLang="en-US" sz="3000" b="1" i="1" dirty="0" smtClean="0">
              <a:solidFill>
                <a:sysClr val="window" lastClr="FFFFFF"/>
              </a:solidFill>
              <a:latin typeface="Tw Cen MT"/>
              <a:ea typeface="微軟正黑體"/>
              <a:cs typeface="+mn-cs"/>
            </a:rPr>
            <a:t>                                    求愛不遂 </a:t>
          </a:r>
          <a:r>
            <a:rPr lang="en-US" altLang="zh-TW" sz="3000" b="1" i="1" dirty="0" smtClean="0">
              <a:solidFill>
                <a:sysClr val="window" lastClr="FFFFFF"/>
              </a:solidFill>
              <a:latin typeface="Tw Cen MT"/>
              <a:ea typeface="微軟正黑體"/>
              <a:cs typeface="+mn-cs"/>
            </a:rPr>
            <a:t>=</a:t>
          </a:r>
          <a:r>
            <a:rPr lang="zh-TW" altLang="en-US" sz="3000" b="1" i="1" dirty="0" smtClean="0">
              <a:solidFill>
                <a:sysClr val="window" lastClr="FFFFFF"/>
              </a:solidFill>
              <a:latin typeface="Tw Cen MT"/>
              <a:ea typeface="微軟正黑體"/>
              <a:cs typeface="+mn-cs"/>
            </a:rPr>
            <a:t>性騷擾？</a:t>
          </a:r>
          <a:endParaRPr lang="zh-HK" altLang="en-US" sz="3000" i="1" dirty="0">
            <a:solidFill>
              <a:sysClr val="window" lastClr="FFFFFF"/>
            </a:solidFill>
            <a:latin typeface="Tw Cen MT"/>
            <a:ea typeface="微軟正黑體"/>
            <a:cs typeface="+mn-cs"/>
          </a:endParaRPr>
        </a:p>
      </dgm:t>
    </dgm:pt>
    <dgm:pt modelId="{62F2D101-D326-4B4C-BBDE-F717160AC826}" type="parTrans" cxnId="{677E6AAE-17D7-4A7A-84BD-579A156324CB}">
      <dgm:prSet/>
      <dgm:spPr/>
      <dgm:t>
        <a:bodyPr/>
        <a:lstStyle/>
        <a:p>
          <a:endParaRPr lang="zh-HK" altLang="en-US"/>
        </a:p>
      </dgm:t>
    </dgm:pt>
    <dgm:pt modelId="{5F1ABB67-2182-43F3-97E1-BB8069316871}" type="sibTrans" cxnId="{677E6AAE-17D7-4A7A-84BD-579A156324CB}">
      <dgm:prSet/>
      <dgm:spPr/>
      <dgm:t>
        <a:bodyPr/>
        <a:lstStyle/>
        <a:p>
          <a:endParaRPr lang="zh-HK" altLang="en-US"/>
        </a:p>
      </dgm:t>
    </dgm:pt>
    <dgm:pt modelId="{546D02BE-64C7-4F8F-A11C-8DFB0B214B97}" type="pres">
      <dgm:prSet presAssocID="{1CF8BD6E-E782-40E3-B0D5-0B20D82DE36B}" presName="linear" presStyleCnt="0">
        <dgm:presLayoutVars>
          <dgm:animLvl val="lvl"/>
          <dgm:resizeHandles val="exact"/>
        </dgm:presLayoutVars>
      </dgm:prSet>
      <dgm:spPr/>
      <dgm:t>
        <a:bodyPr/>
        <a:lstStyle/>
        <a:p>
          <a:endParaRPr lang="zh-TW" altLang="en-US"/>
        </a:p>
      </dgm:t>
    </dgm:pt>
    <dgm:pt modelId="{3B95006E-B383-4D07-ABB9-1965D8DFB23D}" type="pres">
      <dgm:prSet presAssocID="{6FCF7019-7EF0-4C40-BF9C-5E5E21AD3142}" presName="parentText" presStyleLbl="node1" presStyleIdx="0" presStyleCnt="4" custScaleY="77287">
        <dgm:presLayoutVars>
          <dgm:chMax val="0"/>
          <dgm:bulletEnabled val="1"/>
        </dgm:presLayoutVars>
      </dgm:prSet>
      <dgm:spPr/>
      <dgm:t>
        <a:bodyPr/>
        <a:lstStyle/>
        <a:p>
          <a:endParaRPr lang="zh-TW" altLang="en-US"/>
        </a:p>
      </dgm:t>
    </dgm:pt>
    <dgm:pt modelId="{3D190348-67D7-4D1E-A6CF-1CCE892F1C29}" type="pres">
      <dgm:prSet presAssocID="{60375AE7-576D-4845-97BA-BB3B824C3971}" presName="spacer" presStyleCnt="0"/>
      <dgm:spPr/>
    </dgm:pt>
    <dgm:pt modelId="{72928ECC-566F-4120-AB8D-F32046C12738}" type="pres">
      <dgm:prSet presAssocID="{73F88C82-D388-45DD-BCFD-0404BB4F7D12}" presName="parentText" presStyleLbl="node1" presStyleIdx="1" presStyleCnt="4" custScaleY="75224" custLinFactNeighborY="-86098">
        <dgm:presLayoutVars>
          <dgm:chMax val="0"/>
          <dgm:bulletEnabled val="1"/>
        </dgm:presLayoutVars>
      </dgm:prSet>
      <dgm:spPr/>
      <dgm:t>
        <a:bodyPr/>
        <a:lstStyle/>
        <a:p>
          <a:endParaRPr lang="zh-TW" altLang="en-US"/>
        </a:p>
      </dgm:t>
    </dgm:pt>
    <dgm:pt modelId="{3AF24A9F-443C-4C20-926B-FA6793B5F1FF}" type="pres">
      <dgm:prSet presAssocID="{C34D485C-81D8-4B5F-B0C7-22BAEE9527C3}" presName="spacer" presStyleCnt="0"/>
      <dgm:spPr/>
    </dgm:pt>
    <dgm:pt modelId="{33046412-67C2-4DA7-97C6-D3D45927F97F}" type="pres">
      <dgm:prSet presAssocID="{3794C5FE-D29C-4373-BA02-DAA1F425BA54}" presName="parentText" presStyleLbl="node1" presStyleIdx="2" presStyleCnt="4" custScaleY="74977" custLinFactY="-9271" custLinFactNeighborY="-100000">
        <dgm:presLayoutVars>
          <dgm:chMax val="0"/>
          <dgm:bulletEnabled val="1"/>
        </dgm:presLayoutVars>
      </dgm:prSet>
      <dgm:spPr/>
      <dgm:t>
        <a:bodyPr/>
        <a:lstStyle/>
        <a:p>
          <a:endParaRPr lang="zh-HK" altLang="en-US"/>
        </a:p>
      </dgm:t>
    </dgm:pt>
    <dgm:pt modelId="{EB3CA4D4-DDD2-4A4F-B183-F7607CA3F562}" type="pres">
      <dgm:prSet presAssocID="{F8483B62-97B8-4DA6-B04B-3B3215A652D0}" presName="spacer" presStyleCnt="0"/>
      <dgm:spPr/>
    </dgm:pt>
    <dgm:pt modelId="{AD518985-2D8E-45F8-8DF3-479251A071C6}" type="pres">
      <dgm:prSet presAssocID="{85BA1EC8-145C-4BD6-BAEE-E231E44F896F}" presName="parentText" presStyleLbl="node1" presStyleIdx="3" presStyleCnt="4" custScaleY="69461" custLinFactY="-20682" custLinFactNeighborY="-100000">
        <dgm:presLayoutVars>
          <dgm:chMax val="0"/>
          <dgm:bulletEnabled val="1"/>
        </dgm:presLayoutVars>
      </dgm:prSet>
      <dgm:spPr/>
      <dgm:t>
        <a:bodyPr/>
        <a:lstStyle/>
        <a:p>
          <a:endParaRPr lang="zh-HK" altLang="en-US"/>
        </a:p>
      </dgm:t>
    </dgm:pt>
  </dgm:ptLst>
  <dgm:cxnLst>
    <dgm:cxn modelId="{ECABDFBA-B9AF-408A-8B39-554616DDBC65}" srcId="{1CF8BD6E-E782-40E3-B0D5-0B20D82DE36B}" destId="{3794C5FE-D29C-4373-BA02-DAA1F425BA54}" srcOrd="2" destOrd="0" parTransId="{C404C8B3-461E-4A5D-8D7B-BB0EB8278A28}" sibTransId="{F8483B62-97B8-4DA6-B04B-3B3215A652D0}"/>
    <dgm:cxn modelId="{2BE0C0E6-E5CD-461A-810B-0BAA79089A9F}" type="presOf" srcId="{73F88C82-D388-45DD-BCFD-0404BB4F7D12}" destId="{72928ECC-566F-4120-AB8D-F32046C12738}" srcOrd="0" destOrd="0" presId="urn:microsoft.com/office/officeart/2005/8/layout/vList2"/>
    <dgm:cxn modelId="{75B91415-5A70-4C3A-8750-ED878A5911C1}" type="presOf" srcId="{1CF8BD6E-E782-40E3-B0D5-0B20D82DE36B}" destId="{546D02BE-64C7-4F8F-A11C-8DFB0B214B97}" srcOrd="0" destOrd="0" presId="urn:microsoft.com/office/officeart/2005/8/layout/vList2"/>
    <dgm:cxn modelId="{440E141F-A573-4524-81AE-737F05E4906A}" type="presOf" srcId="{85BA1EC8-145C-4BD6-BAEE-E231E44F896F}" destId="{AD518985-2D8E-45F8-8DF3-479251A071C6}" srcOrd="0" destOrd="0" presId="urn:microsoft.com/office/officeart/2005/8/layout/vList2"/>
    <dgm:cxn modelId="{9DFF4E60-E20A-4CC6-BDCB-719A76B6300E}" srcId="{1CF8BD6E-E782-40E3-B0D5-0B20D82DE36B}" destId="{73F88C82-D388-45DD-BCFD-0404BB4F7D12}" srcOrd="1" destOrd="0" parTransId="{0C3F3DE4-2CB6-4578-B5CC-65B1547E5640}" sibTransId="{C34D485C-81D8-4B5F-B0C7-22BAEE9527C3}"/>
    <dgm:cxn modelId="{677E6AAE-17D7-4A7A-84BD-579A156324CB}" srcId="{1CF8BD6E-E782-40E3-B0D5-0B20D82DE36B}" destId="{85BA1EC8-145C-4BD6-BAEE-E231E44F896F}" srcOrd="3" destOrd="0" parTransId="{62F2D101-D326-4B4C-BBDE-F717160AC826}" sibTransId="{5F1ABB67-2182-43F3-97E1-BB8069316871}"/>
    <dgm:cxn modelId="{CB67A0C0-592F-49C5-AA2F-C330D6A60438}" srcId="{1CF8BD6E-E782-40E3-B0D5-0B20D82DE36B}" destId="{6FCF7019-7EF0-4C40-BF9C-5E5E21AD3142}" srcOrd="0" destOrd="0" parTransId="{29DFCF87-EE12-42F3-AB42-F76FF04E52AA}" sibTransId="{60375AE7-576D-4845-97BA-BB3B824C3971}"/>
    <dgm:cxn modelId="{B301F1CC-6A8A-476F-88A6-389CEA384EC8}" type="presOf" srcId="{3794C5FE-D29C-4373-BA02-DAA1F425BA54}" destId="{33046412-67C2-4DA7-97C6-D3D45927F97F}" srcOrd="0" destOrd="0" presId="urn:microsoft.com/office/officeart/2005/8/layout/vList2"/>
    <dgm:cxn modelId="{179DEC3C-456D-47E9-82B5-063EB6216A97}" type="presOf" srcId="{6FCF7019-7EF0-4C40-BF9C-5E5E21AD3142}" destId="{3B95006E-B383-4D07-ABB9-1965D8DFB23D}" srcOrd="0" destOrd="0" presId="urn:microsoft.com/office/officeart/2005/8/layout/vList2"/>
    <dgm:cxn modelId="{89A01B96-1C3F-4572-BBF8-911993509B12}" type="presParOf" srcId="{546D02BE-64C7-4F8F-A11C-8DFB0B214B97}" destId="{3B95006E-B383-4D07-ABB9-1965D8DFB23D}" srcOrd="0" destOrd="0" presId="urn:microsoft.com/office/officeart/2005/8/layout/vList2"/>
    <dgm:cxn modelId="{67BB45BD-90F4-4CCA-9052-0D0A2DD567CB}" type="presParOf" srcId="{546D02BE-64C7-4F8F-A11C-8DFB0B214B97}" destId="{3D190348-67D7-4D1E-A6CF-1CCE892F1C29}" srcOrd="1" destOrd="0" presId="urn:microsoft.com/office/officeart/2005/8/layout/vList2"/>
    <dgm:cxn modelId="{75B2F32B-3BB2-408D-908C-D99A2A569795}" type="presParOf" srcId="{546D02BE-64C7-4F8F-A11C-8DFB0B214B97}" destId="{72928ECC-566F-4120-AB8D-F32046C12738}" srcOrd="2" destOrd="0" presId="urn:microsoft.com/office/officeart/2005/8/layout/vList2"/>
    <dgm:cxn modelId="{63475C50-0BA7-4708-A6BB-972F87B955CC}" type="presParOf" srcId="{546D02BE-64C7-4F8F-A11C-8DFB0B214B97}" destId="{3AF24A9F-443C-4C20-926B-FA6793B5F1FF}" srcOrd="3" destOrd="0" presId="urn:microsoft.com/office/officeart/2005/8/layout/vList2"/>
    <dgm:cxn modelId="{EBE17AE8-6467-46AD-9C92-ED3F424C916B}" type="presParOf" srcId="{546D02BE-64C7-4F8F-A11C-8DFB0B214B97}" destId="{33046412-67C2-4DA7-97C6-D3D45927F97F}" srcOrd="4" destOrd="0" presId="urn:microsoft.com/office/officeart/2005/8/layout/vList2"/>
    <dgm:cxn modelId="{66D505E8-70DB-455F-BEB2-497E01EEA6B5}" type="presParOf" srcId="{546D02BE-64C7-4F8F-A11C-8DFB0B214B97}" destId="{EB3CA4D4-DDD2-4A4F-B183-F7607CA3F562}" srcOrd="5" destOrd="0" presId="urn:microsoft.com/office/officeart/2005/8/layout/vList2"/>
    <dgm:cxn modelId="{A60296D5-0F80-4648-94A8-EE86C945F842}" type="presParOf" srcId="{546D02BE-64C7-4F8F-A11C-8DFB0B214B97}" destId="{AD518985-2D8E-45F8-8DF3-479251A071C6}"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82FB3F-AC95-4B37-9DC8-6C3CAB0958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49EF4CB5-0BCE-4A6F-B15B-2E4459546304}">
      <dgm:prSet phldrT="[文字]" custT="1"/>
      <dgm:spPr>
        <a:xfrm>
          <a:off x="0" y="121704"/>
          <a:ext cx="7560840" cy="870723"/>
        </a:xfrm>
        <a:prstGeom prst="roundRect">
          <a:avLst/>
        </a:prstGeo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zh-TW" altLang="en-US" sz="2400" b="1" dirty="0" smtClean="0">
              <a:solidFill>
                <a:sysClr val="window" lastClr="FFFFFF"/>
              </a:solidFill>
              <a:latin typeface="Tw Cen MT"/>
              <a:ea typeface="微軟正黑體"/>
              <a:cs typeface="+mn-cs"/>
            </a:rPr>
            <a:t>* 根據條例提出法律程序</a:t>
          </a:r>
          <a:endParaRPr lang="zh-TW" altLang="en-US" sz="2400" b="1" dirty="0">
            <a:solidFill>
              <a:sysClr val="window" lastClr="FFFFFF"/>
            </a:solidFill>
            <a:latin typeface="Tw Cen MT"/>
            <a:ea typeface="微軟正黑體"/>
            <a:cs typeface="+mn-cs"/>
          </a:endParaRPr>
        </a:p>
      </dgm:t>
    </dgm:pt>
    <dgm:pt modelId="{CF57317F-0EA0-4A17-A2F1-D7478557D748}" type="parTrans" cxnId="{9AD6CB7B-9AF5-4092-9B2F-32D7383D1EE3}">
      <dgm:prSet/>
      <dgm:spPr/>
      <dgm:t>
        <a:bodyPr/>
        <a:lstStyle/>
        <a:p>
          <a:endParaRPr lang="zh-TW" altLang="en-US"/>
        </a:p>
      </dgm:t>
    </dgm:pt>
    <dgm:pt modelId="{36D67377-82E3-4E54-BBA0-05C05DEED652}" type="sibTrans" cxnId="{9AD6CB7B-9AF5-4092-9B2F-32D7383D1EE3}">
      <dgm:prSet/>
      <dgm:spPr/>
      <dgm:t>
        <a:bodyPr/>
        <a:lstStyle/>
        <a:p>
          <a:endParaRPr lang="zh-TW" altLang="en-US"/>
        </a:p>
      </dgm:t>
    </dgm:pt>
    <dgm:pt modelId="{CC9A2144-17D7-44D0-A822-A474F1BA06D1}">
      <dgm:prSet phldrT="[文字]" custT="1"/>
      <dgm:spPr>
        <a:xfrm>
          <a:off x="0" y="1993912"/>
          <a:ext cx="7560840" cy="847006"/>
        </a:xfrm>
        <a:prstGeom prst="roundRect">
          <a:avLst/>
        </a:prstGeo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zh-TW" altLang="en-US" sz="2400" b="1" dirty="0" smtClean="0">
              <a:solidFill>
                <a:sysClr val="window" lastClr="FFFFFF"/>
              </a:solidFill>
              <a:latin typeface="Tw Cen MT"/>
              <a:ea typeface="微軟正黑體"/>
              <a:cs typeface="+mn-cs"/>
            </a:rPr>
            <a:t>* 根據條例作出其他事情，例如協助投訴人作投訴</a:t>
          </a:r>
          <a:endParaRPr lang="zh-TW" altLang="en-US" sz="2400" b="1" dirty="0">
            <a:solidFill>
              <a:sysClr val="window" lastClr="FFFFFF"/>
            </a:solidFill>
            <a:latin typeface="Tw Cen MT"/>
            <a:ea typeface="微軟正黑體"/>
            <a:cs typeface="+mn-cs"/>
          </a:endParaRPr>
        </a:p>
      </dgm:t>
    </dgm:pt>
    <dgm:pt modelId="{FFFEC185-A59F-4840-A49F-3D3243ABC274}" type="parTrans" cxnId="{39A5E825-29BF-4E03-8FA1-E772E81C54D8}">
      <dgm:prSet/>
      <dgm:spPr/>
      <dgm:t>
        <a:bodyPr/>
        <a:lstStyle/>
        <a:p>
          <a:endParaRPr lang="zh-TW" altLang="en-US"/>
        </a:p>
      </dgm:t>
    </dgm:pt>
    <dgm:pt modelId="{AFDAC164-2A1B-45E0-99A8-73273BB512A5}" type="sibTrans" cxnId="{39A5E825-29BF-4E03-8FA1-E772E81C54D8}">
      <dgm:prSet/>
      <dgm:spPr/>
      <dgm:t>
        <a:bodyPr/>
        <a:lstStyle/>
        <a:p>
          <a:endParaRPr lang="zh-TW" altLang="en-US"/>
        </a:p>
      </dgm:t>
    </dgm:pt>
    <dgm:pt modelId="{ABD299EC-3AAB-414B-8E79-26F5E03BE9BD}">
      <dgm:prSet phldrT="[文字]" custT="1"/>
      <dgm:spPr>
        <a:xfrm>
          <a:off x="0" y="1070187"/>
          <a:ext cx="7560840" cy="847006"/>
        </a:xfrm>
        <a:prstGeom prst="roundRect">
          <a:avLst/>
        </a:prstGeo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zh-TW" altLang="en-US" sz="2400" b="1" dirty="0" smtClean="0">
              <a:solidFill>
                <a:sysClr val="window" lastClr="FFFFFF"/>
              </a:solidFill>
              <a:latin typeface="Tw Cen MT"/>
              <a:ea typeface="微軟正黑體"/>
              <a:cs typeface="+mn-cs"/>
            </a:rPr>
            <a:t>* 就根據條例提出的法律程序而提供證據或資料</a:t>
          </a:r>
          <a:endParaRPr lang="zh-TW" altLang="en-US" sz="2400" b="1" dirty="0">
            <a:solidFill>
              <a:sysClr val="window" lastClr="FFFFFF"/>
            </a:solidFill>
            <a:latin typeface="Tw Cen MT"/>
            <a:ea typeface="微軟正黑體"/>
            <a:cs typeface="+mn-cs"/>
          </a:endParaRPr>
        </a:p>
      </dgm:t>
    </dgm:pt>
    <dgm:pt modelId="{B37BFECE-474F-4D3F-AA12-460DBEA68613}" type="parTrans" cxnId="{0D80C78C-F74B-42FB-88E4-BAAD14858C31}">
      <dgm:prSet/>
      <dgm:spPr/>
      <dgm:t>
        <a:bodyPr/>
        <a:lstStyle/>
        <a:p>
          <a:endParaRPr lang="zh-TW" altLang="en-US"/>
        </a:p>
      </dgm:t>
    </dgm:pt>
    <dgm:pt modelId="{54C16B77-6C5E-4F81-942A-0638788E4BB4}" type="sibTrans" cxnId="{0D80C78C-F74B-42FB-88E4-BAAD14858C31}">
      <dgm:prSet/>
      <dgm:spPr/>
      <dgm:t>
        <a:bodyPr/>
        <a:lstStyle/>
        <a:p>
          <a:endParaRPr lang="zh-TW" altLang="en-US"/>
        </a:p>
      </dgm:t>
    </dgm:pt>
    <dgm:pt modelId="{AD78F822-6D47-4F47-B065-D41BE7D64015}">
      <dgm:prSet phldrT="[文字]" custT="1"/>
      <dgm:spPr>
        <a:xfrm>
          <a:off x="0" y="2919720"/>
          <a:ext cx="7560840" cy="847006"/>
        </a:xfrm>
        <a:prstGeom prst="roundRect">
          <a:avLst/>
        </a:prstGeo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zh-TW" altLang="en-US" sz="2400" b="1" dirty="0" smtClean="0">
              <a:solidFill>
                <a:sysClr val="window" lastClr="FFFFFF"/>
              </a:solidFill>
              <a:latin typeface="Tw Cen MT"/>
              <a:ea typeface="微軟正黑體"/>
              <a:cs typeface="+mn-cs"/>
            </a:rPr>
            <a:t>* 指稱某人曾作出違法行為，例如舉報性騷擾者 </a:t>
          </a:r>
          <a:endParaRPr lang="zh-TW" altLang="en-US" sz="2400" b="1" dirty="0">
            <a:solidFill>
              <a:sysClr val="window" lastClr="FFFFFF"/>
            </a:solidFill>
            <a:latin typeface="Tw Cen MT"/>
            <a:ea typeface="微軟正黑體"/>
            <a:cs typeface="+mn-cs"/>
          </a:endParaRPr>
        </a:p>
      </dgm:t>
    </dgm:pt>
    <dgm:pt modelId="{3EFEC5A3-632E-4A9F-99BD-8851F463699E}" type="parTrans" cxnId="{72DAFF76-2A15-405B-A928-D160E6AB5134}">
      <dgm:prSet/>
      <dgm:spPr/>
      <dgm:t>
        <a:bodyPr/>
        <a:lstStyle/>
        <a:p>
          <a:endParaRPr lang="zh-TW" altLang="en-US"/>
        </a:p>
      </dgm:t>
    </dgm:pt>
    <dgm:pt modelId="{08DD435F-BA5C-4C8B-A3ED-C0B10FD50F63}" type="sibTrans" cxnId="{72DAFF76-2A15-405B-A928-D160E6AB5134}">
      <dgm:prSet/>
      <dgm:spPr/>
      <dgm:t>
        <a:bodyPr/>
        <a:lstStyle/>
        <a:p>
          <a:endParaRPr lang="zh-TW" altLang="en-US"/>
        </a:p>
      </dgm:t>
    </dgm:pt>
    <dgm:pt modelId="{25C2EF8B-4AD2-40CB-AE82-2616441DF72B}" type="pres">
      <dgm:prSet presAssocID="{F182FB3F-AC95-4B37-9DC8-6C3CAB095863}" presName="linear" presStyleCnt="0">
        <dgm:presLayoutVars>
          <dgm:animLvl val="lvl"/>
          <dgm:resizeHandles val="exact"/>
        </dgm:presLayoutVars>
      </dgm:prSet>
      <dgm:spPr/>
      <dgm:t>
        <a:bodyPr/>
        <a:lstStyle/>
        <a:p>
          <a:endParaRPr lang="zh-TW" altLang="en-US"/>
        </a:p>
      </dgm:t>
    </dgm:pt>
    <dgm:pt modelId="{4159AFF5-FD68-4727-8512-DF095CD48FFF}" type="pres">
      <dgm:prSet presAssocID="{49EF4CB5-0BCE-4A6F-B15B-2E4459546304}" presName="parentText" presStyleLbl="node1" presStyleIdx="0" presStyleCnt="4" custScaleY="102800">
        <dgm:presLayoutVars>
          <dgm:chMax val="0"/>
          <dgm:bulletEnabled val="1"/>
        </dgm:presLayoutVars>
      </dgm:prSet>
      <dgm:spPr/>
      <dgm:t>
        <a:bodyPr/>
        <a:lstStyle/>
        <a:p>
          <a:endParaRPr lang="zh-TW" altLang="en-US"/>
        </a:p>
      </dgm:t>
    </dgm:pt>
    <dgm:pt modelId="{DB7658AF-B3E4-405A-9ADD-D3C877D6C929}" type="pres">
      <dgm:prSet presAssocID="{36D67377-82E3-4E54-BBA0-05C05DEED652}" presName="spacer" presStyleCnt="0"/>
      <dgm:spPr/>
    </dgm:pt>
    <dgm:pt modelId="{F7149267-1B5D-48DE-9BA0-DDE40D3A52C9}" type="pres">
      <dgm:prSet presAssocID="{ABD299EC-3AAB-414B-8E79-26F5E03BE9BD}" presName="parentText" presStyleLbl="node1" presStyleIdx="1" presStyleCnt="4">
        <dgm:presLayoutVars>
          <dgm:chMax val="0"/>
          <dgm:bulletEnabled val="1"/>
        </dgm:presLayoutVars>
      </dgm:prSet>
      <dgm:spPr/>
      <dgm:t>
        <a:bodyPr/>
        <a:lstStyle/>
        <a:p>
          <a:endParaRPr lang="zh-TW" altLang="en-US"/>
        </a:p>
      </dgm:t>
    </dgm:pt>
    <dgm:pt modelId="{BA4943CD-8ADF-455E-BB3E-9ECCCF7D2DFE}" type="pres">
      <dgm:prSet presAssocID="{54C16B77-6C5E-4F81-942A-0638788E4BB4}" presName="spacer" presStyleCnt="0"/>
      <dgm:spPr/>
    </dgm:pt>
    <dgm:pt modelId="{9BE25718-C3D4-4196-A937-F74443F20FC0}" type="pres">
      <dgm:prSet presAssocID="{CC9A2144-17D7-44D0-A822-A474F1BA06D1}" presName="parentText" presStyleLbl="node1" presStyleIdx="2" presStyleCnt="4" custLinFactNeighborX="1905" custLinFactNeighborY="-1340">
        <dgm:presLayoutVars>
          <dgm:chMax val="0"/>
          <dgm:bulletEnabled val="1"/>
        </dgm:presLayoutVars>
      </dgm:prSet>
      <dgm:spPr/>
      <dgm:t>
        <a:bodyPr/>
        <a:lstStyle/>
        <a:p>
          <a:endParaRPr lang="zh-TW" altLang="en-US"/>
        </a:p>
      </dgm:t>
    </dgm:pt>
    <dgm:pt modelId="{C30970A1-DB59-4E31-BC89-6DDB37E9571F}" type="pres">
      <dgm:prSet presAssocID="{AFDAC164-2A1B-45E0-99A8-73273BB512A5}" presName="spacer" presStyleCnt="0"/>
      <dgm:spPr/>
    </dgm:pt>
    <dgm:pt modelId="{EEF48501-F907-4BBF-9C23-AD70F0B7835E}" type="pres">
      <dgm:prSet presAssocID="{AD78F822-6D47-4F47-B065-D41BE7D64015}" presName="parentText" presStyleLbl="node1" presStyleIdx="3" presStyleCnt="4">
        <dgm:presLayoutVars>
          <dgm:chMax val="0"/>
          <dgm:bulletEnabled val="1"/>
        </dgm:presLayoutVars>
      </dgm:prSet>
      <dgm:spPr/>
      <dgm:t>
        <a:bodyPr/>
        <a:lstStyle/>
        <a:p>
          <a:endParaRPr lang="zh-TW" altLang="en-US"/>
        </a:p>
      </dgm:t>
    </dgm:pt>
  </dgm:ptLst>
  <dgm:cxnLst>
    <dgm:cxn modelId="{4EC97119-30CE-4E2B-AB6C-0A5EE798AD97}" type="presOf" srcId="{49EF4CB5-0BCE-4A6F-B15B-2E4459546304}" destId="{4159AFF5-FD68-4727-8512-DF095CD48FFF}" srcOrd="0" destOrd="0" presId="urn:microsoft.com/office/officeart/2005/8/layout/vList2"/>
    <dgm:cxn modelId="{0C317918-9ACE-40EE-8A00-ED794B7522BC}" type="presOf" srcId="{ABD299EC-3AAB-414B-8E79-26F5E03BE9BD}" destId="{F7149267-1B5D-48DE-9BA0-DDE40D3A52C9}" srcOrd="0" destOrd="0" presId="urn:microsoft.com/office/officeart/2005/8/layout/vList2"/>
    <dgm:cxn modelId="{1DF4ED2B-9D93-4D8C-B455-C78EECEB40CB}" type="presOf" srcId="{F182FB3F-AC95-4B37-9DC8-6C3CAB095863}" destId="{25C2EF8B-4AD2-40CB-AE82-2616441DF72B}" srcOrd="0" destOrd="0" presId="urn:microsoft.com/office/officeart/2005/8/layout/vList2"/>
    <dgm:cxn modelId="{1185F284-7C06-4541-BE73-95FC92739D0B}" type="presOf" srcId="{AD78F822-6D47-4F47-B065-D41BE7D64015}" destId="{EEF48501-F907-4BBF-9C23-AD70F0B7835E}" srcOrd="0" destOrd="0" presId="urn:microsoft.com/office/officeart/2005/8/layout/vList2"/>
    <dgm:cxn modelId="{39A5E825-29BF-4E03-8FA1-E772E81C54D8}" srcId="{F182FB3F-AC95-4B37-9DC8-6C3CAB095863}" destId="{CC9A2144-17D7-44D0-A822-A474F1BA06D1}" srcOrd="2" destOrd="0" parTransId="{FFFEC185-A59F-4840-A49F-3D3243ABC274}" sibTransId="{AFDAC164-2A1B-45E0-99A8-73273BB512A5}"/>
    <dgm:cxn modelId="{9AD6CB7B-9AF5-4092-9B2F-32D7383D1EE3}" srcId="{F182FB3F-AC95-4B37-9DC8-6C3CAB095863}" destId="{49EF4CB5-0BCE-4A6F-B15B-2E4459546304}" srcOrd="0" destOrd="0" parTransId="{CF57317F-0EA0-4A17-A2F1-D7478557D748}" sibTransId="{36D67377-82E3-4E54-BBA0-05C05DEED652}"/>
    <dgm:cxn modelId="{0D80C78C-F74B-42FB-88E4-BAAD14858C31}" srcId="{F182FB3F-AC95-4B37-9DC8-6C3CAB095863}" destId="{ABD299EC-3AAB-414B-8E79-26F5E03BE9BD}" srcOrd="1" destOrd="0" parTransId="{B37BFECE-474F-4D3F-AA12-460DBEA68613}" sibTransId="{54C16B77-6C5E-4F81-942A-0638788E4BB4}"/>
    <dgm:cxn modelId="{72DAFF76-2A15-405B-A928-D160E6AB5134}" srcId="{F182FB3F-AC95-4B37-9DC8-6C3CAB095863}" destId="{AD78F822-6D47-4F47-B065-D41BE7D64015}" srcOrd="3" destOrd="0" parTransId="{3EFEC5A3-632E-4A9F-99BD-8851F463699E}" sibTransId="{08DD435F-BA5C-4C8B-A3ED-C0B10FD50F63}"/>
    <dgm:cxn modelId="{07843C33-5D14-488A-94A5-6D0C6AEDC521}" type="presOf" srcId="{CC9A2144-17D7-44D0-A822-A474F1BA06D1}" destId="{9BE25718-C3D4-4196-A937-F74443F20FC0}" srcOrd="0" destOrd="0" presId="urn:microsoft.com/office/officeart/2005/8/layout/vList2"/>
    <dgm:cxn modelId="{E57D9574-6BB8-4C20-95A0-2E93361A1321}" type="presParOf" srcId="{25C2EF8B-4AD2-40CB-AE82-2616441DF72B}" destId="{4159AFF5-FD68-4727-8512-DF095CD48FFF}" srcOrd="0" destOrd="0" presId="urn:microsoft.com/office/officeart/2005/8/layout/vList2"/>
    <dgm:cxn modelId="{35F43835-F2B0-4C78-B7C7-ECD37B72EB6B}" type="presParOf" srcId="{25C2EF8B-4AD2-40CB-AE82-2616441DF72B}" destId="{DB7658AF-B3E4-405A-9ADD-D3C877D6C929}" srcOrd="1" destOrd="0" presId="urn:microsoft.com/office/officeart/2005/8/layout/vList2"/>
    <dgm:cxn modelId="{FDDF8174-DFAD-4B33-A3C0-1BB1EB0BF410}" type="presParOf" srcId="{25C2EF8B-4AD2-40CB-AE82-2616441DF72B}" destId="{F7149267-1B5D-48DE-9BA0-DDE40D3A52C9}" srcOrd="2" destOrd="0" presId="urn:microsoft.com/office/officeart/2005/8/layout/vList2"/>
    <dgm:cxn modelId="{21047E69-9F75-48F8-B8ED-3A87DAD129D7}" type="presParOf" srcId="{25C2EF8B-4AD2-40CB-AE82-2616441DF72B}" destId="{BA4943CD-8ADF-455E-BB3E-9ECCCF7D2DFE}" srcOrd="3" destOrd="0" presId="urn:microsoft.com/office/officeart/2005/8/layout/vList2"/>
    <dgm:cxn modelId="{DCC48331-BD99-44A7-8BAB-FF428B8B0AE0}" type="presParOf" srcId="{25C2EF8B-4AD2-40CB-AE82-2616441DF72B}" destId="{9BE25718-C3D4-4196-A937-F74443F20FC0}" srcOrd="4" destOrd="0" presId="urn:microsoft.com/office/officeart/2005/8/layout/vList2"/>
    <dgm:cxn modelId="{456041BD-713D-44CF-AE25-149F247650DB}" type="presParOf" srcId="{25C2EF8B-4AD2-40CB-AE82-2616441DF72B}" destId="{C30970A1-DB59-4E31-BC89-6DDB37E9571F}" srcOrd="5" destOrd="0" presId="urn:microsoft.com/office/officeart/2005/8/layout/vList2"/>
    <dgm:cxn modelId="{5653D046-661C-4B63-8EA2-2EB02AF19AFB}" type="presParOf" srcId="{25C2EF8B-4AD2-40CB-AE82-2616441DF72B}" destId="{EEF48501-F907-4BBF-9C23-AD70F0B7835E}" srcOrd="6"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95006E-B383-4D07-ABB9-1965D8DFB23D}">
      <dsp:nvSpPr>
        <dsp:cNvPr id="0" name=""/>
        <dsp:cNvSpPr/>
      </dsp:nvSpPr>
      <dsp:spPr>
        <a:xfrm>
          <a:off x="0" y="207658"/>
          <a:ext cx="7313613" cy="925960"/>
        </a:xfrm>
        <a:prstGeom prst="roundRect">
          <a:avLst/>
        </a:prstGeom>
        <a:solidFill>
          <a:srgbClr val="009DD9">
            <a:hueOff val="0"/>
            <a:satOff val="0"/>
            <a:lumOff val="0"/>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zh-TW" altLang="en-US" sz="3000" b="1" i="1" kern="1200" dirty="0" smtClean="0">
              <a:solidFill>
                <a:sysClr val="window" lastClr="FFFFFF"/>
              </a:solidFill>
              <a:latin typeface="Tw Cen MT"/>
              <a:ea typeface="微軟正黑體"/>
              <a:cs typeface="+mn-cs"/>
            </a:rPr>
            <a:t>講粗口 </a:t>
          </a:r>
          <a:r>
            <a:rPr lang="en-US" altLang="zh-TW" sz="3000" b="1" i="1" kern="1200" dirty="0" smtClean="0">
              <a:solidFill>
                <a:sysClr val="window" lastClr="FFFFFF"/>
              </a:solidFill>
              <a:latin typeface="Tw Cen MT"/>
              <a:ea typeface="微軟正黑體"/>
              <a:cs typeface="+mn-cs"/>
            </a:rPr>
            <a:t>=</a:t>
          </a:r>
          <a:r>
            <a:rPr lang="zh-TW" altLang="en-US" sz="3000" b="1" i="1" kern="1200" dirty="0" smtClean="0">
              <a:solidFill>
                <a:sysClr val="window" lastClr="FFFFFF"/>
              </a:solidFill>
              <a:latin typeface="Tw Cen MT"/>
              <a:ea typeface="微軟正黑體"/>
              <a:cs typeface="+mn-cs"/>
            </a:rPr>
            <a:t>性騷擾？</a:t>
          </a:r>
          <a:endParaRPr lang="zh-HK" altLang="en-US" sz="3000" b="1" i="1" kern="1200" dirty="0">
            <a:solidFill>
              <a:sysClr val="window" lastClr="FFFFFF"/>
            </a:solidFill>
            <a:latin typeface="Tw Cen MT"/>
            <a:ea typeface="微軟正黑體"/>
            <a:cs typeface="+mn-cs"/>
          </a:endParaRPr>
        </a:p>
      </dsp:txBody>
      <dsp:txXfrm>
        <a:off x="0" y="207658"/>
        <a:ext cx="7313613" cy="925960"/>
      </dsp:txXfrm>
    </dsp:sp>
    <dsp:sp modelId="{72928ECC-566F-4120-AB8D-F32046C12738}">
      <dsp:nvSpPr>
        <dsp:cNvPr id="0" name=""/>
        <dsp:cNvSpPr/>
      </dsp:nvSpPr>
      <dsp:spPr>
        <a:xfrm>
          <a:off x="0" y="1159242"/>
          <a:ext cx="7313613" cy="901243"/>
        </a:xfrm>
        <a:prstGeom prst="roundRect">
          <a:avLst/>
        </a:prstGeom>
        <a:solidFill>
          <a:srgbClr val="0BD0D9">
            <a:hueOff val="0"/>
            <a:satOff val="0"/>
            <a:lumOff val="0"/>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zh-TW" altLang="en-US" sz="3000" b="1" i="1" kern="1200" dirty="0" smtClean="0">
              <a:solidFill>
                <a:sysClr val="window" lastClr="FFFFFF"/>
              </a:solidFill>
              <a:latin typeface="Tw Cen MT"/>
              <a:ea typeface="微軟正黑體"/>
              <a:cs typeface="+mn-cs"/>
            </a:rPr>
            <a:t>           評論身形 </a:t>
          </a:r>
          <a:r>
            <a:rPr lang="en-US" altLang="zh-TW" sz="3000" b="1" i="1" kern="1200" dirty="0" smtClean="0">
              <a:solidFill>
                <a:sysClr val="window" lastClr="FFFFFF"/>
              </a:solidFill>
              <a:latin typeface="Tw Cen MT"/>
              <a:ea typeface="微軟正黑體"/>
              <a:cs typeface="+mn-cs"/>
            </a:rPr>
            <a:t>=</a:t>
          </a:r>
          <a:r>
            <a:rPr lang="zh-TW" altLang="en-US" sz="3000" b="1" i="1" kern="1200" dirty="0" smtClean="0">
              <a:solidFill>
                <a:sysClr val="window" lastClr="FFFFFF"/>
              </a:solidFill>
              <a:latin typeface="Tw Cen MT"/>
              <a:ea typeface="微軟正黑體"/>
              <a:cs typeface="+mn-cs"/>
            </a:rPr>
            <a:t>性騷擾？</a:t>
          </a:r>
          <a:endParaRPr lang="zh-HK" altLang="en-US" sz="3000" b="1" i="1" kern="1200" dirty="0">
            <a:solidFill>
              <a:sysClr val="window" lastClr="FFFFFF"/>
            </a:solidFill>
            <a:latin typeface="Tw Cen MT"/>
            <a:ea typeface="微軟正黑體"/>
            <a:cs typeface="+mn-cs"/>
          </a:endParaRPr>
        </a:p>
      </dsp:txBody>
      <dsp:txXfrm>
        <a:off x="0" y="1159242"/>
        <a:ext cx="7313613" cy="901243"/>
      </dsp:txXfrm>
    </dsp:sp>
    <dsp:sp modelId="{33046412-67C2-4DA7-97C6-D3D45927F97F}">
      <dsp:nvSpPr>
        <dsp:cNvPr id="0" name=""/>
        <dsp:cNvSpPr/>
      </dsp:nvSpPr>
      <dsp:spPr>
        <a:xfrm>
          <a:off x="0" y="2108108"/>
          <a:ext cx="7313613" cy="898284"/>
        </a:xfrm>
        <a:prstGeom prst="roundRect">
          <a:avLst/>
        </a:prstGeom>
        <a:solidFill>
          <a:srgbClr val="7CCA62">
            <a:hueOff val="0"/>
            <a:satOff val="0"/>
            <a:lumOff val="0"/>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altLang="zh-TW" sz="3000" b="1" i="1" kern="1200" dirty="0" smtClean="0">
              <a:solidFill>
                <a:sysClr val="window" lastClr="FFFFFF"/>
              </a:solidFill>
              <a:latin typeface="Tw Cen MT"/>
              <a:ea typeface="微軟正黑體"/>
              <a:cs typeface="+mn-cs"/>
            </a:rPr>
            <a:t>	        </a:t>
          </a:r>
          <a:r>
            <a:rPr lang="zh-TW" altLang="en-US" sz="3000" b="1" i="1" kern="1200" dirty="0" smtClean="0">
              <a:solidFill>
                <a:sysClr val="window" lastClr="FFFFFF"/>
              </a:solidFill>
              <a:latin typeface="Tw Cen MT"/>
              <a:ea typeface="微軟正黑體"/>
              <a:cs typeface="+mn-cs"/>
            </a:rPr>
            <a:t>男士拍女士膊頭 </a:t>
          </a:r>
          <a:r>
            <a:rPr lang="en-US" altLang="zh-TW" sz="3000" b="1" i="1" kern="1200" dirty="0" smtClean="0">
              <a:solidFill>
                <a:sysClr val="window" lastClr="FFFFFF"/>
              </a:solidFill>
              <a:latin typeface="Tw Cen MT"/>
              <a:ea typeface="微軟正黑體"/>
              <a:cs typeface="+mn-cs"/>
            </a:rPr>
            <a:t>=</a:t>
          </a:r>
          <a:r>
            <a:rPr lang="zh-TW" altLang="en-US" sz="3000" b="1" i="1" kern="1200" dirty="0" smtClean="0">
              <a:solidFill>
                <a:sysClr val="window" lastClr="FFFFFF"/>
              </a:solidFill>
              <a:latin typeface="Tw Cen MT"/>
              <a:ea typeface="微軟正黑體"/>
              <a:cs typeface="+mn-cs"/>
            </a:rPr>
            <a:t>性騷擾？ </a:t>
          </a:r>
          <a:endParaRPr lang="zh-HK" altLang="en-US" sz="3000" b="1" i="1" kern="1200" dirty="0">
            <a:solidFill>
              <a:sysClr val="window" lastClr="FFFFFF"/>
            </a:solidFill>
            <a:latin typeface="Tw Cen MT"/>
            <a:ea typeface="微軟正黑體"/>
            <a:cs typeface="+mn-cs"/>
          </a:endParaRPr>
        </a:p>
      </dsp:txBody>
      <dsp:txXfrm>
        <a:off x="0" y="2108108"/>
        <a:ext cx="7313613" cy="898284"/>
      </dsp:txXfrm>
    </dsp:sp>
    <dsp:sp modelId="{AD518985-2D8E-45F8-8DF3-479251A071C6}">
      <dsp:nvSpPr>
        <dsp:cNvPr id="0" name=""/>
        <dsp:cNvSpPr/>
      </dsp:nvSpPr>
      <dsp:spPr>
        <a:xfrm>
          <a:off x="0" y="3053999"/>
          <a:ext cx="7313613" cy="832198"/>
        </a:xfrm>
        <a:prstGeom prst="roundRect">
          <a:avLst/>
        </a:prstGeom>
        <a:solidFill>
          <a:srgbClr val="A5C249">
            <a:hueOff val="0"/>
            <a:satOff val="0"/>
            <a:lumOff val="0"/>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zh-TW" altLang="en-US" sz="3000" b="1" i="1" kern="1200" dirty="0" smtClean="0">
              <a:solidFill>
                <a:sysClr val="window" lastClr="FFFFFF"/>
              </a:solidFill>
              <a:latin typeface="Tw Cen MT"/>
              <a:ea typeface="微軟正黑體"/>
              <a:cs typeface="+mn-cs"/>
            </a:rPr>
            <a:t>                                    求愛不遂 </a:t>
          </a:r>
          <a:r>
            <a:rPr lang="en-US" altLang="zh-TW" sz="3000" b="1" i="1" kern="1200" dirty="0" smtClean="0">
              <a:solidFill>
                <a:sysClr val="window" lastClr="FFFFFF"/>
              </a:solidFill>
              <a:latin typeface="Tw Cen MT"/>
              <a:ea typeface="微軟正黑體"/>
              <a:cs typeface="+mn-cs"/>
            </a:rPr>
            <a:t>=</a:t>
          </a:r>
          <a:r>
            <a:rPr lang="zh-TW" altLang="en-US" sz="3000" b="1" i="1" kern="1200" dirty="0" smtClean="0">
              <a:solidFill>
                <a:sysClr val="window" lastClr="FFFFFF"/>
              </a:solidFill>
              <a:latin typeface="Tw Cen MT"/>
              <a:ea typeface="微軟正黑體"/>
              <a:cs typeface="+mn-cs"/>
            </a:rPr>
            <a:t>性騷擾？</a:t>
          </a:r>
          <a:endParaRPr lang="zh-HK" altLang="en-US" sz="3000" i="1" kern="1200" dirty="0">
            <a:solidFill>
              <a:sysClr val="window" lastClr="FFFFFF"/>
            </a:solidFill>
            <a:latin typeface="Tw Cen MT"/>
            <a:ea typeface="微軟正黑體"/>
            <a:cs typeface="+mn-cs"/>
          </a:endParaRPr>
        </a:p>
      </dsp:txBody>
      <dsp:txXfrm>
        <a:off x="0" y="3053999"/>
        <a:ext cx="7313613" cy="83219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BA30D5-711B-4730-80CE-6325DE4AA938}" type="datetimeFigureOut">
              <a:rPr lang="zh-TW" altLang="en-US" smtClean="0"/>
              <a:pPr/>
              <a:t>2015/9/15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CA6562-88DF-43FB-849F-9098B86EE4D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pPr rtl="0"/>
            <a:r>
              <a:rPr lang="zh-TW" altLang="en-US" b="1" dirty="0" smtClean="0"/>
              <a:t>「穿這樣想誘惑我嗎</a:t>
            </a:r>
            <a:r>
              <a:rPr lang="en-US" altLang="zh-TW" b="1" dirty="0" smtClean="0"/>
              <a:t>?</a:t>
            </a:r>
            <a:r>
              <a:rPr lang="zh-TW" altLang="en-US" b="1" dirty="0" smtClean="0"/>
              <a:t>」滑輪金牌少女 控教練性騷擾</a:t>
            </a:r>
          </a:p>
          <a:p>
            <a:pPr rtl="0"/>
            <a:r>
              <a:rPr lang="zh-TW" altLang="en-US" i="1" dirty="0" smtClean="0"/>
              <a:t>自由時報 </a:t>
            </a:r>
            <a:r>
              <a:rPr lang="en-US" altLang="zh-TW" i="1" dirty="0" smtClean="0"/>
              <a:t>– 2014</a:t>
            </a:r>
            <a:r>
              <a:rPr lang="zh-TW" altLang="en-US" i="1" dirty="0" smtClean="0"/>
              <a:t>年</a:t>
            </a:r>
            <a:r>
              <a:rPr lang="en-US" altLang="zh-TW" i="1" dirty="0" smtClean="0"/>
              <a:t>10</a:t>
            </a:r>
            <a:r>
              <a:rPr lang="zh-TW" altLang="en-US" i="1" dirty="0" smtClean="0"/>
              <a:t>月</a:t>
            </a:r>
            <a:r>
              <a:rPr lang="en-US" altLang="zh-TW" i="1" dirty="0" smtClean="0"/>
              <a:t>29</a:t>
            </a:r>
            <a:r>
              <a:rPr lang="zh-TW" altLang="en-US" i="1" dirty="0" smtClean="0"/>
              <a:t>日 上午</a:t>
            </a:r>
            <a:r>
              <a:rPr lang="en-US" altLang="zh-TW" i="1" dirty="0" smtClean="0"/>
              <a:t>6:11</a:t>
            </a:r>
            <a:endParaRPr lang="zh-TW" altLang="en-US" dirty="0" smtClean="0"/>
          </a:p>
          <a:p>
            <a:pPr rtl="0"/>
            <a:r>
              <a:rPr lang="zh-TW" altLang="en-US" dirty="0" smtClean="0"/>
              <a:t>推薦</a:t>
            </a:r>
          </a:p>
          <a:p>
            <a:pPr rtl="0"/>
            <a:r>
              <a:rPr lang="en-US" altLang="zh-TW" dirty="0" smtClean="0"/>
              <a:t>0</a:t>
            </a:r>
          </a:p>
          <a:p>
            <a:pPr rtl="0"/>
            <a:r>
              <a:rPr lang="zh-TW" altLang="en-US" b="1" dirty="0" smtClean="0"/>
              <a:t>藉口算命摸手開黃腔</a:t>
            </a:r>
            <a:endParaRPr lang="zh-TW" altLang="en-US" dirty="0" smtClean="0"/>
          </a:p>
          <a:p>
            <a:pPr rtl="0"/>
            <a:r>
              <a:rPr lang="en-US" altLang="zh-TW" dirty="0" smtClean="0"/>
              <a:t>〔</a:t>
            </a:r>
            <a:r>
              <a:rPr lang="zh-TW" altLang="en-US" dirty="0" smtClean="0"/>
              <a:t>自由時報記者梁偉銘／綜合報導</a:t>
            </a:r>
            <a:r>
              <a:rPr lang="en-US" altLang="zh-TW" dirty="0" smtClean="0"/>
              <a:t>〕</a:t>
            </a:r>
            <a:r>
              <a:rPr lang="zh-TW" altLang="en-US" dirty="0" smtClean="0"/>
              <a:t>甫於法國巴黎「</a:t>
            </a:r>
            <a:r>
              <a:rPr lang="en-US" altLang="zh-TW" dirty="0" smtClean="0"/>
              <a:t>2014</a:t>
            </a:r>
            <a:r>
              <a:rPr lang="zh-TW" altLang="en-US" dirty="0" smtClean="0"/>
              <a:t>世界自由滑輪錦標賽」奪得女子個人速度角標金牌的王姿茜，指控教練楊永成於賽事期間對她性騷擾，滑輪溜冰協會秘書長洪斌福在嘉義當地溝通協調，認為屬選手與教練間「誤會」，協會暫時決議停止楊帶隊</a:t>
            </a:r>
            <a:r>
              <a:rPr lang="en-US" altLang="zh-TW" dirty="0" smtClean="0"/>
              <a:t>2</a:t>
            </a:r>
            <a:r>
              <a:rPr lang="zh-TW" altLang="en-US" dirty="0" smtClean="0"/>
              <a:t>年；選手已接受這項決議，由於對方願公開道歉，父親王政基暫不提出告訴，就待協會後續議處。</a:t>
            </a:r>
          </a:p>
          <a:p>
            <a:pPr rtl="0"/>
            <a:r>
              <a:rPr lang="zh-TW" altLang="en-US" b="1" dirty="0" smtClean="0"/>
              <a:t>協會出面協調 暫議停止帶隊</a:t>
            </a:r>
            <a:r>
              <a:rPr lang="en-US" altLang="zh-TW" b="1" dirty="0" smtClean="0"/>
              <a:t>2</a:t>
            </a:r>
            <a:r>
              <a:rPr lang="zh-TW" altLang="en-US" b="1" dirty="0" smtClean="0"/>
              <a:t>年</a:t>
            </a:r>
            <a:endParaRPr lang="zh-TW" altLang="en-US" dirty="0" smtClean="0"/>
          </a:p>
          <a:p>
            <a:pPr rtl="0"/>
            <a:r>
              <a:rPr lang="zh-TW" altLang="en-US" dirty="0" smtClean="0"/>
              <a:t>「協會做法我能接受，對方也向我道歉，下週就看家長、教練怎麼談，我不便表達太多意見。」王姿茜昨晚透過手機回應，此事暫告段落，心情也已平復。先前她返國時爆料，本月</a:t>
            </a:r>
            <a:r>
              <a:rPr lang="en-US" altLang="zh-TW" dirty="0" smtClean="0"/>
              <a:t>22</a:t>
            </a:r>
            <a:r>
              <a:rPr lang="zh-TW" altLang="en-US" dirty="0" smtClean="0"/>
              <a:t>至</a:t>
            </a:r>
            <a:r>
              <a:rPr lang="en-US" altLang="zh-TW" dirty="0" smtClean="0"/>
              <a:t>26</a:t>
            </a:r>
            <a:r>
              <a:rPr lang="zh-TW" altLang="en-US" dirty="0" smtClean="0"/>
              <a:t>日巴黎參賽期間，楊藉口算命搭著她的手不斷撫摸，並曾大開黃腔說出：「妳穿成這樣是想誘惑我嗎？」「我等一下吃完生蠔怎麼辦，不知道要找誰解決？」「妳有沒有問護士我那裡有沒有比較大」等話語，令當事人不滿。</a:t>
            </a:r>
          </a:p>
          <a:p>
            <a:pPr rtl="0"/>
            <a:r>
              <a:rPr lang="zh-TW" altLang="en-US" dirty="0" smtClean="0"/>
              <a:t>昨天王姿茜等人搭機返國，搭高鐵返回嘉義與父親會合前，有選手拿著隊友簽名作證聲明，在機場向媒體指控比賽期間教練涉嫌性騷擾女選手。王姿茜也在個人臉書上披露相關醜聞。</a:t>
            </a:r>
            <a:r>
              <a:rPr lang="en-US" altLang="zh-TW" dirty="0" smtClean="0"/>
              <a:t>17</a:t>
            </a:r>
            <a:r>
              <a:rPr lang="zh-TW" altLang="en-US" dirty="0" smtClean="0"/>
              <a:t>歲的王姿茜是我國滑輪新世代好手，去年台北世錦賽奪金，也曾在</a:t>
            </a:r>
            <a:r>
              <a:rPr lang="en-US" altLang="zh-TW" dirty="0" smtClean="0"/>
              <a:t>2010</a:t>
            </a:r>
            <a:r>
              <a:rPr lang="zh-TW" altLang="en-US" dirty="0" smtClean="0"/>
              <a:t>、</a:t>
            </a:r>
            <a:r>
              <a:rPr lang="en-US" altLang="zh-TW" dirty="0" smtClean="0"/>
              <a:t>12</a:t>
            </a:r>
            <a:r>
              <a:rPr lang="zh-TW" altLang="en-US" dirty="0" smtClean="0"/>
              <a:t>年亞錦賽掄元。</a:t>
            </a:r>
          </a:p>
          <a:p>
            <a:pPr rtl="0"/>
            <a:r>
              <a:rPr lang="zh-TW" altLang="en-US" dirty="0" smtClean="0"/>
              <a:t>協會代表昨日立即找楊永成了解狀況，暫議他停止帶隊</a:t>
            </a:r>
            <a:r>
              <a:rPr lang="en-US" altLang="zh-TW" dirty="0" smtClean="0"/>
              <a:t>2</a:t>
            </a:r>
            <a:r>
              <a:rPr lang="zh-TW" altLang="en-US" dirty="0" smtClean="0"/>
              <a:t>年，至於是否召開紀律委員會懲處？則視王姿茜冷靜思考後的態度來決定。楊永成不承認相關指控，強調「所有一切都是誤會」，且已向選手道歉，其餘交由協會處理。</a:t>
            </a:r>
          </a:p>
          <a:p>
            <a:endParaRPr lang="zh-TW" altLang="en-US" dirty="0"/>
          </a:p>
        </p:txBody>
      </p:sp>
      <p:sp>
        <p:nvSpPr>
          <p:cNvPr id="4" name="投影片編號版面配置區 3"/>
          <p:cNvSpPr>
            <a:spLocks noGrp="1"/>
          </p:cNvSpPr>
          <p:nvPr>
            <p:ph type="sldNum" sz="quarter" idx="10"/>
          </p:nvPr>
        </p:nvSpPr>
        <p:spPr/>
        <p:txBody>
          <a:bodyPr/>
          <a:lstStyle/>
          <a:p>
            <a:fld id="{CBCA6562-88DF-43FB-849F-9098B86EE4D7}" type="slidenum">
              <a:rPr lang="zh-TW" altLang="en-US" smtClean="0"/>
              <a:pPr/>
              <a:t>6</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r>
              <a:rPr lang="en-US" altLang="zh-TW" dirty="0" smtClean="0"/>
              <a:t>http://hk.apple.nextmedia.com/realtime/news/20150402/53594637</a:t>
            </a:r>
            <a:endParaRPr lang="zh-TW" altLang="en-US" dirty="0"/>
          </a:p>
        </p:txBody>
      </p:sp>
      <p:sp>
        <p:nvSpPr>
          <p:cNvPr id="4" name="投影片編號版面配置區 3"/>
          <p:cNvSpPr>
            <a:spLocks noGrp="1"/>
          </p:cNvSpPr>
          <p:nvPr>
            <p:ph type="sldNum" sz="quarter" idx="10"/>
          </p:nvPr>
        </p:nvSpPr>
        <p:spPr/>
        <p:txBody>
          <a:bodyPr/>
          <a:lstStyle/>
          <a:p>
            <a:fld id="{CBCA6562-88DF-43FB-849F-9098B86EE4D7}" type="slidenum">
              <a:rPr lang="zh-TW" altLang="en-US" smtClean="0"/>
              <a:pPr/>
              <a:t>7</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BCA6562-88DF-43FB-849F-9098B86EE4D7}" type="slidenum">
              <a:rPr lang="zh-TW" altLang="en-US" smtClean="0"/>
              <a:pPr/>
              <a:t>9</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BCA6562-88DF-43FB-849F-9098B86EE4D7}" type="slidenum">
              <a:rPr lang="zh-TW" altLang="en-US" smtClean="0"/>
              <a:pPr/>
              <a:t>18</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r>
              <a:rPr lang="en-US" altLang="zh-TW" dirty="0" smtClean="0"/>
              <a:t>http://www.eoc.org.hk/eoc/graphicsfolder/showcontent.aspx?content=significant%20court%20cases#sh_c7</a:t>
            </a:r>
          </a:p>
          <a:p>
            <a:endParaRPr lang="en-US" altLang="zh-TW" dirty="0" smtClean="0"/>
          </a:p>
          <a:p>
            <a:r>
              <a:rPr lang="zh-TW" altLang="zh-TW" b="1" dirty="0" smtClean="0"/>
              <a:t>背景</a:t>
            </a:r>
          </a:p>
          <a:p>
            <a:r>
              <a:rPr lang="zh-TW" altLang="zh-TW" dirty="0" smtClean="0"/>
              <a:t>原告人受到被告人所聘用的點心工人性騷擾。性騷擾事件涉及點心工人講了一些關於性的說話並觸摸她的胸部。原告人向被告人投訴，但被告人沒有採取任何即時的行動。當原告人希望報警時，被告人向她施壓，要求她不要這樣做，否則騷擾者和原告人都會被解僱。</a:t>
            </a:r>
          </a:p>
          <a:p>
            <a:r>
              <a:rPr lang="zh-TW" altLang="zh-TW" dirty="0" smtClean="0"/>
              <a:t>被告人最終安排性騷擾者與原告人會面，騷擾者按照要求向原告人道歉，但他道歉時表現無禮，原告人被激怒之下掌摑了騷擾者。被告人隨即把她解僱。原告人其後向平機會提出投訴，分別追究騷擾者對她作出性騷擾和被告人在性騷擾事件上應負上的轉承責任。原告人針對性騷擾者而提出的申索已透過調解得以解決，而原告人對被告人的個案則根據《性別歧視條例》被帶上法庭。 </a:t>
            </a:r>
          </a:p>
          <a:p>
            <a:r>
              <a:rPr lang="zh-TW" altLang="zh-TW" b="1" dirty="0" smtClean="0"/>
              <a:t>法庭的裁決</a:t>
            </a:r>
          </a:p>
          <a:p>
            <a:r>
              <a:rPr lang="zh-TW" altLang="zh-TW" dirty="0" smtClean="0"/>
              <a:t>法庭接納原告人的證據，並裁定騷擾者的作為構成了違法的性騷擾。被告人作為騷擾者的僱主，需為其僱員的作為負上法律責任，而被告人沒有採取合理可行的措施，防止原告人於工作間受到性騷擾。然而，法庭裁定，原告人是因為掌摑了騷擾者而被解僱的，而不是因為她被性騷擾或因為她是女性而被解僱。法庭判原告人獲得港幣8萬元的感情損害賠償及訟費。</a:t>
            </a:r>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CBCA6562-88DF-43FB-849F-9098B86EE4D7}" type="slidenum">
              <a:rPr lang="zh-TW" altLang="en-US" smtClean="0"/>
              <a:pPr/>
              <a:t>23</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C8B3049-F546-476B-B524-5F0BF5B75BDB}" type="slidenum">
              <a:rPr lang="zh-TW" altLang="en-US" smtClean="0"/>
              <a:pPr/>
              <a:t>25</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1443038" y="2971800"/>
            <a:ext cx="7313612" cy="990600"/>
          </a:xfrm>
        </p:spPr>
        <p:txBody>
          <a:bodyPr/>
          <a:lstStyle>
            <a:lvl1pPr>
              <a:defRPr/>
            </a:lvl1pPr>
          </a:lstStyle>
          <a:p>
            <a:r>
              <a:rPr lang="zh-TW" altLang="en-US" smtClean="0"/>
              <a:t>按一下以編輯母片標題樣式</a:t>
            </a:r>
            <a:endParaRPr lang="zh-TW" altLang="en-US"/>
          </a:p>
        </p:txBody>
      </p:sp>
      <p:sp>
        <p:nvSpPr>
          <p:cNvPr id="3076" name="Rectangle 4"/>
          <p:cNvSpPr>
            <a:spLocks noGrp="1" noChangeArrowheads="1"/>
          </p:cNvSpPr>
          <p:nvPr>
            <p:ph type="subTitle" idx="1"/>
          </p:nvPr>
        </p:nvSpPr>
        <p:spPr>
          <a:xfrm>
            <a:off x="1443038" y="4191000"/>
            <a:ext cx="7313612" cy="1447800"/>
          </a:xfrm>
        </p:spPr>
        <p:txBody>
          <a:bodyPr/>
          <a:lstStyle>
            <a:lvl1pPr marL="0" indent="0">
              <a:buFontTx/>
              <a:buNone/>
              <a:defRPr/>
            </a:lvl1pPr>
          </a:lstStyle>
          <a:p>
            <a:r>
              <a:rPr lang="zh-TW" altLang="en-US" smtClean="0"/>
              <a:t>按一下以編輯母片副標題樣式</a:t>
            </a:r>
            <a:endParaRPr lang="zh-TW" altLang="en-US"/>
          </a:p>
        </p:txBody>
      </p:sp>
      <p:sp>
        <p:nvSpPr>
          <p:cNvPr id="3080" name="Rectangle 8"/>
          <p:cNvSpPr>
            <a:spLocks noGrp="1" noChangeArrowheads="1"/>
          </p:cNvSpPr>
          <p:nvPr>
            <p:ph type="dt" sz="half" idx="2"/>
          </p:nvPr>
        </p:nvSpPr>
        <p:spPr/>
        <p:txBody>
          <a:bodyPr/>
          <a:lstStyle>
            <a:lvl1pPr>
              <a:defRPr/>
            </a:lvl1pPr>
          </a:lstStyle>
          <a:p>
            <a:fld id="{076D084E-54FC-46E8-B94E-A1F640F7344E}" type="datetimeFigureOut">
              <a:rPr lang="zh-TW" altLang="en-US" smtClean="0"/>
              <a:pPr/>
              <a:t>2015/9/15</a:t>
            </a:fld>
            <a:endParaRPr lang="zh-TW" altLang="en-US"/>
          </a:p>
        </p:txBody>
      </p:sp>
      <p:sp>
        <p:nvSpPr>
          <p:cNvPr id="3081" name="Rectangle 9"/>
          <p:cNvSpPr>
            <a:spLocks noGrp="1" noChangeArrowheads="1"/>
          </p:cNvSpPr>
          <p:nvPr>
            <p:ph type="ftr" sz="quarter" idx="3"/>
          </p:nvPr>
        </p:nvSpPr>
        <p:spPr/>
        <p:txBody>
          <a:bodyPr/>
          <a:lstStyle>
            <a:lvl1pPr>
              <a:defRPr/>
            </a:lvl1pPr>
          </a:lstStyle>
          <a:p>
            <a:endParaRPr lang="zh-TW" altLang="en-US"/>
          </a:p>
        </p:txBody>
      </p:sp>
      <p:sp>
        <p:nvSpPr>
          <p:cNvPr id="3082" name="Rectangle 10"/>
          <p:cNvSpPr>
            <a:spLocks noGrp="1" noChangeArrowheads="1"/>
          </p:cNvSpPr>
          <p:nvPr>
            <p:ph type="sldNum" sz="quarter" idx="4"/>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076D084E-54FC-46E8-B94E-A1F640F7344E}" type="datetimeFigureOut">
              <a:rPr lang="zh-TW" altLang="en-US" smtClean="0"/>
              <a:pPr/>
              <a:t>2015/9/15</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34200" y="274638"/>
            <a:ext cx="1827213"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447800" y="274638"/>
            <a:ext cx="53340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076D084E-54FC-46E8-B94E-A1F640F7344E}" type="datetimeFigureOut">
              <a:rPr lang="zh-TW" altLang="en-US" smtClean="0"/>
              <a:pPr/>
              <a:t>2015/9/15</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1443038" y="2971800"/>
            <a:ext cx="7313612" cy="990600"/>
          </a:xfrm>
        </p:spPr>
        <p:txBody>
          <a:bodyPr/>
          <a:lstStyle>
            <a:lvl1pPr>
              <a:defRPr/>
            </a:lvl1pPr>
          </a:lstStyle>
          <a:p>
            <a:r>
              <a:rPr lang="zh-TW" altLang="en-US" smtClean="0"/>
              <a:t>按一下以編輯母片標題樣式</a:t>
            </a:r>
            <a:endParaRPr lang="zh-TW" altLang="en-US"/>
          </a:p>
        </p:txBody>
      </p:sp>
      <p:sp>
        <p:nvSpPr>
          <p:cNvPr id="3076" name="Rectangle 4"/>
          <p:cNvSpPr>
            <a:spLocks noGrp="1" noChangeArrowheads="1"/>
          </p:cNvSpPr>
          <p:nvPr>
            <p:ph type="subTitle" idx="1"/>
          </p:nvPr>
        </p:nvSpPr>
        <p:spPr>
          <a:xfrm>
            <a:off x="1443038" y="4191000"/>
            <a:ext cx="7313612" cy="1447800"/>
          </a:xfrm>
        </p:spPr>
        <p:txBody>
          <a:bodyPr/>
          <a:lstStyle>
            <a:lvl1pPr marL="0" indent="0">
              <a:buFontTx/>
              <a:buNone/>
              <a:defRPr/>
            </a:lvl1pPr>
          </a:lstStyle>
          <a:p>
            <a:r>
              <a:rPr lang="zh-TW" altLang="en-US" smtClean="0"/>
              <a:t>按一下以編輯母片副標題樣式</a:t>
            </a:r>
            <a:endParaRPr lang="zh-TW" altLang="en-US"/>
          </a:p>
        </p:txBody>
      </p:sp>
      <p:sp>
        <p:nvSpPr>
          <p:cNvPr id="3080" name="Rectangle 8"/>
          <p:cNvSpPr>
            <a:spLocks noGrp="1" noChangeArrowheads="1"/>
          </p:cNvSpPr>
          <p:nvPr>
            <p:ph type="dt" sz="half" idx="2"/>
          </p:nvPr>
        </p:nvSpPr>
        <p:spPr/>
        <p:txBody>
          <a:bodyPr/>
          <a:lstStyle>
            <a:lvl1pPr>
              <a:defRPr/>
            </a:lvl1pPr>
          </a:lstStyle>
          <a:p>
            <a:fld id="{076D084E-54FC-46E8-B94E-A1F640F7344E}" type="datetimeFigureOut">
              <a:rPr lang="zh-TW" altLang="en-US" smtClean="0"/>
              <a:pPr/>
              <a:t>2015/9/15</a:t>
            </a:fld>
            <a:endParaRPr lang="zh-TW" altLang="en-US"/>
          </a:p>
        </p:txBody>
      </p:sp>
      <p:sp>
        <p:nvSpPr>
          <p:cNvPr id="3081" name="Rectangle 9"/>
          <p:cNvSpPr>
            <a:spLocks noGrp="1" noChangeArrowheads="1"/>
          </p:cNvSpPr>
          <p:nvPr>
            <p:ph type="ftr" sz="quarter" idx="3"/>
          </p:nvPr>
        </p:nvSpPr>
        <p:spPr/>
        <p:txBody>
          <a:bodyPr/>
          <a:lstStyle>
            <a:lvl1pPr>
              <a:defRPr/>
            </a:lvl1pPr>
          </a:lstStyle>
          <a:p>
            <a:endParaRPr lang="zh-TW" altLang="en-US"/>
          </a:p>
        </p:txBody>
      </p:sp>
      <p:sp>
        <p:nvSpPr>
          <p:cNvPr id="3082" name="Rectangle 10"/>
          <p:cNvSpPr>
            <a:spLocks noGrp="1" noChangeArrowheads="1"/>
          </p:cNvSpPr>
          <p:nvPr>
            <p:ph type="sldNum" sz="quarter" idx="4"/>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076D084E-54FC-46E8-B94E-A1F640F7344E}" type="datetimeFigureOut">
              <a:rPr lang="zh-TW" altLang="en-US" smtClean="0"/>
              <a:pPr/>
              <a:t>2015/9/15</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fld id="{076D084E-54FC-46E8-B94E-A1F640F7344E}" type="datetimeFigureOut">
              <a:rPr lang="zh-TW" altLang="en-US" smtClean="0"/>
              <a:pPr/>
              <a:t>2015/9/15</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447800" y="1600200"/>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80013"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fld id="{076D084E-54FC-46E8-B94E-A1F640F7344E}" type="datetimeFigureOut">
              <a:rPr lang="zh-TW" altLang="en-US" smtClean="0"/>
              <a:pPr/>
              <a:t>2015/9/15</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fld id="{076D084E-54FC-46E8-B94E-A1F640F7344E}" type="datetimeFigureOut">
              <a:rPr lang="zh-TW" altLang="en-US" smtClean="0"/>
              <a:pPr/>
              <a:t>2015/9/15</a:t>
            </a:fld>
            <a:endParaRPr lang="zh-TW" altLang="en-US"/>
          </a:p>
        </p:txBody>
      </p:sp>
      <p:sp>
        <p:nvSpPr>
          <p:cNvPr id="8" name="頁尾版面配置區 7"/>
          <p:cNvSpPr>
            <a:spLocks noGrp="1"/>
          </p:cNvSpPr>
          <p:nvPr>
            <p:ph type="ftr" sz="quarter" idx="11"/>
          </p:nvPr>
        </p:nvSpPr>
        <p:spPr/>
        <p:txBody>
          <a:bodyPr/>
          <a:lstStyle>
            <a:lvl1pPr>
              <a:defRPr/>
            </a:lvl1pPr>
          </a:lstStyle>
          <a:p>
            <a:endParaRPr lang="zh-TW" altLang="en-US"/>
          </a:p>
        </p:txBody>
      </p:sp>
      <p:sp>
        <p:nvSpPr>
          <p:cNvPr id="9" name="投影片編號版面配置區 8"/>
          <p:cNvSpPr>
            <a:spLocks noGrp="1"/>
          </p:cNvSpPr>
          <p:nvPr>
            <p:ph type="sldNum" sz="quarter" idx="12"/>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fld id="{076D084E-54FC-46E8-B94E-A1F640F7344E}" type="datetimeFigureOut">
              <a:rPr lang="zh-TW" altLang="en-US" smtClean="0"/>
              <a:pPr/>
              <a:t>2015/9/15</a:t>
            </a:fld>
            <a:endParaRPr lang="zh-TW" altLang="en-US"/>
          </a:p>
        </p:txBody>
      </p:sp>
      <p:sp>
        <p:nvSpPr>
          <p:cNvPr id="4" name="頁尾版面配置區 3"/>
          <p:cNvSpPr>
            <a:spLocks noGrp="1"/>
          </p:cNvSpPr>
          <p:nvPr>
            <p:ph type="ftr" sz="quarter" idx="11"/>
          </p:nvPr>
        </p:nvSpPr>
        <p:spPr/>
        <p:txBody>
          <a:bodyPr/>
          <a:lstStyle>
            <a:lvl1pPr>
              <a:defRPr/>
            </a:lvl1pPr>
          </a:lstStyle>
          <a:p>
            <a:endParaRPr lang="zh-TW" altLang="en-US"/>
          </a:p>
        </p:txBody>
      </p:sp>
      <p:sp>
        <p:nvSpPr>
          <p:cNvPr id="5" name="投影片編號版面配置區 4"/>
          <p:cNvSpPr>
            <a:spLocks noGrp="1"/>
          </p:cNvSpPr>
          <p:nvPr>
            <p:ph type="sldNum" sz="quarter" idx="12"/>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fld id="{076D084E-54FC-46E8-B94E-A1F640F7344E}" type="datetimeFigureOut">
              <a:rPr lang="zh-TW" altLang="en-US" smtClean="0"/>
              <a:pPr/>
              <a:t>2015/9/15</a:t>
            </a:fld>
            <a:endParaRPr lang="zh-TW" altLang="en-US"/>
          </a:p>
        </p:txBody>
      </p:sp>
      <p:sp>
        <p:nvSpPr>
          <p:cNvPr id="3" name="頁尾版面配置區 2"/>
          <p:cNvSpPr>
            <a:spLocks noGrp="1"/>
          </p:cNvSpPr>
          <p:nvPr>
            <p:ph type="ftr" sz="quarter" idx="11"/>
          </p:nvPr>
        </p:nvSpPr>
        <p:spPr/>
        <p:txBody>
          <a:bodyPr/>
          <a:lstStyle>
            <a:lvl1pPr>
              <a:defRPr/>
            </a:lvl1pPr>
          </a:lstStyle>
          <a:p>
            <a:endParaRPr lang="zh-TW" altLang="en-US"/>
          </a:p>
        </p:txBody>
      </p:sp>
      <p:sp>
        <p:nvSpPr>
          <p:cNvPr id="4" name="投影片編號版面配置區 3"/>
          <p:cNvSpPr>
            <a:spLocks noGrp="1"/>
          </p:cNvSpPr>
          <p:nvPr>
            <p:ph type="sldNum" sz="quarter" idx="12"/>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fld id="{076D084E-54FC-46E8-B94E-A1F640F7344E}" type="datetimeFigureOut">
              <a:rPr lang="zh-TW" altLang="en-US" smtClean="0"/>
              <a:pPr/>
              <a:t>2015/9/15</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076D084E-54FC-46E8-B94E-A1F640F7344E}" type="datetimeFigureOut">
              <a:rPr lang="zh-TW" altLang="en-US" smtClean="0"/>
              <a:pPr/>
              <a:t>2015/9/15</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fld id="{076D084E-54FC-46E8-B94E-A1F640F7344E}" type="datetimeFigureOut">
              <a:rPr lang="zh-TW" altLang="en-US" smtClean="0"/>
              <a:pPr/>
              <a:t>2015/9/15</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076D084E-54FC-46E8-B94E-A1F640F7344E}" type="datetimeFigureOut">
              <a:rPr lang="zh-TW" altLang="en-US" smtClean="0"/>
              <a:pPr/>
              <a:t>2015/9/15</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34200" y="274638"/>
            <a:ext cx="1827213"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447800" y="274638"/>
            <a:ext cx="53340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076D084E-54FC-46E8-B94E-A1F640F7344E}" type="datetimeFigureOut">
              <a:rPr lang="zh-TW" altLang="en-US" smtClean="0"/>
              <a:pPr/>
              <a:t>2015/9/15</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fld id="{076D084E-54FC-46E8-B94E-A1F640F7344E}" type="datetimeFigureOut">
              <a:rPr lang="zh-TW" altLang="en-US" smtClean="0"/>
              <a:pPr/>
              <a:t>2015/9/15</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447800" y="1600200"/>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80013"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fld id="{076D084E-54FC-46E8-B94E-A1F640F7344E}" type="datetimeFigureOut">
              <a:rPr lang="zh-TW" altLang="en-US" smtClean="0"/>
              <a:pPr/>
              <a:t>2015/9/15</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fld id="{076D084E-54FC-46E8-B94E-A1F640F7344E}" type="datetimeFigureOut">
              <a:rPr lang="zh-TW" altLang="en-US" smtClean="0"/>
              <a:pPr/>
              <a:t>2015/9/15</a:t>
            </a:fld>
            <a:endParaRPr lang="zh-TW" altLang="en-US"/>
          </a:p>
        </p:txBody>
      </p:sp>
      <p:sp>
        <p:nvSpPr>
          <p:cNvPr id="8" name="頁尾版面配置區 7"/>
          <p:cNvSpPr>
            <a:spLocks noGrp="1"/>
          </p:cNvSpPr>
          <p:nvPr>
            <p:ph type="ftr" sz="quarter" idx="11"/>
          </p:nvPr>
        </p:nvSpPr>
        <p:spPr/>
        <p:txBody>
          <a:bodyPr/>
          <a:lstStyle>
            <a:lvl1pPr>
              <a:defRPr/>
            </a:lvl1pPr>
          </a:lstStyle>
          <a:p>
            <a:endParaRPr lang="zh-TW" altLang="en-US"/>
          </a:p>
        </p:txBody>
      </p:sp>
      <p:sp>
        <p:nvSpPr>
          <p:cNvPr id="9" name="投影片編號版面配置區 8"/>
          <p:cNvSpPr>
            <a:spLocks noGrp="1"/>
          </p:cNvSpPr>
          <p:nvPr>
            <p:ph type="sldNum" sz="quarter" idx="12"/>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fld id="{076D084E-54FC-46E8-B94E-A1F640F7344E}" type="datetimeFigureOut">
              <a:rPr lang="zh-TW" altLang="en-US" smtClean="0"/>
              <a:pPr/>
              <a:t>2015/9/15</a:t>
            </a:fld>
            <a:endParaRPr lang="zh-TW" altLang="en-US"/>
          </a:p>
        </p:txBody>
      </p:sp>
      <p:sp>
        <p:nvSpPr>
          <p:cNvPr id="4" name="頁尾版面配置區 3"/>
          <p:cNvSpPr>
            <a:spLocks noGrp="1"/>
          </p:cNvSpPr>
          <p:nvPr>
            <p:ph type="ftr" sz="quarter" idx="11"/>
          </p:nvPr>
        </p:nvSpPr>
        <p:spPr/>
        <p:txBody>
          <a:bodyPr/>
          <a:lstStyle>
            <a:lvl1pPr>
              <a:defRPr/>
            </a:lvl1pPr>
          </a:lstStyle>
          <a:p>
            <a:endParaRPr lang="zh-TW" altLang="en-US"/>
          </a:p>
        </p:txBody>
      </p:sp>
      <p:sp>
        <p:nvSpPr>
          <p:cNvPr id="5" name="投影片編號版面配置區 4"/>
          <p:cNvSpPr>
            <a:spLocks noGrp="1"/>
          </p:cNvSpPr>
          <p:nvPr>
            <p:ph type="sldNum" sz="quarter" idx="12"/>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fld id="{076D084E-54FC-46E8-B94E-A1F640F7344E}" type="datetimeFigureOut">
              <a:rPr lang="zh-TW" altLang="en-US" smtClean="0"/>
              <a:pPr/>
              <a:t>2015/9/15</a:t>
            </a:fld>
            <a:endParaRPr lang="zh-TW" altLang="en-US"/>
          </a:p>
        </p:txBody>
      </p:sp>
      <p:sp>
        <p:nvSpPr>
          <p:cNvPr id="3" name="頁尾版面配置區 2"/>
          <p:cNvSpPr>
            <a:spLocks noGrp="1"/>
          </p:cNvSpPr>
          <p:nvPr>
            <p:ph type="ftr" sz="quarter" idx="11"/>
          </p:nvPr>
        </p:nvSpPr>
        <p:spPr/>
        <p:txBody>
          <a:bodyPr/>
          <a:lstStyle>
            <a:lvl1pPr>
              <a:defRPr/>
            </a:lvl1pPr>
          </a:lstStyle>
          <a:p>
            <a:endParaRPr lang="zh-TW" altLang="en-US"/>
          </a:p>
        </p:txBody>
      </p:sp>
      <p:sp>
        <p:nvSpPr>
          <p:cNvPr id="4" name="投影片編號版面配置區 3"/>
          <p:cNvSpPr>
            <a:spLocks noGrp="1"/>
          </p:cNvSpPr>
          <p:nvPr>
            <p:ph type="sldNum" sz="quarter" idx="12"/>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fld id="{076D084E-54FC-46E8-B94E-A1F640F7344E}" type="datetimeFigureOut">
              <a:rPr lang="zh-TW" altLang="en-US" smtClean="0"/>
              <a:pPr/>
              <a:t>2015/9/15</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fld id="{076D084E-54FC-46E8-B94E-A1F640F7344E}" type="datetimeFigureOut">
              <a:rPr lang="zh-TW" altLang="en-US" smtClean="0"/>
              <a:pPr/>
              <a:t>2015/9/15</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3BD686C1-FF5B-4504-BCBB-257D947370F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74638"/>
            <a:ext cx="7313613"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447800" y="1600200"/>
            <a:ext cx="7313613"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35" name="Rectangle 11"/>
          <p:cNvSpPr>
            <a:spLocks noGrp="1" noChangeArrowheads="1"/>
          </p:cNvSpPr>
          <p:nvPr>
            <p:ph type="dt" sz="half" idx="2"/>
          </p:nvPr>
        </p:nvSpPr>
        <p:spPr bwMode="auto">
          <a:xfrm>
            <a:off x="1443038"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新細明體" charset="-120"/>
              </a:defRPr>
            </a:lvl1pPr>
          </a:lstStyle>
          <a:p>
            <a:fld id="{076D084E-54FC-46E8-B94E-A1F640F7344E}" type="datetimeFigureOut">
              <a:rPr lang="zh-TW" altLang="en-US" smtClean="0"/>
              <a:pPr/>
              <a:t>2015/9/15</a:t>
            </a:fld>
            <a:endParaRPr lang="zh-TW" altLang="en-US"/>
          </a:p>
        </p:txBody>
      </p:sp>
      <p:sp>
        <p:nvSpPr>
          <p:cNvPr id="1036" name="Rectangle 12"/>
          <p:cNvSpPr>
            <a:spLocks noGrp="1" noChangeArrowheads="1"/>
          </p:cNvSpPr>
          <p:nvPr>
            <p:ph type="ftr" sz="quarter" idx="3"/>
          </p:nvPr>
        </p:nvSpPr>
        <p:spPr bwMode="auto">
          <a:xfrm>
            <a:off x="3733800" y="6524625"/>
            <a:ext cx="2895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a typeface="新細明體" charset="-120"/>
              </a:defRPr>
            </a:lvl1pPr>
          </a:lstStyle>
          <a:p>
            <a:endParaRPr lang="zh-TW" altLang="en-US"/>
          </a:p>
        </p:txBody>
      </p:sp>
      <p:sp>
        <p:nvSpPr>
          <p:cNvPr id="1037" name="Rectangle 13"/>
          <p:cNvSpPr>
            <a:spLocks noGrp="1" noChangeArrowheads="1"/>
          </p:cNvSpPr>
          <p:nvPr>
            <p:ph type="sldNum" sz="quarter" idx="4"/>
          </p:nvPr>
        </p:nvSpPr>
        <p:spPr bwMode="auto">
          <a:xfrm>
            <a:off x="6781800"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新細明體" charset="-120"/>
              </a:defRPr>
            </a:lvl1pPr>
          </a:lstStyle>
          <a:p>
            <a:fld id="{3BD686C1-FF5B-4504-BCBB-257D947370F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74638"/>
            <a:ext cx="7313613"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447800" y="1600200"/>
            <a:ext cx="7313613"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35" name="Rectangle 11"/>
          <p:cNvSpPr>
            <a:spLocks noGrp="1" noChangeArrowheads="1"/>
          </p:cNvSpPr>
          <p:nvPr>
            <p:ph type="dt" sz="half" idx="2"/>
          </p:nvPr>
        </p:nvSpPr>
        <p:spPr bwMode="auto">
          <a:xfrm>
            <a:off x="1443038"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新細明體" charset="-120"/>
              </a:defRPr>
            </a:lvl1pPr>
          </a:lstStyle>
          <a:p>
            <a:fld id="{076D084E-54FC-46E8-B94E-A1F640F7344E}" type="datetimeFigureOut">
              <a:rPr lang="zh-TW" altLang="en-US" smtClean="0"/>
              <a:pPr/>
              <a:t>2015/9/15</a:t>
            </a:fld>
            <a:endParaRPr lang="zh-TW" altLang="en-US"/>
          </a:p>
        </p:txBody>
      </p:sp>
      <p:sp>
        <p:nvSpPr>
          <p:cNvPr id="1036" name="Rectangle 12"/>
          <p:cNvSpPr>
            <a:spLocks noGrp="1" noChangeArrowheads="1"/>
          </p:cNvSpPr>
          <p:nvPr>
            <p:ph type="ftr" sz="quarter" idx="3"/>
          </p:nvPr>
        </p:nvSpPr>
        <p:spPr bwMode="auto">
          <a:xfrm>
            <a:off x="3733800" y="6524625"/>
            <a:ext cx="2895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a typeface="新細明體" charset="-120"/>
              </a:defRPr>
            </a:lvl1pPr>
          </a:lstStyle>
          <a:p>
            <a:endParaRPr lang="zh-TW" altLang="en-US"/>
          </a:p>
        </p:txBody>
      </p:sp>
      <p:sp>
        <p:nvSpPr>
          <p:cNvPr id="1037" name="Rectangle 13"/>
          <p:cNvSpPr>
            <a:spLocks noGrp="1" noChangeArrowheads="1"/>
          </p:cNvSpPr>
          <p:nvPr>
            <p:ph type="sldNum" sz="quarter" idx="4"/>
          </p:nvPr>
        </p:nvSpPr>
        <p:spPr bwMode="auto">
          <a:xfrm>
            <a:off x="6781800"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新細明體" charset="-120"/>
              </a:defRPr>
            </a:lvl1pPr>
          </a:lstStyle>
          <a:p>
            <a:fld id="{3BD686C1-FF5B-4504-BCBB-257D947370F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hk/url?sa=i&amp;rct=j&amp;q=&amp;esrc=s&amp;source=images&amp;cd=&amp;cad=rja&amp;uact=8&amp;ved=0CAcQjRxqFQoTCPDYjoWgy8cCFc9zjgodoRMKNg&amp;url=http://www.eoc.org.hk/EOC/Upload/UserFiles/File/enews/news067c.htm&amp;ei=Jg3gVfCtCs_nuQShp6iwAw&amp;psig=AFQjCNEloLDf8_nwngcOYGxBkwKszJvjvA&amp;ust=1440833179760239" TargetMode="External"/><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eoc.org.hk/"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hyperlink" Target="http://www.google.com.hk/url?sa=i&amp;rct=j&amp;q=&amp;esrc=s&amp;source=images&amp;cd=&amp;cad=rja&amp;uact=8&amp;ved=0CAcQjRxqFQoTCJ3Usqq768cCFQUajgodOr0CUw&amp;url=http://www.youtube.com/watch?v=6nTaWEHejlM&amp;psig=AFQjCNHFriABeti88f-AfqxOkxnAdY3a1Q&amp;ust=144193992559259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hyperlink" Target="http://www.google.com.hk/url?sa=i&amp;rct=j&amp;q=&amp;esrc=s&amp;source=images&amp;cd=&amp;cad=rja&amp;uact=8&amp;ved=0CAcQjRxqFQoTCJOi29b-98cCFcKZlAodUR4JGw&amp;url=http%3A%2F%2Fwww.youtube.com%2Fwatch%3Fv%3D1z9mbQk58B0&amp;psig=AFQjCNFZtEC2CwbtGYk_iPivNbk5R6P5bA&amp;ust=1442370352523718"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47800" y="1143000"/>
            <a:ext cx="6100762" cy="2438400"/>
          </a:xfrm>
        </p:spPr>
        <p:style>
          <a:lnRef idx="2">
            <a:schemeClr val="accent5">
              <a:shade val="50000"/>
            </a:schemeClr>
          </a:lnRef>
          <a:fillRef idx="1">
            <a:schemeClr val="accent5"/>
          </a:fillRef>
          <a:effectRef idx="0">
            <a:schemeClr val="accent5"/>
          </a:effectRef>
          <a:fontRef idx="minor">
            <a:schemeClr val="lt1"/>
          </a:fontRef>
        </p:style>
        <p:txBody>
          <a:bodyPr/>
          <a:lstStyle/>
          <a:p>
            <a:r>
              <a:rPr lang="zh-TW" altLang="en-US" dirty="0">
                <a:solidFill>
                  <a:schemeClr val="tx2"/>
                </a:solidFill>
                <a:latin typeface="+mj-lt"/>
                <a:ea typeface="+mj-ea"/>
                <a:cs typeface="+mj-cs"/>
              </a:rPr>
              <a:t/>
            </a:r>
            <a:br>
              <a:rPr lang="zh-TW" altLang="en-US" dirty="0">
                <a:solidFill>
                  <a:schemeClr val="tx2"/>
                </a:solidFill>
                <a:latin typeface="+mj-lt"/>
                <a:ea typeface="+mj-ea"/>
                <a:cs typeface="+mj-cs"/>
              </a:rPr>
            </a:br>
            <a:r>
              <a:rPr lang="zh-TW" altLang="en-US" dirty="0">
                <a:solidFill>
                  <a:schemeClr val="tx2"/>
                </a:solidFill>
                <a:latin typeface="+mj-lt"/>
                <a:ea typeface="+mj-ea"/>
                <a:cs typeface="+mj-cs"/>
              </a:rPr>
              <a:t> </a:t>
            </a:r>
            <a:r>
              <a:rPr lang="zh-TW" altLang="en-US" sz="4000" b="1" dirty="0" smtClean="0">
                <a:solidFill>
                  <a:srgbClr val="C00000"/>
                </a:solidFill>
                <a:latin typeface="微軟正黑體" pitchFamily="34" charset="-120"/>
                <a:ea typeface="微軟正黑體" pitchFamily="34" charset="-120"/>
              </a:rPr>
              <a:t>性騷擾</a:t>
            </a:r>
            <a:r>
              <a:rPr lang="zh-TW" altLang="en-US" sz="4000" b="1" dirty="0">
                <a:solidFill>
                  <a:srgbClr val="C00000"/>
                </a:solidFill>
                <a:latin typeface="微軟正黑體" pitchFamily="34" charset="-120"/>
                <a:ea typeface="微軟正黑體" pitchFamily="34" charset="-120"/>
              </a:rPr>
              <a:t>的</a:t>
            </a:r>
            <a:r>
              <a:rPr lang="zh-TW" altLang="en-US" sz="4000" b="1" dirty="0" smtClean="0">
                <a:solidFill>
                  <a:srgbClr val="C00000"/>
                </a:solidFill>
                <a:latin typeface="微軟正黑體" pitchFamily="34" charset="-120"/>
                <a:ea typeface="微軟正黑體" pitchFamily="34" charset="-120"/>
              </a:rPr>
              <a:t>定義和</a:t>
            </a:r>
            <a:r>
              <a:rPr lang="en-US" altLang="zh-TW" sz="4000" b="1" dirty="0" smtClean="0">
                <a:solidFill>
                  <a:srgbClr val="C00000"/>
                </a:solidFill>
                <a:latin typeface="微軟正黑體" pitchFamily="34" charset="-120"/>
                <a:ea typeface="微軟正黑體" pitchFamily="34" charset="-120"/>
              </a:rPr>
              <a:t/>
            </a:r>
            <a:br>
              <a:rPr lang="en-US" altLang="zh-TW" sz="4000" b="1" dirty="0" smtClean="0">
                <a:solidFill>
                  <a:srgbClr val="C00000"/>
                </a:solidFill>
                <a:latin typeface="微軟正黑體" pitchFamily="34" charset="-120"/>
                <a:ea typeface="微軟正黑體" pitchFamily="34" charset="-120"/>
              </a:rPr>
            </a:br>
            <a:r>
              <a:rPr lang="zh-TW" altLang="en-US" sz="4000" b="1" dirty="0" smtClean="0">
                <a:solidFill>
                  <a:srgbClr val="C00000"/>
                </a:solidFill>
                <a:latin typeface="微軟正黑體" pitchFamily="34" charset="-120"/>
                <a:ea typeface="微軟正黑體" pitchFamily="34" charset="-120"/>
              </a:rPr>
              <a:t>       相關</a:t>
            </a:r>
            <a:r>
              <a:rPr lang="zh-TW" altLang="en-US" sz="4000" b="1" dirty="0">
                <a:solidFill>
                  <a:srgbClr val="C00000"/>
                </a:solidFill>
                <a:latin typeface="微軟正黑體" pitchFamily="34" charset="-120"/>
                <a:ea typeface="微軟正黑體" pitchFamily="34" charset="-120"/>
              </a:rPr>
              <a:t>的反歧視條例 </a:t>
            </a:r>
            <a:r>
              <a:rPr lang="zh-TW" altLang="en-US" sz="4800" b="1" dirty="0">
                <a:solidFill>
                  <a:schemeClr val="tx2"/>
                </a:solidFill>
                <a:latin typeface="+mj-lt"/>
                <a:ea typeface="+mj-ea"/>
                <a:cs typeface="+mj-cs"/>
              </a:rPr>
              <a:t>	</a:t>
            </a:r>
            <a:r>
              <a:rPr lang="zh-TW" altLang="en-US" sz="4000" b="1" dirty="0">
                <a:solidFill>
                  <a:schemeClr val="tx2"/>
                </a:solidFill>
                <a:latin typeface="+mj-lt"/>
                <a:ea typeface="+mj-ea"/>
                <a:cs typeface="+mj-cs"/>
              </a:rPr>
              <a:t/>
            </a:r>
            <a:br>
              <a:rPr lang="zh-TW" altLang="en-US" sz="4000" b="1" dirty="0">
                <a:solidFill>
                  <a:schemeClr val="tx2"/>
                </a:solidFill>
                <a:latin typeface="+mj-lt"/>
                <a:ea typeface="+mj-ea"/>
                <a:cs typeface="+mj-cs"/>
              </a:rPr>
            </a:br>
            <a:endParaRPr lang="zh-TW" altLang="en-US" b="1" dirty="0"/>
          </a:p>
        </p:txBody>
      </p:sp>
      <p:sp>
        <p:nvSpPr>
          <p:cNvPr id="3" name="副標題 2"/>
          <p:cNvSpPr>
            <a:spLocks noGrp="1"/>
          </p:cNvSpPr>
          <p:nvPr>
            <p:ph type="subTitle" idx="1"/>
          </p:nvPr>
        </p:nvSpPr>
        <p:spPr>
          <a:xfrm>
            <a:off x="1443038" y="4191000"/>
            <a:ext cx="7313612" cy="1905000"/>
          </a:xfrm>
        </p:spPr>
        <p:txBody>
          <a:bodyPr/>
          <a:lstStyle/>
          <a:p>
            <a:endParaRPr lang="zh-TW" altLang="en-US" dirty="0">
              <a:solidFill>
                <a:schemeClr val="tx1"/>
              </a:solidFill>
              <a:latin typeface="+mn-lt"/>
              <a:ea typeface="+mn-ea"/>
              <a:cs typeface="+mn-cs"/>
            </a:endParaRPr>
          </a:p>
          <a:p>
            <a:pPr algn="r">
              <a:lnSpc>
                <a:spcPts val="2320"/>
              </a:lnSpc>
            </a:pPr>
            <a:r>
              <a:rPr lang="zh-TW" altLang="en-US" dirty="0" smtClean="0"/>
              <a:t> </a:t>
            </a:r>
            <a:r>
              <a:rPr lang="zh-TW" altLang="en-US" sz="2400" dirty="0" smtClean="0">
                <a:solidFill>
                  <a:schemeClr val="tx2"/>
                </a:solidFill>
                <a:latin typeface="微軟正黑體" pitchFamily="34" charset="-120"/>
                <a:ea typeface="微軟正黑體" pitchFamily="34" charset="-120"/>
                <a:cs typeface="+mj-cs"/>
              </a:rPr>
              <a:t>平等</a:t>
            </a:r>
            <a:r>
              <a:rPr lang="zh-TW" altLang="en-US" sz="2400" dirty="0">
                <a:solidFill>
                  <a:schemeClr val="tx2"/>
                </a:solidFill>
                <a:latin typeface="微軟正黑體" pitchFamily="34" charset="-120"/>
                <a:ea typeface="微軟正黑體" pitchFamily="34" charset="-120"/>
                <a:cs typeface="+mj-cs"/>
              </a:rPr>
              <a:t>機會</a:t>
            </a:r>
            <a:r>
              <a:rPr lang="zh-TW" altLang="en-US" sz="2400" dirty="0" smtClean="0">
                <a:solidFill>
                  <a:schemeClr val="tx2"/>
                </a:solidFill>
                <a:latin typeface="微軟正黑體" pitchFamily="34" charset="-120"/>
                <a:ea typeface="微軟正黑體" pitchFamily="34" charset="-120"/>
                <a:cs typeface="+mj-cs"/>
              </a:rPr>
              <a:t>委員會政策</a:t>
            </a:r>
            <a:r>
              <a:rPr lang="zh-TW" altLang="en-US" sz="2400" dirty="0">
                <a:solidFill>
                  <a:schemeClr val="tx2"/>
                </a:solidFill>
                <a:latin typeface="微軟正黑體" pitchFamily="34" charset="-120"/>
                <a:ea typeface="微軟正黑體" pitchFamily="34" charset="-120"/>
                <a:cs typeface="+mj-cs"/>
              </a:rPr>
              <a:t>、研究及培訓科主管</a:t>
            </a:r>
            <a:endParaRPr lang="en-US" altLang="zh-TW" sz="2400" dirty="0">
              <a:solidFill>
                <a:schemeClr val="tx2"/>
              </a:solidFill>
              <a:latin typeface="微軟正黑體" pitchFamily="34" charset="-120"/>
              <a:ea typeface="微軟正黑體" pitchFamily="34" charset="-120"/>
              <a:cs typeface="+mj-cs"/>
            </a:endParaRPr>
          </a:p>
          <a:p>
            <a:pPr algn="r">
              <a:lnSpc>
                <a:spcPts val="2320"/>
              </a:lnSpc>
            </a:pPr>
            <a:r>
              <a:rPr lang="zh-TW" altLang="en-US" sz="2400" dirty="0" smtClean="0">
                <a:solidFill>
                  <a:schemeClr val="tx2"/>
                </a:solidFill>
                <a:latin typeface="微軟正黑體" pitchFamily="34" charset="-120"/>
                <a:ea typeface="微軟正黑體" pitchFamily="34" charset="-120"/>
                <a:cs typeface="+mj-cs"/>
              </a:rPr>
              <a:t>                                                                朱崇文博士</a:t>
            </a:r>
            <a:endParaRPr lang="en-US" altLang="zh-TW" sz="2400" dirty="0" smtClean="0">
              <a:solidFill>
                <a:schemeClr val="tx2"/>
              </a:solidFill>
              <a:latin typeface="微軟正黑體" pitchFamily="34" charset="-120"/>
              <a:ea typeface="微軟正黑體" pitchFamily="34" charset="-120"/>
              <a:cs typeface="+mj-cs"/>
            </a:endParaRPr>
          </a:p>
          <a:p>
            <a:pPr algn="r">
              <a:lnSpc>
                <a:spcPts val="2320"/>
              </a:lnSpc>
            </a:pPr>
            <a:r>
              <a:rPr lang="zh-TW" altLang="en-US" sz="1600" dirty="0" smtClean="0">
                <a:solidFill>
                  <a:schemeClr val="tx2"/>
                </a:solidFill>
                <a:latin typeface="微軟正黑體" pitchFamily="34" charset="-120"/>
                <a:ea typeface="微軟正黑體" pitchFamily="34" charset="-120"/>
                <a:cs typeface="+mj-cs"/>
              </a:rPr>
              <a:t>                 </a:t>
            </a:r>
            <a:r>
              <a:rPr lang="en-US" altLang="zh-TW" sz="1600" dirty="0" smtClean="0">
                <a:solidFill>
                  <a:schemeClr val="tx2"/>
                </a:solidFill>
                <a:latin typeface="微軟正黑體" pitchFamily="34" charset="-120"/>
                <a:ea typeface="微軟正黑體" pitchFamily="34" charset="-120"/>
                <a:cs typeface="+mj-cs"/>
              </a:rPr>
              <a:t>2015.9.25</a:t>
            </a:r>
            <a:r>
              <a:rPr lang="zh-TW" altLang="en-US" sz="2400" dirty="0">
                <a:solidFill>
                  <a:schemeClr val="tx2"/>
                </a:solidFill>
                <a:latin typeface="微軟正黑體" pitchFamily="34" charset="-120"/>
                <a:ea typeface="微軟正黑體" pitchFamily="34" charset="-120"/>
                <a:cs typeface="+mj-cs"/>
              </a:rPr>
              <a:t>	</a:t>
            </a:r>
          </a:p>
          <a:p>
            <a:endParaRPr lang="zh-TW" altLang="en-US" dirty="0"/>
          </a:p>
        </p:txBody>
      </p:sp>
      <p:pic>
        <p:nvPicPr>
          <p:cNvPr id="5" name="圖片 4" descr="EOC-logo.png"/>
          <p:cNvPicPr>
            <a:picLocks noChangeAspect="1"/>
          </p:cNvPicPr>
          <p:nvPr/>
        </p:nvPicPr>
        <p:blipFill>
          <a:blip r:embed="rId2" cstate="print"/>
          <a:stretch>
            <a:fillRect/>
          </a:stretch>
        </p:blipFill>
        <p:spPr>
          <a:xfrm>
            <a:off x="8079066" y="228600"/>
            <a:ext cx="836341" cy="685800"/>
          </a:xfrm>
          <a:prstGeom prst="rect">
            <a:avLst/>
          </a:prstGeom>
        </p:spPr>
      </p:pic>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b="1" dirty="0" smtClean="0">
                <a:solidFill>
                  <a:schemeClr val="tx1"/>
                </a:solidFill>
                <a:latin typeface="微軟正黑體" pitchFamily="34" charset="-120"/>
                <a:ea typeface="微軟正黑體" pitchFamily="34" charset="-120"/>
                <a:cs typeface="+mn-cs"/>
              </a:rPr>
              <a:t>性騷擾的定義 </a:t>
            </a:r>
            <a:r>
              <a:rPr lang="en-US" altLang="zh-TW" sz="3200" b="1" dirty="0" smtClean="0">
                <a:solidFill>
                  <a:schemeClr val="tx1"/>
                </a:solidFill>
                <a:latin typeface="微軟正黑體" pitchFamily="34" charset="-120"/>
                <a:ea typeface="微軟正黑體" pitchFamily="34" charset="-120"/>
                <a:cs typeface="+mn-cs"/>
              </a:rPr>
              <a:t>- </a:t>
            </a:r>
            <a:r>
              <a:rPr lang="zh-TW" altLang="en-US" sz="3200" b="1" dirty="0" smtClean="0">
                <a:solidFill>
                  <a:srgbClr val="C00000"/>
                </a:solidFill>
                <a:latin typeface="微軟正黑體" pitchFamily="34" charset="-120"/>
                <a:ea typeface="微軟正黑體" pitchFamily="34" charset="-120"/>
                <a:cs typeface="+mj-cs"/>
              </a:rPr>
              <a:t>性騷擾行為</a:t>
            </a:r>
            <a:endParaRPr lang="zh-TW" altLang="en-US" sz="3200" b="1" dirty="0" smtClean="0">
              <a:solidFill>
                <a:srgbClr val="C00000"/>
              </a:solidFill>
              <a:latin typeface="微軟正黑體" pitchFamily="34" charset="-120"/>
              <a:ea typeface="微軟正黑體" pitchFamily="34" charset="-120"/>
              <a:cs typeface="+mn-cs"/>
            </a:endParaRPr>
          </a:p>
        </p:txBody>
      </p:sp>
      <p:sp>
        <p:nvSpPr>
          <p:cNvPr id="12" name="內容版面配置區 11"/>
          <p:cNvSpPr>
            <a:spLocks noGrp="1"/>
          </p:cNvSpPr>
          <p:nvPr>
            <p:ph idx="1"/>
          </p:nvPr>
        </p:nvSpPr>
        <p:spPr>
          <a:xfrm>
            <a:off x="1447800" y="3352800"/>
            <a:ext cx="7313613" cy="2697163"/>
          </a:xfrm>
        </p:spPr>
        <p:txBody>
          <a:bodyPr/>
          <a:lstStyle/>
          <a:p>
            <a:pPr>
              <a:buNone/>
            </a:pPr>
            <a:r>
              <a:rPr lang="zh-TW" altLang="en-US" dirty="0" smtClean="0"/>
              <a:t>   </a:t>
            </a:r>
            <a:r>
              <a:rPr lang="zh-TW" altLang="en-US" sz="4000" b="1" dirty="0" smtClean="0">
                <a:solidFill>
                  <a:srgbClr val="002060"/>
                </a:solidFill>
                <a:latin typeface="微軟正黑體" pitchFamily="34" charset="-120"/>
                <a:ea typeface="微軟正黑體" pitchFamily="34" charset="-120"/>
              </a:rPr>
              <a:t>男</a:t>
            </a:r>
            <a:r>
              <a:rPr lang="zh-TW" altLang="en-US" sz="3200" b="1" dirty="0">
                <a:latin typeface="微軟正黑體" pitchFamily="34" charset="-120"/>
                <a:ea typeface="微軟正黑體" pitchFamily="34" charset="-120"/>
              </a:rPr>
              <a:t>對</a:t>
            </a:r>
            <a:r>
              <a:rPr lang="zh-TW" altLang="en-US" sz="3200" b="1" dirty="0">
                <a:solidFill>
                  <a:srgbClr val="FF0000"/>
                </a:solidFill>
                <a:latin typeface="微軟正黑體" pitchFamily="34" charset="-120"/>
                <a:ea typeface="微軟正黑體" pitchFamily="34" charset="-120"/>
              </a:rPr>
              <a:t>女</a:t>
            </a:r>
            <a:r>
              <a:rPr lang="zh-TW" altLang="en-US" sz="3200" b="1" dirty="0">
                <a:latin typeface="微軟正黑體" pitchFamily="34" charset="-120"/>
                <a:ea typeface="微軟正黑體" pitchFamily="34" charset="-120"/>
              </a:rPr>
              <a:t>   </a:t>
            </a:r>
            <a:r>
              <a:rPr lang="zh-TW" altLang="en-US" sz="4000" b="1" dirty="0" smtClean="0">
                <a:solidFill>
                  <a:srgbClr val="FF0000"/>
                </a:solidFill>
                <a:latin typeface="微軟正黑體" pitchFamily="34" charset="-120"/>
                <a:ea typeface="微軟正黑體" pitchFamily="34" charset="-120"/>
              </a:rPr>
              <a:t>女</a:t>
            </a:r>
            <a:r>
              <a:rPr lang="zh-TW" altLang="en-US" sz="3200" b="1" dirty="0">
                <a:latin typeface="微軟正黑體" pitchFamily="34" charset="-120"/>
                <a:ea typeface="微軟正黑體" pitchFamily="34" charset="-120"/>
              </a:rPr>
              <a:t>對</a:t>
            </a:r>
            <a:r>
              <a:rPr lang="zh-TW" altLang="en-US" sz="3200" b="1" dirty="0">
                <a:solidFill>
                  <a:srgbClr val="002060"/>
                </a:solidFill>
                <a:latin typeface="微軟正黑體" pitchFamily="34" charset="-120"/>
                <a:ea typeface="微軟正黑體" pitchFamily="34" charset="-120"/>
              </a:rPr>
              <a:t>男</a:t>
            </a:r>
            <a:r>
              <a:rPr lang="zh-TW" altLang="en-US" sz="3200" b="1" dirty="0">
                <a:latin typeface="微軟正黑體" pitchFamily="34" charset="-120"/>
                <a:ea typeface="微軟正黑體" pitchFamily="34" charset="-120"/>
              </a:rPr>
              <a:t>   </a:t>
            </a:r>
            <a:r>
              <a:rPr lang="zh-TW" altLang="en-US" sz="3200" b="1" dirty="0" smtClean="0">
                <a:latin typeface="微軟正黑體" pitchFamily="34" charset="-120"/>
                <a:ea typeface="微軟正黑體" pitchFamily="34" charset="-120"/>
              </a:rPr>
              <a:t> </a:t>
            </a:r>
            <a:r>
              <a:rPr lang="zh-TW" altLang="en-US" sz="4000" b="1" dirty="0" smtClean="0">
                <a:solidFill>
                  <a:srgbClr val="002060"/>
                </a:solidFill>
                <a:latin typeface="微軟正黑體" pitchFamily="34" charset="-120"/>
                <a:ea typeface="微軟正黑體" pitchFamily="34" charset="-120"/>
              </a:rPr>
              <a:t>男</a:t>
            </a:r>
            <a:r>
              <a:rPr lang="zh-TW" altLang="en-US" sz="3200" b="1" dirty="0">
                <a:latin typeface="微軟正黑體" pitchFamily="34" charset="-120"/>
                <a:ea typeface="微軟正黑體" pitchFamily="34" charset="-120"/>
              </a:rPr>
              <a:t>對</a:t>
            </a:r>
            <a:r>
              <a:rPr lang="zh-TW" altLang="en-US" sz="3200" b="1" dirty="0">
                <a:solidFill>
                  <a:srgbClr val="002060"/>
                </a:solidFill>
                <a:latin typeface="微軟正黑體" pitchFamily="34" charset="-120"/>
                <a:ea typeface="微軟正黑體" pitchFamily="34" charset="-120"/>
              </a:rPr>
              <a:t>男</a:t>
            </a:r>
            <a:r>
              <a:rPr lang="zh-TW" altLang="en-US" sz="3200" b="1" dirty="0">
                <a:latin typeface="微軟正黑體" pitchFamily="34" charset="-120"/>
                <a:ea typeface="微軟正黑體" pitchFamily="34" charset="-120"/>
              </a:rPr>
              <a:t>  </a:t>
            </a:r>
            <a:r>
              <a:rPr lang="zh-TW" altLang="en-US" sz="3200" b="1" dirty="0" smtClean="0">
                <a:latin typeface="微軟正黑體" pitchFamily="34" charset="-120"/>
                <a:ea typeface="微軟正黑體" pitchFamily="34" charset="-120"/>
              </a:rPr>
              <a:t> </a:t>
            </a:r>
            <a:r>
              <a:rPr lang="zh-TW" altLang="en-US" sz="4000" b="1" dirty="0" smtClean="0">
                <a:solidFill>
                  <a:srgbClr val="FF0000"/>
                </a:solidFill>
                <a:latin typeface="微軟正黑體" pitchFamily="34" charset="-120"/>
                <a:ea typeface="微軟正黑體" pitchFamily="34" charset="-120"/>
              </a:rPr>
              <a:t>女</a:t>
            </a:r>
            <a:r>
              <a:rPr lang="zh-TW" altLang="en-US" sz="3200" b="1" dirty="0">
                <a:latin typeface="微軟正黑體" pitchFamily="34" charset="-120"/>
                <a:ea typeface="微軟正黑體" pitchFamily="34" charset="-120"/>
              </a:rPr>
              <a:t>對</a:t>
            </a:r>
            <a:r>
              <a:rPr lang="zh-TW" altLang="en-US" sz="3200" b="1" dirty="0">
                <a:solidFill>
                  <a:srgbClr val="FF0000"/>
                </a:solidFill>
                <a:latin typeface="微軟正黑體" pitchFamily="34" charset="-120"/>
                <a:ea typeface="微軟正黑體" pitchFamily="34" charset="-120"/>
              </a:rPr>
              <a:t>女</a:t>
            </a:r>
          </a:p>
        </p:txBody>
      </p:sp>
      <p:pic>
        <p:nvPicPr>
          <p:cNvPr id="5" name="圖片 4" descr="EOC-logo.png"/>
          <p:cNvPicPr>
            <a:picLocks noChangeAspect="1"/>
          </p:cNvPicPr>
          <p:nvPr/>
        </p:nvPicPr>
        <p:blipFill>
          <a:blip r:embed="rId2" cstate="print"/>
          <a:stretch>
            <a:fillRect/>
          </a:stretch>
        </p:blipFill>
        <p:spPr>
          <a:xfrm>
            <a:off x="8079066" y="228600"/>
            <a:ext cx="836341" cy="685800"/>
          </a:xfrm>
          <a:prstGeom prst="rect">
            <a:avLst/>
          </a:prstGeom>
        </p:spPr>
      </p:pic>
      <p:pic>
        <p:nvPicPr>
          <p:cNvPr id="15" name="內容版面配置區 6" descr="symbol-male-and-female-hi.png"/>
          <p:cNvPicPr>
            <a:picLocks noChangeAspect="1"/>
          </p:cNvPicPr>
          <p:nvPr/>
        </p:nvPicPr>
        <p:blipFill>
          <a:blip r:embed="rId3" cstate="print"/>
          <a:srcRect l="53333" b="1208"/>
          <a:stretch>
            <a:fillRect/>
          </a:stretch>
        </p:blipFill>
        <p:spPr bwMode="auto">
          <a:xfrm>
            <a:off x="5334000" y="1676400"/>
            <a:ext cx="5334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16" name="內容版面配置區 6" descr="symbol-male-and-female-hi.png"/>
          <p:cNvPicPr>
            <a:picLocks noChangeAspect="1"/>
          </p:cNvPicPr>
          <p:nvPr/>
        </p:nvPicPr>
        <p:blipFill>
          <a:blip r:embed="rId3" cstate="print"/>
          <a:srcRect l="53333" b="1208"/>
          <a:stretch>
            <a:fillRect/>
          </a:stretch>
        </p:blipFill>
        <p:spPr bwMode="auto">
          <a:xfrm>
            <a:off x="1905000" y="1676400"/>
            <a:ext cx="5334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17" name="內容版面配置區 6" descr="symbol-male-and-female-hi.png"/>
          <p:cNvPicPr>
            <a:picLocks noChangeAspect="1"/>
          </p:cNvPicPr>
          <p:nvPr/>
        </p:nvPicPr>
        <p:blipFill>
          <a:blip r:embed="rId3" cstate="print"/>
          <a:srcRect r="46667" b="1208"/>
          <a:stretch>
            <a:fillRect/>
          </a:stretch>
        </p:blipFill>
        <p:spPr bwMode="auto">
          <a:xfrm>
            <a:off x="2438400" y="1676400"/>
            <a:ext cx="6096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18" name="內容版面配置區 6" descr="symbol-male-and-female-hi.png"/>
          <p:cNvPicPr>
            <a:picLocks noChangeAspect="1"/>
          </p:cNvPicPr>
          <p:nvPr/>
        </p:nvPicPr>
        <p:blipFill>
          <a:blip r:embed="rId3" cstate="print"/>
          <a:srcRect r="46667" b="1208"/>
          <a:stretch>
            <a:fillRect/>
          </a:stretch>
        </p:blipFill>
        <p:spPr bwMode="auto">
          <a:xfrm>
            <a:off x="6934200" y="1676400"/>
            <a:ext cx="6096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19" name="內容版面配置區 6" descr="symbol-male-and-female-hi.png"/>
          <p:cNvPicPr>
            <a:picLocks noChangeAspect="1"/>
          </p:cNvPicPr>
          <p:nvPr/>
        </p:nvPicPr>
        <p:blipFill>
          <a:blip r:embed="rId3" cstate="print"/>
          <a:srcRect r="46667" b="1208"/>
          <a:stretch>
            <a:fillRect/>
          </a:stretch>
        </p:blipFill>
        <p:spPr bwMode="auto">
          <a:xfrm>
            <a:off x="7543800" y="1676400"/>
            <a:ext cx="6096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20" name="內容版面配置區 6" descr="symbol-male-and-female-hi.png"/>
          <p:cNvPicPr>
            <a:picLocks noChangeAspect="1"/>
          </p:cNvPicPr>
          <p:nvPr/>
        </p:nvPicPr>
        <p:blipFill>
          <a:blip r:embed="rId3" cstate="print"/>
          <a:srcRect l="53333" b="1208"/>
          <a:stretch>
            <a:fillRect/>
          </a:stretch>
        </p:blipFill>
        <p:spPr bwMode="auto">
          <a:xfrm>
            <a:off x="5867400" y="1676400"/>
            <a:ext cx="5334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21" name="內容版面配置區 6" descr="symbol-male-and-female-hi.png"/>
          <p:cNvPicPr>
            <a:picLocks noChangeAspect="1"/>
          </p:cNvPicPr>
          <p:nvPr/>
        </p:nvPicPr>
        <p:blipFill>
          <a:blip r:embed="rId3" cstate="print"/>
          <a:srcRect r="46667" b="1208"/>
          <a:stretch>
            <a:fillRect/>
          </a:stretch>
        </p:blipFill>
        <p:spPr bwMode="auto">
          <a:xfrm>
            <a:off x="3581400" y="1676400"/>
            <a:ext cx="6096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22" name="內容版面配置區 6" descr="symbol-male-and-female-hi.png"/>
          <p:cNvPicPr>
            <a:picLocks noChangeAspect="1"/>
          </p:cNvPicPr>
          <p:nvPr/>
        </p:nvPicPr>
        <p:blipFill>
          <a:blip r:embed="rId3" cstate="print"/>
          <a:srcRect l="53333" b="1208"/>
          <a:stretch>
            <a:fillRect/>
          </a:stretch>
        </p:blipFill>
        <p:spPr bwMode="auto">
          <a:xfrm>
            <a:off x="4191000" y="1676400"/>
            <a:ext cx="5334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spTree>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　　　</a:t>
            </a:r>
            <a:endParaRPr lang="zh-TW" altLang="en-US" b="1" spc="20" dirty="0" smtClean="0">
              <a:latin typeface="華康細明體" pitchFamily="49" charset="-120"/>
              <a:ea typeface="華康細明體" pitchFamily="49" charset="-120"/>
              <a:cs typeface="華康細明體" pitchFamily="49" charset="-120"/>
            </a:endParaRPr>
          </a:p>
        </p:txBody>
      </p:sp>
      <p:sp>
        <p:nvSpPr>
          <p:cNvPr id="3" name="內容版面配置區 2"/>
          <p:cNvSpPr>
            <a:spLocks noGrp="1"/>
          </p:cNvSpPr>
          <p:nvPr>
            <p:ph idx="1"/>
          </p:nvPr>
        </p:nvSpPr>
        <p:spPr>
          <a:xfrm>
            <a:off x="1676400" y="1600201"/>
            <a:ext cx="7085013" cy="3886200"/>
          </a:xfrm>
        </p:spPr>
        <p:style>
          <a:lnRef idx="2">
            <a:schemeClr val="accent5">
              <a:shade val="50000"/>
            </a:schemeClr>
          </a:lnRef>
          <a:fillRef idx="1">
            <a:schemeClr val="accent5"/>
          </a:fillRef>
          <a:effectRef idx="0">
            <a:schemeClr val="accent5"/>
          </a:effectRef>
          <a:fontRef idx="minor">
            <a:schemeClr val="lt1"/>
          </a:fontRef>
        </p:style>
        <p:txBody>
          <a:bodyPr/>
          <a:lstStyle/>
          <a:p>
            <a:pPr marL="450850" indent="-450850">
              <a:spcBef>
                <a:spcPts val="0"/>
              </a:spcBef>
              <a:spcAft>
                <a:spcPts val="2000"/>
              </a:spcAft>
              <a:buFont typeface="Wingdings" pitchFamily="2" charset="2"/>
              <a:buChar char="ü"/>
            </a:pPr>
            <a:r>
              <a:rPr lang="zh-TW" altLang="zh-TW" sz="3000" b="1" dirty="0" smtClean="0">
                <a:solidFill>
                  <a:srgbClr val="7030A0"/>
                </a:solidFill>
                <a:latin typeface="微軟正黑體" pitchFamily="34" charset="-120"/>
                <a:ea typeface="微軟正黑體" pitchFamily="34" charset="-120"/>
              </a:rPr>
              <a:t>受歡迎</a:t>
            </a:r>
            <a:endParaRPr lang="en-US" altLang="zh-TW" sz="3000" b="1" dirty="0" smtClean="0">
              <a:solidFill>
                <a:srgbClr val="7030A0"/>
              </a:solidFill>
              <a:latin typeface="微軟正黑體" pitchFamily="34" charset="-120"/>
              <a:ea typeface="微軟正黑體" pitchFamily="34" charset="-120"/>
            </a:endParaRPr>
          </a:p>
          <a:p>
            <a:pPr marL="450850" indent="-450850">
              <a:spcBef>
                <a:spcPts val="0"/>
              </a:spcBef>
              <a:spcAft>
                <a:spcPts val="2000"/>
              </a:spcAft>
              <a:buFont typeface="Wingdings" pitchFamily="2" charset="2"/>
              <a:buChar char="ü"/>
            </a:pPr>
            <a:r>
              <a:rPr lang="zh-TW" altLang="zh-TW" sz="3000" b="1" dirty="0" smtClean="0">
                <a:solidFill>
                  <a:srgbClr val="7030A0"/>
                </a:solidFill>
                <a:latin typeface="微軟正黑體" pitchFamily="34" charset="-120"/>
                <a:ea typeface="微軟正黑體" pitchFamily="34" charset="-120"/>
              </a:rPr>
              <a:t>雙向</a:t>
            </a:r>
            <a:endParaRPr lang="en-US" altLang="zh-TW" sz="3000" b="1" dirty="0" smtClean="0">
              <a:solidFill>
                <a:srgbClr val="7030A0"/>
              </a:solidFill>
              <a:latin typeface="微軟正黑體" pitchFamily="34" charset="-120"/>
              <a:ea typeface="微軟正黑體" pitchFamily="34" charset="-120"/>
            </a:endParaRPr>
          </a:p>
          <a:p>
            <a:pPr marL="450850" indent="-450850">
              <a:spcBef>
                <a:spcPts val="0"/>
              </a:spcBef>
              <a:spcAft>
                <a:spcPts val="2000"/>
              </a:spcAft>
              <a:buFont typeface="Wingdings" pitchFamily="2" charset="2"/>
              <a:buChar char="ü"/>
            </a:pPr>
            <a:r>
              <a:rPr lang="zh-TW" altLang="zh-TW" sz="3000" b="1" dirty="0" smtClean="0">
                <a:solidFill>
                  <a:srgbClr val="7030A0"/>
                </a:solidFill>
                <a:latin typeface="微軟正黑體" pitchFamily="34" charset="-120"/>
                <a:ea typeface="微軟正黑體" pitchFamily="34" charset="-120"/>
              </a:rPr>
              <a:t>雙方同意</a:t>
            </a:r>
            <a:endParaRPr lang="en-US" altLang="zh-TW" sz="3000" b="1" dirty="0" smtClean="0">
              <a:solidFill>
                <a:srgbClr val="7030A0"/>
              </a:solidFill>
              <a:latin typeface="微軟正黑體" pitchFamily="34" charset="-120"/>
              <a:ea typeface="微軟正黑體" pitchFamily="34" charset="-120"/>
            </a:endParaRPr>
          </a:p>
          <a:p>
            <a:pPr marL="450850" indent="-450850">
              <a:spcBef>
                <a:spcPts val="0"/>
              </a:spcBef>
              <a:spcAft>
                <a:spcPts val="2000"/>
              </a:spcAft>
              <a:buFont typeface="Wingdings" pitchFamily="2" charset="2"/>
              <a:buChar char="ü"/>
            </a:pPr>
            <a:r>
              <a:rPr lang="zh-TW" altLang="zh-TW" sz="3000" b="1" dirty="0" smtClean="0">
                <a:solidFill>
                  <a:srgbClr val="7030A0"/>
                </a:solidFill>
                <a:latin typeface="微軟正黑體" pitchFamily="34" charset="-120"/>
                <a:ea typeface="微軟正黑體" pitchFamily="34" charset="-120"/>
              </a:rPr>
              <a:t>互有往來的涉及性的</a:t>
            </a:r>
            <a:r>
              <a:rPr lang="zh-TW" altLang="en-US" sz="3000" b="1" dirty="0" smtClean="0">
                <a:solidFill>
                  <a:srgbClr val="7030A0"/>
                </a:solidFill>
                <a:latin typeface="微軟正黑體" pitchFamily="34" charset="-120"/>
                <a:ea typeface="微軟正黑體" pitchFamily="34" charset="-120"/>
              </a:rPr>
              <a:t>                                     </a:t>
            </a:r>
            <a:r>
              <a:rPr lang="zh-TW" altLang="zh-TW" sz="3000" b="1" dirty="0" smtClean="0">
                <a:solidFill>
                  <a:srgbClr val="7030A0"/>
                </a:solidFill>
                <a:latin typeface="微軟正黑體" pitchFamily="34" charset="-120"/>
                <a:ea typeface="微軟正黑體" pitchFamily="34" charset="-120"/>
              </a:rPr>
              <a:t>行動、調情、吸引或友情</a:t>
            </a:r>
            <a:endParaRPr lang="zh-TW" altLang="en-US" sz="3000" b="1" dirty="0" smtClean="0">
              <a:solidFill>
                <a:srgbClr val="7030A0"/>
              </a:solidFill>
              <a:latin typeface="微軟正黑體" pitchFamily="34" charset="-120"/>
              <a:ea typeface="微軟正黑體" pitchFamily="34" charset="-120"/>
            </a:endParaRPr>
          </a:p>
          <a:p>
            <a:endParaRPr lang="zh-TW" altLang="en-US" dirty="0"/>
          </a:p>
        </p:txBody>
      </p:sp>
      <p:pic>
        <p:nvPicPr>
          <p:cNvPr id="5" name="圖片 4" descr="EOC-logo.png"/>
          <p:cNvPicPr>
            <a:picLocks noChangeAspect="1"/>
          </p:cNvPicPr>
          <p:nvPr/>
        </p:nvPicPr>
        <p:blipFill>
          <a:blip r:embed="rId2" cstate="print"/>
          <a:stretch>
            <a:fillRect/>
          </a:stretch>
        </p:blipFill>
        <p:spPr>
          <a:xfrm>
            <a:off x="8079066" y="228600"/>
            <a:ext cx="836341" cy="685800"/>
          </a:xfrm>
          <a:prstGeom prst="rect">
            <a:avLst/>
          </a:prstGeom>
        </p:spPr>
      </p:pic>
      <p:sp>
        <p:nvSpPr>
          <p:cNvPr id="6" name="標題 1"/>
          <p:cNvSpPr txBox="1">
            <a:spLocks/>
          </p:cNvSpPr>
          <p:nvPr/>
        </p:nvSpPr>
        <p:spPr bwMode="auto">
          <a:xfrm>
            <a:off x="1600200" y="427038"/>
            <a:ext cx="7313613"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3600" b="0" i="0" u="none" strike="noStrike" kern="0" cap="none" spc="0" normalizeH="0" baseline="0" noProof="0" dirty="0" smtClean="0">
                <a:ln>
                  <a:noFill/>
                </a:ln>
                <a:solidFill>
                  <a:schemeClr val="tx1"/>
                </a:solidFill>
                <a:effectLst/>
                <a:uLnTx/>
                <a:uFillTx/>
                <a:latin typeface="微軟正黑體" pitchFamily="34" charset="-120"/>
                <a:ea typeface="微軟正黑體" pitchFamily="34" charset="-120"/>
                <a:cs typeface="+mn-cs"/>
              </a:rPr>
              <a:t/>
            </a:r>
            <a:br>
              <a:rPr kumimoji="0" lang="en-US" altLang="zh-TW" sz="3600" b="0" i="0" u="none" strike="noStrike" kern="0" cap="none" spc="0" normalizeH="0" baseline="0" noProof="0" dirty="0" smtClean="0">
                <a:ln>
                  <a:noFill/>
                </a:ln>
                <a:solidFill>
                  <a:schemeClr val="tx1"/>
                </a:solidFill>
                <a:effectLst/>
                <a:uLnTx/>
                <a:uFillTx/>
                <a:latin typeface="微軟正黑體" pitchFamily="34" charset="-120"/>
                <a:ea typeface="微軟正黑體" pitchFamily="34" charset="-120"/>
                <a:cs typeface="+mn-cs"/>
              </a:rPr>
            </a:br>
            <a:r>
              <a:rPr kumimoji="0" lang="zh-TW" altLang="en-US" sz="3600" b="1" i="0" u="none" strike="noStrike" kern="0" cap="none" spc="0" normalizeH="0" baseline="0" noProof="0" dirty="0" smtClean="0">
                <a:ln>
                  <a:noFill/>
                </a:ln>
                <a:solidFill>
                  <a:schemeClr val="tx1"/>
                </a:solidFill>
                <a:effectLst/>
                <a:uLnTx/>
                <a:uFillTx/>
                <a:latin typeface="微軟正黑體" pitchFamily="34" charset="-120"/>
                <a:ea typeface="微軟正黑體" pitchFamily="34" charset="-120"/>
                <a:cs typeface="+mn-cs"/>
              </a:rPr>
              <a:t>什麼</a:t>
            </a:r>
            <a:r>
              <a:rPr kumimoji="0" lang="zh-TW" altLang="en-US" sz="3600" b="1" i="0" u="none" strike="noStrike" kern="0" cap="none" spc="0" normalizeH="0" baseline="0" noProof="0" dirty="0" smtClean="0">
                <a:ln>
                  <a:noFill/>
                </a:ln>
                <a:solidFill>
                  <a:srgbClr val="C00000"/>
                </a:solidFill>
                <a:effectLst/>
                <a:uLnTx/>
                <a:uFillTx/>
                <a:latin typeface="微軟正黑體" pitchFamily="34" charset="-120"/>
                <a:ea typeface="微軟正黑體" pitchFamily="34" charset="-120"/>
                <a:cs typeface="+mn-cs"/>
              </a:rPr>
              <a:t>不是</a:t>
            </a:r>
            <a:r>
              <a:rPr kumimoji="0" lang="zh-TW" altLang="en-US" sz="3600" b="1" i="0" u="none" strike="noStrike" kern="0" cap="none" spc="0" normalizeH="0" baseline="0" noProof="0" dirty="0" smtClean="0">
                <a:ln>
                  <a:noFill/>
                </a:ln>
                <a:effectLst/>
                <a:uLnTx/>
                <a:uFillTx/>
                <a:latin typeface="微軟正黑體" pitchFamily="34" charset="-120"/>
                <a:ea typeface="微軟正黑體" pitchFamily="34" charset="-120"/>
                <a:cs typeface="+mj-cs"/>
              </a:rPr>
              <a:t>性騷擾</a:t>
            </a:r>
            <a:r>
              <a:rPr kumimoji="0" lang="zh-TW" altLang="en-US" sz="3600" b="1" i="0" u="none" strike="noStrike" kern="0" cap="none" spc="0" normalizeH="0" baseline="0" noProof="0" dirty="0" smtClean="0">
                <a:ln>
                  <a:noFill/>
                </a:ln>
                <a:solidFill>
                  <a:srgbClr val="C00000"/>
                </a:solidFill>
                <a:effectLst/>
                <a:uLnTx/>
                <a:uFillTx/>
                <a:latin typeface="微軟正黑體" pitchFamily="34" charset="-120"/>
                <a:ea typeface="微軟正黑體" pitchFamily="34" charset="-120"/>
                <a:cs typeface="+mj-cs"/>
              </a:rPr>
              <a:t> </a:t>
            </a:r>
            <a:r>
              <a:rPr kumimoji="0" lang="en-US" altLang="zh-TW" sz="3600" b="1" i="0" u="none" strike="noStrike" kern="0" cap="none" spc="0" normalizeH="0" baseline="0" noProof="0" dirty="0" smtClean="0">
                <a:ln>
                  <a:noFill/>
                </a:ln>
                <a:effectLst/>
                <a:uLnTx/>
                <a:uFillTx/>
                <a:latin typeface="微軟正黑體" pitchFamily="34" charset="-120"/>
                <a:ea typeface="微軟正黑體" pitchFamily="34" charset="-120"/>
                <a:cs typeface="+mj-cs"/>
              </a:rPr>
              <a:t>?</a:t>
            </a:r>
            <a:r>
              <a:rPr kumimoji="0" lang="en-US" altLang="zh-TW" sz="3600" b="1" i="0" u="none" strike="noStrike" kern="0" cap="none" spc="0" normalizeH="0" baseline="0" noProof="0" dirty="0" smtClean="0">
                <a:ln>
                  <a:noFill/>
                </a:ln>
                <a:solidFill>
                  <a:srgbClr val="C00000"/>
                </a:solidFill>
                <a:effectLst/>
                <a:uLnTx/>
                <a:uFillTx/>
                <a:latin typeface="微軟正黑體" pitchFamily="34" charset="-120"/>
                <a:ea typeface="微軟正黑體" pitchFamily="34" charset="-120"/>
                <a:cs typeface="+mj-cs"/>
              </a:rPr>
              <a:t/>
            </a:r>
            <a:br>
              <a:rPr kumimoji="0" lang="en-US" altLang="zh-TW" sz="3600" b="1" i="0" u="none" strike="noStrike" kern="0" cap="none" spc="0" normalizeH="0" baseline="0" noProof="0" dirty="0" smtClean="0">
                <a:ln>
                  <a:noFill/>
                </a:ln>
                <a:solidFill>
                  <a:srgbClr val="C00000"/>
                </a:solidFill>
                <a:effectLst/>
                <a:uLnTx/>
                <a:uFillTx/>
                <a:latin typeface="微軟正黑體" pitchFamily="34" charset="-120"/>
                <a:ea typeface="微軟正黑體" pitchFamily="34" charset="-120"/>
                <a:cs typeface="+mj-cs"/>
              </a:rPr>
            </a:br>
            <a:endParaRPr kumimoji="0" lang="zh-TW" altLang="en-US" sz="3600" b="1" i="0" u="none" strike="noStrike" kern="0" cap="none" spc="0" normalizeH="0" baseline="0" noProof="0" dirty="0">
              <a:ln>
                <a:noFill/>
              </a:ln>
              <a:solidFill>
                <a:schemeClr val="tx1"/>
              </a:solidFill>
              <a:effectLst/>
              <a:uLnTx/>
              <a:uFillTx/>
              <a:latin typeface="微軟正黑體" pitchFamily="34" charset="-120"/>
              <a:ea typeface="微軟正黑體" pitchFamily="34" charset="-120"/>
              <a:cs typeface="+mn-cs"/>
            </a:endParaRPr>
          </a:p>
        </p:txBody>
      </p:sp>
    </p:spTree>
  </p:cSld>
  <p:clrMapOvr>
    <a:masterClrMapping/>
  </p:clrMapOvr>
  <p:transition>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chemeClr val="tx1"/>
                </a:solidFill>
                <a:latin typeface="微軟正黑體" pitchFamily="34" charset="-120"/>
                <a:ea typeface="微軟正黑體" pitchFamily="34" charset="-120"/>
                <a:cs typeface="+mn-cs"/>
              </a:rPr>
              <a:t>《</a:t>
            </a:r>
            <a:r>
              <a:rPr lang="zh-TW" altLang="en-US" b="1" dirty="0" smtClean="0">
                <a:solidFill>
                  <a:schemeClr val="tx1"/>
                </a:solidFill>
                <a:latin typeface="微軟正黑體" pitchFamily="34" charset="-120"/>
                <a:ea typeface="微軟正黑體" pitchFamily="34" charset="-120"/>
                <a:cs typeface="+mn-cs"/>
              </a:rPr>
              <a:t>性別歧視條例</a:t>
            </a:r>
            <a:r>
              <a:rPr lang="en-US" altLang="zh-TW" b="1" dirty="0" smtClean="0">
                <a:solidFill>
                  <a:schemeClr val="tx1"/>
                </a:solidFill>
                <a:latin typeface="微軟正黑體" pitchFamily="34" charset="-120"/>
                <a:ea typeface="微軟正黑體" pitchFamily="34" charset="-120"/>
                <a:cs typeface="+mn-cs"/>
              </a:rPr>
              <a:t>》</a:t>
            </a:r>
            <a:r>
              <a:rPr lang="zh-TW" altLang="en-US" b="1" dirty="0" smtClean="0">
                <a:solidFill>
                  <a:schemeClr val="tx1"/>
                </a:solidFill>
                <a:latin typeface="微軟正黑體" pitchFamily="34" charset="-120"/>
                <a:ea typeface="微軟正黑體" pitchFamily="34" charset="-120"/>
                <a:cs typeface="+mn-cs"/>
              </a:rPr>
              <a:t>的適用範疇</a:t>
            </a:r>
          </a:p>
        </p:txBody>
      </p:sp>
      <p:sp>
        <p:nvSpPr>
          <p:cNvPr id="3" name="內容版面配置區 2"/>
          <p:cNvSpPr>
            <a:spLocks noGrp="1"/>
          </p:cNvSpPr>
          <p:nvPr>
            <p:ph idx="1"/>
          </p:nvPr>
        </p:nvSpPr>
        <p:spPr>
          <a:xfrm>
            <a:off x="1447800" y="1600201"/>
            <a:ext cx="7313613" cy="3962399"/>
          </a:xfrm>
        </p:spPr>
        <p:style>
          <a:lnRef idx="2">
            <a:schemeClr val="accent5">
              <a:shade val="50000"/>
            </a:schemeClr>
          </a:lnRef>
          <a:fillRef idx="1">
            <a:schemeClr val="accent5"/>
          </a:fillRef>
          <a:effectRef idx="0">
            <a:schemeClr val="accent5"/>
          </a:effectRef>
          <a:fontRef idx="minor">
            <a:schemeClr val="lt1"/>
          </a:fontRef>
        </p:style>
        <p:txBody>
          <a:bodyPr/>
          <a:lstStyle/>
          <a:p>
            <a:pPr>
              <a:buFont typeface="Wingdings" pitchFamily="2" charset="2"/>
              <a:buChar char="ü"/>
            </a:pPr>
            <a:r>
              <a:rPr lang="zh-TW" altLang="en-US" sz="3000" b="1" dirty="0" smtClean="0">
                <a:solidFill>
                  <a:srgbClr val="FF0000"/>
                </a:solidFill>
                <a:latin typeface="微軟正黑體" pitchFamily="34" charset="-120"/>
                <a:ea typeface="微軟正黑體" pitchFamily="34" charset="-120"/>
              </a:rPr>
              <a:t> </a:t>
            </a:r>
            <a:r>
              <a:rPr lang="zh-TW" altLang="en-US" sz="3000" b="1" u="sng" dirty="0" smtClean="0">
                <a:solidFill>
                  <a:srgbClr val="FF0000"/>
                </a:solidFill>
                <a:latin typeface="微軟正黑體" pitchFamily="34" charset="-120"/>
                <a:ea typeface="微軟正黑體" pitchFamily="34" charset="-120"/>
              </a:rPr>
              <a:t>僱</a:t>
            </a:r>
            <a:r>
              <a:rPr lang="zh-TW" altLang="en-US" sz="3000" b="1" u="sng" dirty="0">
                <a:solidFill>
                  <a:srgbClr val="FF0000"/>
                </a:solidFill>
                <a:latin typeface="微軟正黑體" pitchFamily="34" charset="-120"/>
                <a:ea typeface="微軟正黑體" pitchFamily="34" charset="-120"/>
              </a:rPr>
              <a:t>傭</a:t>
            </a:r>
          </a:p>
          <a:p>
            <a:pPr>
              <a:buFont typeface="Wingdings" pitchFamily="2" charset="2"/>
              <a:buChar char="ü"/>
            </a:pPr>
            <a:r>
              <a:rPr lang="zh-TW" altLang="en-US" sz="3000" b="1" dirty="0" smtClean="0">
                <a:solidFill>
                  <a:schemeClr val="tx1"/>
                </a:solidFill>
                <a:latin typeface="微軟正黑體" pitchFamily="34" charset="-120"/>
                <a:ea typeface="微軟正黑體" pitchFamily="34" charset="-120"/>
              </a:rPr>
              <a:t> 教育</a:t>
            </a:r>
            <a:endParaRPr lang="en-US" altLang="zh-TW" sz="3000" b="1" dirty="0" smtClean="0">
              <a:solidFill>
                <a:schemeClr val="tx1"/>
              </a:solidFill>
              <a:latin typeface="微軟正黑體" pitchFamily="34" charset="-120"/>
              <a:ea typeface="微軟正黑體" pitchFamily="34" charset="-120"/>
            </a:endParaRPr>
          </a:p>
          <a:p>
            <a:pPr>
              <a:buFont typeface="Wingdings" pitchFamily="2" charset="2"/>
              <a:buChar char="ü"/>
            </a:pPr>
            <a:r>
              <a:rPr lang="zh-TW" altLang="en-US" sz="3000" b="1" dirty="0" smtClean="0">
                <a:solidFill>
                  <a:srgbClr val="FF0000"/>
                </a:solidFill>
                <a:latin typeface="微軟正黑體" pitchFamily="34" charset="-120"/>
                <a:ea typeface="微軟正黑體" pitchFamily="34" charset="-120"/>
              </a:rPr>
              <a:t> </a:t>
            </a:r>
            <a:r>
              <a:rPr lang="zh-TW" altLang="en-US" sz="3000" b="1" u="sng" dirty="0" smtClean="0">
                <a:solidFill>
                  <a:srgbClr val="FF0000"/>
                </a:solidFill>
                <a:latin typeface="微軟正黑體" pitchFamily="34" charset="-120"/>
                <a:ea typeface="微軟正黑體" pitchFamily="34" charset="-120"/>
              </a:rPr>
              <a:t>貨品、設施及服務的提供</a:t>
            </a:r>
          </a:p>
          <a:p>
            <a:pPr>
              <a:buFont typeface="Wingdings" pitchFamily="2" charset="2"/>
              <a:buChar char="ü"/>
            </a:pPr>
            <a:r>
              <a:rPr lang="zh-TW" altLang="en-US" sz="3000" b="1" dirty="0" smtClean="0">
                <a:solidFill>
                  <a:schemeClr val="tx1"/>
                </a:solidFill>
                <a:latin typeface="微軟正黑體" pitchFamily="34" charset="-120"/>
                <a:ea typeface="微軟正黑體" pitchFamily="34" charset="-120"/>
              </a:rPr>
              <a:t> 處所的處置或管理</a:t>
            </a:r>
          </a:p>
          <a:p>
            <a:pPr>
              <a:buFont typeface="Wingdings" pitchFamily="2" charset="2"/>
              <a:buChar char="ü"/>
            </a:pPr>
            <a:r>
              <a:rPr lang="zh-TW" altLang="en-US" sz="3000" b="1" dirty="0" smtClean="0">
                <a:solidFill>
                  <a:schemeClr val="tx1"/>
                </a:solidFill>
                <a:latin typeface="微軟正黑體" pitchFamily="34" charset="-120"/>
                <a:ea typeface="微軟正黑體" pitchFamily="34" charset="-120"/>
              </a:rPr>
              <a:t> 會社及體育活動</a:t>
            </a:r>
          </a:p>
          <a:p>
            <a:pPr>
              <a:buFont typeface="Wingdings" pitchFamily="2" charset="2"/>
              <a:buChar char="ü"/>
            </a:pPr>
            <a:r>
              <a:rPr lang="zh-TW" altLang="en-US" sz="3000" b="1" dirty="0" smtClean="0">
                <a:solidFill>
                  <a:schemeClr val="tx1"/>
                </a:solidFill>
                <a:latin typeface="微軟正黑體" pitchFamily="34" charset="-120"/>
                <a:ea typeface="微軟正黑體" pitchFamily="34" charset="-120"/>
              </a:rPr>
              <a:t> 政府執行職能或行使權力</a:t>
            </a:r>
            <a:endParaRPr lang="en-US" altLang="zh-TW" sz="3000" b="1" dirty="0" smtClean="0">
              <a:solidFill>
                <a:schemeClr val="tx1"/>
              </a:solidFill>
              <a:latin typeface="微軟正黑體" pitchFamily="34" charset="-120"/>
              <a:ea typeface="微軟正黑體" pitchFamily="34" charset="-120"/>
            </a:endParaRPr>
          </a:p>
          <a:p>
            <a:pPr lvl="0">
              <a:buNone/>
            </a:pPr>
            <a:endParaRPr lang="zh-TW" altLang="en-US" sz="3600" dirty="0">
              <a:solidFill>
                <a:schemeClr val="tx1"/>
              </a:solidFill>
              <a:latin typeface="微軟正黑體" pitchFamily="34" charset="-120"/>
              <a:ea typeface="微軟正黑體" pitchFamily="34" charset="-120"/>
            </a:endParaRPr>
          </a:p>
          <a:p>
            <a:endParaRPr lang="zh-TW" altLang="en-US" dirty="0"/>
          </a:p>
        </p:txBody>
      </p:sp>
      <p:pic>
        <p:nvPicPr>
          <p:cNvPr id="5" name="圖片 4" descr="EOC-logo.png"/>
          <p:cNvPicPr>
            <a:picLocks noChangeAspect="1"/>
          </p:cNvPicPr>
          <p:nvPr/>
        </p:nvPicPr>
        <p:blipFill>
          <a:blip r:embed="rId2" cstate="print"/>
          <a:stretch>
            <a:fillRect/>
          </a:stretch>
        </p:blipFill>
        <p:spPr>
          <a:xfrm>
            <a:off x="8079066" y="228600"/>
            <a:ext cx="836341" cy="685800"/>
          </a:xfrm>
          <a:prstGeom prst="rect">
            <a:avLst/>
          </a:prstGeom>
        </p:spPr>
      </p:pic>
    </p:spTree>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標題 30"/>
          <p:cNvSpPr>
            <a:spLocks noGrp="1"/>
          </p:cNvSpPr>
          <p:nvPr>
            <p:ph type="title"/>
          </p:nvPr>
        </p:nvSpPr>
        <p:spPr/>
        <p:txBody>
          <a:bodyPr/>
          <a:lstStyle/>
          <a:p>
            <a:r>
              <a:rPr lang="zh-TW" altLang="en-US" b="1" dirty="0">
                <a:solidFill>
                  <a:srgbClr val="C00000"/>
                </a:solidFill>
                <a:latin typeface="微軟正黑體" pitchFamily="34" charset="-120"/>
                <a:ea typeface="微軟正黑體" pitchFamily="34" charset="-120"/>
              </a:rPr>
              <a:t>僱傭範疇</a:t>
            </a:r>
            <a:endParaRPr lang="zh-TW" altLang="en-US" dirty="0">
              <a:solidFill>
                <a:srgbClr val="C00000"/>
              </a:solidFill>
            </a:endParaRPr>
          </a:p>
        </p:txBody>
      </p:sp>
      <p:sp>
        <p:nvSpPr>
          <p:cNvPr id="32" name="內容版面配置區 31"/>
          <p:cNvSpPr>
            <a:spLocks noGrp="1"/>
          </p:cNvSpPr>
          <p:nvPr>
            <p:ph idx="1"/>
          </p:nvPr>
        </p:nvSpPr>
        <p:spPr>
          <a:xfrm>
            <a:off x="1447800" y="1265237"/>
            <a:ext cx="7313613" cy="4373563"/>
          </a:xfrm>
        </p:spPr>
        <p:style>
          <a:lnRef idx="2">
            <a:schemeClr val="accent1"/>
          </a:lnRef>
          <a:fillRef idx="1">
            <a:schemeClr val="lt1"/>
          </a:fillRef>
          <a:effectRef idx="0">
            <a:schemeClr val="accent1"/>
          </a:effectRef>
          <a:fontRef idx="minor">
            <a:schemeClr val="dk1"/>
          </a:fontRef>
        </p:style>
        <p:txBody>
          <a:bodyPr/>
          <a:lstStyle/>
          <a:p>
            <a:pPr>
              <a:buNone/>
            </a:pPr>
            <a:endParaRPr lang="en-US" altLang="zh-TW" sz="2400" b="1" dirty="0" smtClean="0">
              <a:solidFill>
                <a:srgbClr val="7030A0"/>
              </a:solidFill>
              <a:latin typeface="微軟正黑體" pitchFamily="34" charset="-120"/>
              <a:ea typeface="微軟正黑體" pitchFamily="34" charset="-120"/>
            </a:endParaRPr>
          </a:p>
          <a:p>
            <a:pPr>
              <a:buNone/>
            </a:pPr>
            <a:r>
              <a:rPr lang="en-US" altLang="zh-TW" sz="2400" b="1" dirty="0" smtClean="0">
                <a:solidFill>
                  <a:srgbClr val="7030A0"/>
                </a:solidFill>
                <a:latin typeface="微軟正黑體" pitchFamily="34" charset="-120"/>
                <a:ea typeface="微軟正黑體" pitchFamily="34" charset="-120"/>
              </a:rPr>
              <a:t>				</a:t>
            </a:r>
            <a:r>
              <a:rPr lang="zh-TW" altLang="en-US" sz="2400" b="1" dirty="0" smtClean="0">
                <a:solidFill>
                  <a:srgbClr val="7030A0"/>
                </a:solidFill>
                <a:latin typeface="微軟正黑體" pitchFamily="34" charset="-120"/>
                <a:ea typeface="微軟正黑體" pitchFamily="34" charset="-120"/>
              </a:rPr>
              <a:t>僱主</a:t>
            </a:r>
            <a:r>
              <a:rPr lang="en-US" altLang="zh-TW" sz="2400" b="1" dirty="0" smtClean="0">
                <a:solidFill>
                  <a:srgbClr val="0070C0"/>
                </a:solidFill>
                <a:latin typeface="微軟正黑體" pitchFamily="34" charset="-120"/>
                <a:ea typeface="微軟正黑體" pitchFamily="34" charset="-120"/>
              </a:rPr>
              <a:t>&gt;</a:t>
            </a:r>
            <a:r>
              <a:rPr lang="zh-TW" altLang="en-US" sz="2400" b="1" dirty="0" smtClean="0">
                <a:solidFill>
                  <a:srgbClr val="0070C0"/>
                </a:solidFill>
                <a:latin typeface="微軟正黑體" pitchFamily="34" charset="-120"/>
                <a:ea typeface="微軟正黑體" pitchFamily="34" charset="-120"/>
              </a:rPr>
              <a:t>僱員</a:t>
            </a:r>
            <a:endParaRPr lang="zh-TW" altLang="en-US" sz="2400" dirty="0"/>
          </a:p>
        </p:txBody>
      </p:sp>
      <p:pic>
        <p:nvPicPr>
          <p:cNvPr id="5" name="圖片 4" descr="EOC-logo.png"/>
          <p:cNvPicPr>
            <a:picLocks noChangeAspect="1"/>
          </p:cNvPicPr>
          <p:nvPr/>
        </p:nvPicPr>
        <p:blipFill>
          <a:blip r:embed="rId2" cstate="print"/>
          <a:stretch>
            <a:fillRect/>
          </a:stretch>
        </p:blipFill>
        <p:spPr>
          <a:xfrm>
            <a:off x="8079066" y="228600"/>
            <a:ext cx="836341" cy="685800"/>
          </a:xfrm>
          <a:prstGeom prst="rect">
            <a:avLst/>
          </a:prstGeom>
        </p:spPr>
      </p:pic>
      <p:sp>
        <p:nvSpPr>
          <p:cNvPr id="13" name="圓角矩形 12"/>
          <p:cNvSpPr/>
          <p:nvPr/>
        </p:nvSpPr>
        <p:spPr bwMode="auto">
          <a:xfrm>
            <a:off x="1600200" y="1524000"/>
            <a:ext cx="2514600" cy="1524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fontAlgn="base">
              <a:spcBef>
                <a:spcPct val="0"/>
              </a:spcBef>
              <a:spcAft>
                <a:spcPct val="0"/>
              </a:spcAft>
            </a:pPr>
            <a:r>
              <a:rPr lang="zh-TW" altLang="en-US" sz="3400" b="1" dirty="0" smtClean="0">
                <a:solidFill>
                  <a:schemeClr val="tx1"/>
                </a:solidFill>
                <a:latin typeface="微軟正黑體" pitchFamily="34" charset="-120"/>
                <a:ea typeface="微軟正黑體" pitchFamily="34" charset="-120"/>
                <a:cs typeface="+mj-cs"/>
              </a:rPr>
              <a:t>體育總會</a:t>
            </a:r>
          </a:p>
        </p:txBody>
      </p:sp>
      <p:sp>
        <p:nvSpPr>
          <p:cNvPr id="14" name="圓角矩形 13"/>
          <p:cNvSpPr/>
          <p:nvPr/>
        </p:nvSpPr>
        <p:spPr bwMode="auto">
          <a:xfrm>
            <a:off x="5867400" y="3810000"/>
            <a:ext cx="2438400" cy="1371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lvl="0" algn="ctr"/>
            <a:r>
              <a:rPr lang="zh-TW" altLang="en-US" sz="3400" b="1" dirty="0" smtClean="0">
                <a:solidFill>
                  <a:schemeClr val="tx1"/>
                </a:solidFill>
                <a:latin typeface="微軟正黑體" pitchFamily="34" charset="-120"/>
                <a:ea typeface="微軟正黑體" pitchFamily="34" charset="-120"/>
              </a:rPr>
              <a:t>教練</a:t>
            </a:r>
            <a:r>
              <a:rPr lang="en-US" altLang="zh-TW" sz="3400" b="1" dirty="0" smtClean="0">
                <a:solidFill>
                  <a:schemeClr val="tx1"/>
                </a:solidFill>
                <a:latin typeface="微軟正黑體" pitchFamily="34" charset="-120"/>
                <a:ea typeface="微軟正黑體" pitchFamily="34" charset="-120"/>
              </a:rPr>
              <a:t>/</a:t>
            </a:r>
            <a:r>
              <a:rPr lang="zh-TW" altLang="en-US" sz="3400" b="1" dirty="0" smtClean="0">
                <a:solidFill>
                  <a:schemeClr val="tx1"/>
                </a:solidFill>
                <a:latin typeface="微軟正黑體" pitchFamily="34" charset="-120"/>
                <a:ea typeface="微軟正黑體" pitchFamily="34" charset="-120"/>
              </a:rPr>
              <a:t>職員</a:t>
            </a:r>
          </a:p>
        </p:txBody>
      </p:sp>
      <p:sp>
        <p:nvSpPr>
          <p:cNvPr id="18" name="圓角矩形 17"/>
          <p:cNvSpPr/>
          <p:nvPr/>
        </p:nvSpPr>
        <p:spPr bwMode="auto">
          <a:xfrm>
            <a:off x="5867400" y="1600200"/>
            <a:ext cx="2438400" cy="1371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lvl="0" algn="ctr"/>
            <a:r>
              <a:rPr lang="zh-TW" altLang="en-US" sz="3400" b="1" dirty="0" smtClean="0">
                <a:solidFill>
                  <a:schemeClr val="tx1"/>
                </a:solidFill>
                <a:latin typeface="微軟正黑體" pitchFamily="34" charset="-120"/>
                <a:ea typeface="微軟正黑體" pitchFamily="34" charset="-120"/>
                <a:cs typeface="+mj-cs"/>
              </a:rPr>
              <a:t>教練</a:t>
            </a:r>
            <a:r>
              <a:rPr lang="en-US" altLang="zh-TW" sz="3400" b="1" dirty="0" smtClean="0">
                <a:solidFill>
                  <a:schemeClr val="tx1"/>
                </a:solidFill>
                <a:latin typeface="微軟正黑體" pitchFamily="34" charset="-120"/>
                <a:ea typeface="微軟正黑體" pitchFamily="34" charset="-120"/>
                <a:cs typeface="+mj-cs"/>
              </a:rPr>
              <a:t>/</a:t>
            </a:r>
            <a:r>
              <a:rPr lang="zh-TW" altLang="en-US" sz="3400" b="1" dirty="0" smtClean="0">
                <a:solidFill>
                  <a:schemeClr val="tx1"/>
                </a:solidFill>
                <a:latin typeface="微軟正黑體" pitchFamily="34" charset="-120"/>
                <a:ea typeface="微軟正黑體" pitchFamily="34" charset="-120"/>
                <a:cs typeface="+mj-cs"/>
              </a:rPr>
              <a:t>職員</a:t>
            </a:r>
          </a:p>
        </p:txBody>
      </p:sp>
      <p:cxnSp>
        <p:nvCxnSpPr>
          <p:cNvPr id="22" name="直線單箭頭接點 21"/>
          <p:cNvCxnSpPr/>
          <p:nvPr/>
        </p:nvCxnSpPr>
        <p:spPr bwMode="auto">
          <a:xfrm>
            <a:off x="4267200" y="2362200"/>
            <a:ext cx="1524000"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4" name="直線單箭頭接點 23"/>
          <p:cNvCxnSpPr/>
          <p:nvPr/>
        </p:nvCxnSpPr>
        <p:spPr bwMode="auto">
          <a:xfrm>
            <a:off x="7162800" y="3124200"/>
            <a:ext cx="0" cy="609600"/>
          </a:xfrm>
          <a:prstGeom prst="straightConnector1">
            <a:avLst/>
          </a:prstGeom>
          <a:solidFill>
            <a:schemeClr val="accent1"/>
          </a:solidFill>
          <a:ln w="38100" cap="flat" cmpd="sng" algn="ctr">
            <a:solidFill>
              <a:schemeClr val="tx1"/>
            </a:solidFill>
            <a:prstDash val="solid"/>
            <a:round/>
            <a:headEnd type="arrow"/>
            <a:tailEnd type="arrow"/>
          </a:ln>
          <a:effectLst/>
        </p:spPr>
      </p:cxnSp>
      <p:sp>
        <p:nvSpPr>
          <p:cNvPr id="21" name="橢圓 20"/>
          <p:cNvSpPr/>
          <p:nvPr/>
        </p:nvSpPr>
        <p:spPr bwMode="auto">
          <a:xfrm>
            <a:off x="4648200" y="3048000"/>
            <a:ext cx="3048000" cy="10668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zh-TW" altLang="en-US" sz="2400" b="1" dirty="0" smtClean="0">
                <a:solidFill>
                  <a:srgbClr val="0070C0"/>
                </a:solidFill>
                <a:latin typeface="微軟正黑體" pitchFamily="34" charset="-120"/>
                <a:ea typeface="微軟正黑體" pitchFamily="34" charset="-120"/>
              </a:rPr>
              <a:t>僱員</a:t>
            </a:r>
            <a:r>
              <a:rPr lang="en-US" altLang="zh-TW" sz="2400" b="1" dirty="0" smtClean="0">
                <a:solidFill>
                  <a:srgbClr val="0070C0"/>
                </a:solidFill>
                <a:latin typeface="微軟正黑體" pitchFamily="34" charset="-120"/>
                <a:ea typeface="微軟正黑體" pitchFamily="34" charset="-120"/>
              </a:rPr>
              <a:t>&lt; &gt; </a:t>
            </a:r>
            <a:r>
              <a:rPr lang="zh-TW" altLang="en-US" sz="2400" b="1" dirty="0" smtClean="0">
                <a:solidFill>
                  <a:srgbClr val="0070C0"/>
                </a:solidFill>
                <a:latin typeface="微軟正黑體" pitchFamily="34" charset="-120"/>
                <a:ea typeface="微軟正黑體" pitchFamily="34" charset="-120"/>
              </a:rPr>
              <a:t>僱員</a:t>
            </a:r>
            <a:endParaRPr kumimoji="0" lang="zh-TW" altLang="en-US" sz="2400" b="1" i="0" strike="noStrike" cap="none" normalizeH="0" baseline="0" dirty="0" smtClean="0">
              <a:ln>
                <a:noFill/>
              </a:ln>
              <a:solidFill>
                <a:srgbClr val="0070C0"/>
              </a:solidFill>
              <a:effectLst/>
              <a:latin typeface="Arial" charset="0"/>
            </a:endParaRPr>
          </a:p>
        </p:txBody>
      </p:sp>
    </p:spTree>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標題 22"/>
          <p:cNvSpPr>
            <a:spLocks noGrp="1"/>
          </p:cNvSpPr>
          <p:nvPr>
            <p:ph type="title"/>
          </p:nvPr>
        </p:nvSpPr>
        <p:spPr/>
        <p:txBody>
          <a:bodyPr/>
          <a:lstStyle/>
          <a:p>
            <a:r>
              <a:rPr lang="zh-TW" altLang="en-US" b="1" dirty="0" smtClean="0">
                <a:solidFill>
                  <a:srgbClr val="C00000"/>
                </a:solidFill>
                <a:latin typeface="微軟正黑體" pitchFamily="34" charset="-120"/>
                <a:ea typeface="微軟正黑體" pitchFamily="34" charset="-120"/>
              </a:rPr>
              <a:t>貨品</a:t>
            </a:r>
            <a:r>
              <a:rPr lang="zh-TW" altLang="en-US" b="1" dirty="0">
                <a:solidFill>
                  <a:srgbClr val="C00000"/>
                </a:solidFill>
                <a:latin typeface="微軟正黑體" pitchFamily="34" charset="-120"/>
                <a:ea typeface="微軟正黑體" pitchFamily="34" charset="-120"/>
              </a:rPr>
              <a:t>、設施及服務的提供</a:t>
            </a:r>
          </a:p>
        </p:txBody>
      </p:sp>
      <p:sp>
        <p:nvSpPr>
          <p:cNvPr id="25" name="內容版面配置區 24"/>
          <p:cNvSpPr>
            <a:spLocks noGrp="1"/>
          </p:cNvSpPr>
          <p:nvPr>
            <p:ph idx="1"/>
          </p:nvPr>
        </p:nvSpPr>
        <p:spPr>
          <a:xfrm>
            <a:off x="1447800" y="1341437"/>
            <a:ext cx="7313613" cy="4297363"/>
          </a:xfrm>
        </p:spPr>
        <p:style>
          <a:lnRef idx="3">
            <a:schemeClr val="lt1"/>
          </a:lnRef>
          <a:fillRef idx="1">
            <a:schemeClr val="accent3"/>
          </a:fillRef>
          <a:effectRef idx="1">
            <a:schemeClr val="accent3"/>
          </a:effectRef>
          <a:fontRef idx="minor">
            <a:schemeClr val="lt1"/>
          </a:fontRef>
        </p:style>
        <p:txBody>
          <a:bodyPr/>
          <a:lstStyle/>
          <a:p>
            <a:endParaRPr lang="en-US" altLang="zh-TW" b="1" dirty="0" smtClean="0">
              <a:solidFill>
                <a:srgbClr val="7030A0"/>
              </a:solidFill>
              <a:latin typeface="微軟正黑體" pitchFamily="34" charset="-120"/>
              <a:ea typeface="微軟正黑體" pitchFamily="34" charset="-120"/>
            </a:endParaRPr>
          </a:p>
          <a:p>
            <a:endParaRPr lang="en-US" altLang="zh-TW" b="1" dirty="0">
              <a:solidFill>
                <a:srgbClr val="7030A0"/>
              </a:solidFill>
              <a:latin typeface="微軟正黑體" pitchFamily="34" charset="-120"/>
              <a:ea typeface="微軟正黑體" pitchFamily="34" charset="-120"/>
            </a:endParaRPr>
          </a:p>
          <a:p>
            <a:endParaRPr lang="en-US" altLang="zh-TW" b="1" dirty="0" smtClean="0">
              <a:solidFill>
                <a:srgbClr val="7030A0"/>
              </a:solidFill>
              <a:latin typeface="微軟正黑體" pitchFamily="34" charset="-120"/>
              <a:ea typeface="微軟正黑體" pitchFamily="34" charset="-120"/>
            </a:endParaRPr>
          </a:p>
          <a:p>
            <a:pPr>
              <a:buNone/>
            </a:pPr>
            <a:endParaRPr lang="en-US" altLang="zh-TW" sz="700" b="1" dirty="0" smtClean="0">
              <a:solidFill>
                <a:srgbClr val="7030A0"/>
              </a:solidFill>
              <a:latin typeface="微軟正黑體" pitchFamily="34" charset="-120"/>
              <a:ea typeface="微軟正黑體" pitchFamily="34" charset="-120"/>
            </a:endParaRPr>
          </a:p>
          <a:p>
            <a:pPr>
              <a:buNone/>
            </a:pPr>
            <a:endParaRPr lang="en-US" altLang="zh-TW" sz="500" b="1" dirty="0">
              <a:solidFill>
                <a:srgbClr val="7030A0"/>
              </a:solidFill>
              <a:latin typeface="微軟正黑體" pitchFamily="34" charset="-120"/>
              <a:ea typeface="微軟正黑體" pitchFamily="34" charset="-120"/>
            </a:endParaRPr>
          </a:p>
        </p:txBody>
      </p:sp>
      <p:pic>
        <p:nvPicPr>
          <p:cNvPr id="5" name="圖片 4" descr="EOC-logo.png"/>
          <p:cNvPicPr>
            <a:picLocks noChangeAspect="1"/>
          </p:cNvPicPr>
          <p:nvPr/>
        </p:nvPicPr>
        <p:blipFill>
          <a:blip r:embed="rId2" cstate="print"/>
          <a:stretch>
            <a:fillRect/>
          </a:stretch>
        </p:blipFill>
        <p:spPr>
          <a:xfrm>
            <a:off x="8079066" y="228600"/>
            <a:ext cx="836341" cy="685800"/>
          </a:xfrm>
          <a:prstGeom prst="rect">
            <a:avLst/>
          </a:prstGeom>
        </p:spPr>
      </p:pic>
      <p:sp>
        <p:nvSpPr>
          <p:cNvPr id="13" name="圓角矩形 12"/>
          <p:cNvSpPr/>
          <p:nvPr/>
        </p:nvSpPr>
        <p:spPr bwMode="auto">
          <a:xfrm>
            <a:off x="6019800" y="2362200"/>
            <a:ext cx="2362200" cy="15240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1" compatLnSpc="1">
            <a:prstTxWarp prst="textNoShape">
              <a:avLst/>
            </a:prstTxWarp>
          </a:bodyPr>
          <a:lstStyle/>
          <a:p>
            <a:pPr algn="ctr" fontAlgn="base">
              <a:spcBef>
                <a:spcPct val="0"/>
              </a:spcBef>
              <a:spcAft>
                <a:spcPct val="0"/>
              </a:spcAft>
            </a:pPr>
            <a:endParaRPr lang="en-US" altLang="zh-TW" sz="2800" b="1" u="sng" dirty="0" smtClean="0">
              <a:solidFill>
                <a:srgbClr val="0070C0"/>
              </a:solidFill>
              <a:latin typeface="微軟正黑體" pitchFamily="34" charset="-120"/>
              <a:ea typeface="微軟正黑體" pitchFamily="34" charset="-120"/>
            </a:endParaRPr>
          </a:p>
          <a:p>
            <a:pPr algn="ctr" fontAlgn="base">
              <a:spcBef>
                <a:spcPct val="0"/>
              </a:spcBef>
              <a:spcAft>
                <a:spcPct val="0"/>
              </a:spcAft>
            </a:pPr>
            <a:r>
              <a:rPr lang="zh-TW" altLang="en-US" sz="2800" b="1" u="sng" dirty="0" smtClean="0">
                <a:solidFill>
                  <a:srgbClr val="0070C0"/>
                </a:solidFill>
                <a:latin typeface="微軟正黑體" pitchFamily="34" charset="-120"/>
                <a:ea typeface="微軟正黑體" pitchFamily="34" charset="-120"/>
              </a:rPr>
              <a:t>服務使用者</a:t>
            </a:r>
            <a:endParaRPr lang="en-US" altLang="zh-TW" sz="2800" b="1" u="sng" dirty="0" smtClean="0">
              <a:solidFill>
                <a:srgbClr val="0070C0"/>
              </a:solidFill>
              <a:latin typeface="微軟正黑體" pitchFamily="34" charset="-120"/>
              <a:ea typeface="微軟正黑體" pitchFamily="34" charset="-120"/>
            </a:endParaRPr>
          </a:p>
          <a:p>
            <a:pPr algn="ctr" fontAlgn="base">
              <a:spcBef>
                <a:spcPct val="0"/>
              </a:spcBef>
              <a:spcAft>
                <a:spcPct val="0"/>
              </a:spcAft>
            </a:pPr>
            <a:endParaRPr lang="en-US" altLang="zh-TW" sz="600" dirty="0" smtClean="0">
              <a:solidFill>
                <a:srgbClr val="0070C0"/>
              </a:solidFill>
              <a:latin typeface="微軟正黑體" pitchFamily="34" charset="-120"/>
              <a:ea typeface="微軟正黑體" pitchFamily="34" charset="-120"/>
              <a:cs typeface="+mj-cs"/>
            </a:endParaRPr>
          </a:p>
          <a:p>
            <a:pPr algn="ctr" fontAlgn="base">
              <a:spcBef>
                <a:spcPct val="0"/>
              </a:spcBef>
              <a:spcAft>
                <a:spcPct val="0"/>
              </a:spcAft>
            </a:pPr>
            <a:r>
              <a:rPr lang="zh-TW" altLang="en-US" sz="2600" b="1" dirty="0" smtClean="0">
                <a:solidFill>
                  <a:schemeClr val="tx1"/>
                </a:solidFill>
                <a:latin typeface="微軟正黑體" pitchFamily="34" charset="-120"/>
                <a:ea typeface="微軟正黑體" pitchFamily="34" charset="-120"/>
                <a:cs typeface="+mj-cs"/>
              </a:rPr>
              <a:t>學員</a:t>
            </a:r>
          </a:p>
          <a:p>
            <a:pPr lvl="0" fontAlgn="base">
              <a:spcBef>
                <a:spcPct val="0"/>
              </a:spcBef>
              <a:spcAft>
                <a:spcPct val="0"/>
              </a:spcAft>
            </a:pPr>
            <a:endParaRPr lang="zh-TW" altLang="en-US" sz="3400" b="1" dirty="0" smtClean="0">
              <a:solidFill>
                <a:schemeClr val="tx1"/>
              </a:solidFill>
              <a:latin typeface="微軟正黑體" pitchFamily="34" charset="-120"/>
              <a:ea typeface="微軟正黑體" pitchFamily="34" charset="-120"/>
            </a:endParaRPr>
          </a:p>
        </p:txBody>
      </p:sp>
      <p:sp>
        <p:nvSpPr>
          <p:cNvPr id="18" name="圓角矩形 17"/>
          <p:cNvSpPr/>
          <p:nvPr/>
        </p:nvSpPr>
        <p:spPr bwMode="auto">
          <a:xfrm>
            <a:off x="1600200" y="1981200"/>
            <a:ext cx="2819400" cy="2057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lvl="0" algn="ctr"/>
            <a:endParaRPr lang="en-US" altLang="zh-TW" sz="2800" b="1" dirty="0" smtClean="0">
              <a:solidFill>
                <a:srgbClr val="7030A0"/>
              </a:solidFill>
              <a:latin typeface="微軟正黑體" pitchFamily="34" charset="-120"/>
              <a:ea typeface="微軟正黑體" pitchFamily="34" charset="-120"/>
            </a:endParaRPr>
          </a:p>
          <a:p>
            <a:pPr lvl="0"/>
            <a:r>
              <a:rPr lang="zh-TW" altLang="en-US" sz="2800" b="1" u="sng" dirty="0" smtClean="0">
                <a:solidFill>
                  <a:srgbClr val="7030A0"/>
                </a:solidFill>
                <a:latin typeface="微軟正黑體" pitchFamily="34" charset="-120"/>
                <a:ea typeface="微軟正黑體" pitchFamily="34" charset="-120"/>
              </a:rPr>
              <a:t>服務提供者</a:t>
            </a:r>
            <a:endParaRPr lang="en-US" altLang="zh-TW" sz="2800" b="1" u="sng" dirty="0" smtClean="0">
              <a:solidFill>
                <a:srgbClr val="7030A0"/>
              </a:solidFill>
              <a:latin typeface="微軟正黑體" pitchFamily="34" charset="-120"/>
              <a:ea typeface="微軟正黑體" pitchFamily="34" charset="-120"/>
            </a:endParaRPr>
          </a:p>
          <a:p>
            <a:pPr lvl="0">
              <a:buFont typeface="Arial" pitchFamily="34" charset="0"/>
              <a:buChar char="•"/>
            </a:pPr>
            <a:r>
              <a:rPr lang="zh-TW" altLang="en-US" sz="2400" b="1" dirty="0" smtClean="0">
                <a:solidFill>
                  <a:schemeClr val="tx1"/>
                </a:solidFill>
                <a:latin typeface="微軟正黑體" pitchFamily="34" charset="-120"/>
                <a:ea typeface="微軟正黑體" pitchFamily="34" charset="-120"/>
                <a:cs typeface="+mj-cs"/>
              </a:rPr>
              <a:t>   </a:t>
            </a:r>
            <a:r>
              <a:rPr lang="zh-TW" altLang="en-US" sz="2600" b="1" dirty="0" smtClean="0">
                <a:solidFill>
                  <a:schemeClr val="tx1"/>
                </a:solidFill>
                <a:latin typeface="微軟正黑體" pitchFamily="34" charset="-120"/>
                <a:ea typeface="微軟正黑體" pitchFamily="34" charset="-120"/>
                <a:cs typeface="+mj-cs"/>
              </a:rPr>
              <a:t>體育總會</a:t>
            </a:r>
            <a:endParaRPr lang="en-US" altLang="zh-TW" sz="2600" b="1" dirty="0" smtClean="0">
              <a:solidFill>
                <a:schemeClr val="tx1"/>
              </a:solidFill>
              <a:latin typeface="微軟正黑體" pitchFamily="34" charset="-120"/>
              <a:ea typeface="微軟正黑體" pitchFamily="34" charset="-120"/>
              <a:cs typeface="+mj-cs"/>
            </a:endParaRPr>
          </a:p>
          <a:p>
            <a:pPr lvl="0">
              <a:buFont typeface="Arial" pitchFamily="34" charset="0"/>
              <a:buChar char="•"/>
            </a:pPr>
            <a:r>
              <a:rPr lang="zh-TW" altLang="en-US" sz="2600" b="1" dirty="0" smtClean="0">
                <a:solidFill>
                  <a:schemeClr val="tx1"/>
                </a:solidFill>
                <a:latin typeface="微軟正黑體" pitchFamily="34" charset="-120"/>
                <a:ea typeface="微軟正黑體" pitchFamily="34" charset="-120"/>
              </a:rPr>
              <a:t>   教練</a:t>
            </a:r>
            <a:endParaRPr lang="en-US" altLang="zh-TW" sz="2600" b="1" dirty="0" smtClean="0">
              <a:solidFill>
                <a:schemeClr val="tx1"/>
              </a:solidFill>
              <a:latin typeface="微軟正黑體" pitchFamily="34" charset="-120"/>
              <a:ea typeface="微軟正黑體" pitchFamily="34" charset="-120"/>
            </a:endParaRPr>
          </a:p>
          <a:p>
            <a:pPr lvl="0">
              <a:buFont typeface="Arial" pitchFamily="34" charset="0"/>
              <a:buChar char="•"/>
            </a:pPr>
            <a:r>
              <a:rPr lang="zh-TW" altLang="en-US" sz="2600" b="1" dirty="0" smtClean="0">
                <a:solidFill>
                  <a:schemeClr val="tx1"/>
                </a:solidFill>
                <a:latin typeface="微軟正黑體" pitchFamily="34" charset="-120"/>
                <a:ea typeface="微軟正黑體" pitchFamily="34" charset="-120"/>
              </a:rPr>
              <a:t>   職員</a:t>
            </a:r>
          </a:p>
          <a:p>
            <a:pPr algn="ctr"/>
            <a:endParaRPr lang="zh-TW" altLang="en-US" sz="2800" b="1" dirty="0" smtClean="0">
              <a:solidFill>
                <a:schemeClr val="tx1"/>
              </a:solidFill>
              <a:latin typeface="微軟正黑體" pitchFamily="34" charset="-120"/>
              <a:ea typeface="微軟正黑體" pitchFamily="34" charset="-120"/>
              <a:cs typeface="+mj-cs"/>
            </a:endParaRPr>
          </a:p>
        </p:txBody>
      </p:sp>
      <p:cxnSp>
        <p:nvCxnSpPr>
          <p:cNvPr id="24" name="直線單箭頭接點 23"/>
          <p:cNvCxnSpPr/>
          <p:nvPr/>
        </p:nvCxnSpPr>
        <p:spPr bwMode="auto">
          <a:xfrm>
            <a:off x="4572000" y="3048000"/>
            <a:ext cx="1219200" cy="0"/>
          </a:xfrm>
          <a:prstGeom prst="straightConnector1">
            <a:avLst/>
          </a:prstGeom>
          <a:solidFill>
            <a:schemeClr val="accent1"/>
          </a:solidFill>
          <a:ln w="38100" cap="flat" cmpd="sng" algn="ctr">
            <a:solidFill>
              <a:schemeClr val="tx1"/>
            </a:solidFill>
            <a:prstDash val="solid"/>
            <a:round/>
            <a:headEnd type="arrow"/>
            <a:tailEnd type="arrow"/>
          </a:ln>
          <a:effectLst/>
        </p:spPr>
      </p:cxnSp>
    </p:spTree>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微軟正黑體" pitchFamily="34" charset="-120"/>
                <a:ea typeface="微軟正黑體" pitchFamily="34" charset="-120"/>
                <a:cs typeface="+mn-cs"/>
              </a:rPr>
              <a:t>僱主的法律責任</a:t>
            </a:r>
          </a:p>
        </p:txBody>
      </p:sp>
      <p:sp>
        <p:nvSpPr>
          <p:cNvPr id="3" name="內容版面配置區 2"/>
          <p:cNvSpPr>
            <a:spLocks noGrp="1"/>
          </p:cNvSpPr>
          <p:nvPr>
            <p:ph idx="1"/>
          </p:nvPr>
        </p:nvSpPr>
        <p:spPr>
          <a:xfrm>
            <a:off x="1447800" y="1600201"/>
            <a:ext cx="7313613" cy="3962399"/>
          </a:xfrm>
        </p:spPr>
        <p:style>
          <a:lnRef idx="2">
            <a:schemeClr val="accent5">
              <a:shade val="50000"/>
            </a:schemeClr>
          </a:lnRef>
          <a:fillRef idx="1">
            <a:schemeClr val="accent5"/>
          </a:fillRef>
          <a:effectRef idx="0">
            <a:schemeClr val="accent5"/>
          </a:effectRef>
          <a:fontRef idx="minor">
            <a:schemeClr val="lt1"/>
          </a:fontRef>
        </p:style>
        <p:txBody>
          <a:bodyPr/>
          <a:lstStyle/>
          <a:p>
            <a:pPr>
              <a:buFont typeface="Arial" pitchFamily="34" charset="0"/>
              <a:buChar char="•"/>
            </a:pPr>
            <a:r>
              <a:rPr lang="zh-TW" altLang="en-US" sz="3000" b="1" dirty="0" smtClean="0">
                <a:solidFill>
                  <a:schemeClr val="accent6">
                    <a:lumMod val="50000"/>
                  </a:schemeClr>
                </a:solidFill>
                <a:latin typeface="微軟正黑體" pitchFamily="34" charset="-120"/>
                <a:ea typeface="微軟正黑體" pitchFamily="34" charset="-120"/>
              </a:rPr>
              <a:t>僱主須為其僱員</a:t>
            </a:r>
            <a:r>
              <a:rPr lang="zh-TW" altLang="en-US" sz="3000" b="1" u="sng" dirty="0" smtClean="0">
                <a:solidFill>
                  <a:schemeClr val="accent6">
                    <a:lumMod val="50000"/>
                  </a:schemeClr>
                </a:solidFill>
                <a:latin typeface="微軟正黑體" pitchFamily="34" charset="-120"/>
                <a:ea typeface="微軟正黑體" pitchFamily="34" charset="-120"/>
              </a:rPr>
              <a:t>在受僱用中</a:t>
            </a:r>
            <a:r>
              <a:rPr lang="zh-TW" altLang="en-US" sz="3000" b="1" dirty="0" smtClean="0">
                <a:solidFill>
                  <a:schemeClr val="accent6">
                    <a:lumMod val="50000"/>
                  </a:schemeClr>
                </a:solidFill>
                <a:latin typeface="微軟正黑體" pitchFamily="34" charset="-120"/>
                <a:ea typeface="微軟正黑體" pitchFamily="34" charset="-120"/>
              </a:rPr>
              <a:t>作出的違法行為負上</a:t>
            </a:r>
            <a:r>
              <a:rPr lang="zh-TW" altLang="en-US" sz="3000" b="1" dirty="0" smtClean="0">
                <a:solidFill>
                  <a:srgbClr val="C00000"/>
                </a:solidFill>
                <a:latin typeface="微軟正黑體" pitchFamily="34" charset="-120"/>
                <a:ea typeface="微軟正黑體" pitchFamily="34" charset="-120"/>
              </a:rPr>
              <a:t>「轉承責任」</a:t>
            </a:r>
            <a:r>
              <a:rPr lang="zh-TW" altLang="en-US" sz="3000" b="1" dirty="0" smtClean="0">
                <a:solidFill>
                  <a:schemeClr val="accent6">
                    <a:lumMod val="50000"/>
                  </a:schemeClr>
                </a:solidFill>
                <a:latin typeface="微軟正黑體" pitchFamily="34" charset="-120"/>
                <a:ea typeface="微軟正黑體" pitchFamily="34" charset="-120"/>
              </a:rPr>
              <a:t>，除非僱主已採取</a:t>
            </a:r>
            <a:r>
              <a:rPr lang="zh-TW" altLang="en-US" sz="3000" b="1" dirty="0" smtClean="0">
                <a:solidFill>
                  <a:srgbClr val="C00000"/>
                </a:solidFill>
                <a:latin typeface="微軟正黑體" pitchFamily="34" charset="-120"/>
                <a:ea typeface="微軟正黑體" pitchFamily="34" charset="-120"/>
              </a:rPr>
              <a:t>「合理可行的措施」</a:t>
            </a:r>
            <a:r>
              <a:rPr lang="zh-TW" altLang="en-US" sz="3000" b="1" dirty="0" smtClean="0">
                <a:solidFill>
                  <a:schemeClr val="accent6">
                    <a:lumMod val="50000"/>
                  </a:schemeClr>
                </a:solidFill>
                <a:latin typeface="微軟正黑體" pitchFamily="34" charset="-120"/>
                <a:ea typeface="微軟正黑體" pitchFamily="34" charset="-120"/>
              </a:rPr>
              <a:t>防止該行為發生</a:t>
            </a:r>
          </a:p>
          <a:p>
            <a:r>
              <a:rPr lang="zh-TW" altLang="en-US" sz="3000" b="1" dirty="0" smtClean="0">
                <a:solidFill>
                  <a:schemeClr val="accent6">
                    <a:lumMod val="50000"/>
                  </a:schemeClr>
                </a:solidFill>
                <a:latin typeface="微軟正黑體" pitchFamily="34" charset="-120"/>
                <a:ea typeface="微軟正黑體" pitchFamily="34" charset="-120"/>
              </a:rPr>
              <a:t>主事人須為其代理人於「授權下」</a:t>
            </a:r>
            <a:r>
              <a:rPr lang="en-US" altLang="zh-TW" sz="3000" b="1" dirty="0" smtClean="0">
                <a:solidFill>
                  <a:schemeClr val="accent6">
                    <a:lumMod val="50000"/>
                  </a:schemeClr>
                </a:solidFill>
                <a:latin typeface="微軟正黑體" pitchFamily="34" charset="-120"/>
                <a:ea typeface="微軟正黑體" pitchFamily="34" charset="-120"/>
              </a:rPr>
              <a:t>(</a:t>
            </a:r>
            <a:r>
              <a:rPr lang="zh-TW" altLang="en-US" sz="3000" b="1" dirty="0" smtClean="0">
                <a:solidFill>
                  <a:schemeClr val="accent6">
                    <a:lumMod val="50000"/>
                  </a:schemeClr>
                </a:solidFill>
                <a:latin typeface="微軟正黑體" pitchFamily="34" charset="-120"/>
                <a:ea typeface="微軟正黑體" pitchFamily="34" charset="-120"/>
              </a:rPr>
              <a:t>不論明示或默示，亦不論是事前或事後</a:t>
            </a:r>
            <a:r>
              <a:rPr lang="en-US" altLang="zh-TW" sz="3000" b="1" dirty="0" smtClean="0">
                <a:solidFill>
                  <a:schemeClr val="accent6">
                    <a:lumMod val="50000"/>
                  </a:schemeClr>
                </a:solidFill>
                <a:latin typeface="微軟正黑體" pitchFamily="34" charset="-120"/>
                <a:ea typeface="微軟正黑體" pitchFamily="34" charset="-120"/>
              </a:rPr>
              <a:t>)</a:t>
            </a:r>
            <a:r>
              <a:rPr lang="zh-TW" altLang="en-US" sz="3000" b="1" dirty="0" smtClean="0">
                <a:solidFill>
                  <a:schemeClr val="accent6">
                    <a:lumMod val="50000"/>
                  </a:schemeClr>
                </a:solidFill>
                <a:latin typeface="微軟正黑體" pitchFamily="34" charset="-120"/>
                <a:ea typeface="微軟正黑體" pitchFamily="34" charset="-120"/>
              </a:rPr>
              <a:t>所作出的違法行為負上轉承責任</a:t>
            </a:r>
          </a:p>
          <a:p>
            <a:r>
              <a:rPr lang="zh-TW" altLang="en-US" sz="3000" b="1" dirty="0" smtClean="0">
                <a:solidFill>
                  <a:schemeClr val="accent6">
                    <a:lumMod val="50000"/>
                  </a:schemeClr>
                </a:solidFill>
                <a:latin typeface="微軟正黑體" pitchFamily="34" charset="-120"/>
                <a:ea typeface="微軟正黑體" pitchFamily="34" charset="-120"/>
              </a:rPr>
              <a:t>不知情並不能成為免除轉承責任的理由</a:t>
            </a:r>
          </a:p>
          <a:p>
            <a:pPr lvl="0">
              <a:buNone/>
            </a:pPr>
            <a:endParaRPr lang="zh-TW" altLang="en-US" sz="3600" dirty="0">
              <a:solidFill>
                <a:schemeClr val="tx1"/>
              </a:solidFill>
              <a:latin typeface="微軟正黑體" pitchFamily="34" charset="-120"/>
              <a:ea typeface="微軟正黑體" pitchFamily="34" charset="-120"/>
            </a:endParaRPr>
          </a:p>
          <a:p>
            <a:endParaRPr lang="zh-TW" altLang="en-US" dirty="0"/>
          </a:p>
        </p:txBody>
      </p:sp>
      <p:pic>
        <p:nvPicPr>
          <p:cNvPr id="5" name="圖片 4" descr="EOC-logo.png"/>
          <p:cNvPicPr>
            <a:picLocks noChangeAspect="1"/>
          </p:cNvPicPr>
          <p:nvPr/>
        </p:nvPicPr>
        <p:blipFill>
          <a:blip r:embed="rId2" cstate="print"/>
          <a:stretch>
            <a:fillRect/>
          </a:stretch>
        </p:blipFill>
        <p:spPr>
          <a:xfrm>
            <a:off x="8079066" y="228600"/>
            <a:ext cx="836341" cy="685800"/>
          </a:xfrm>
          <a:prstGeom prst="rect">
            <a:avLst/>
          </a:prstGeom>
        </p:spPr>
      </p:pic>
    </p:spTree>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微軟正黑體" pitchFamily="34" charset="-120"/>
                <a:ea typeface="微軟正黑體" pitchFamily="34" charset="-120"/>
                <a:cs typeface="+mn-cs"/>
              </a:rPr>
              <a:t>僱員的法律責任</a:t>
            </a:r>
          </a:p>
        </p:txBody>
      </p:sp>
      <p:sp>
        <p:nvSpPr>
          <p:cNvPr id="3" name="內容版面配置區 2"/>
          <p:cNvSpPr>
            <a:spLocks noGrp="1"/>
          </p:cNvSpPr>
          <p:nvPr>
            <p:ph idx="1"/>
          </p:nvPr>
        </p:nvSpPr>
        <p:spPr>
          <a:xfrm>
            <a:off x="1447800" y="1600201"/>
            <a:ext cx="7313613" cy="3962399"/>
          </a:xfrm>
        </p:spPr>
        <p:style>
          <a:lnRef idx="2">
            <a:schemeClr val="accent5">
              <a:shade val="50000"/>
            </a:schemeClr>
          </a:lnRef>
          <a:fillRef idx="1">
            <a:schemeClr val="accent5"/>
          </a:fillRef>
          <a:effectRef idx="0">
            <a:schemeClr val="accent5"/>
          </a:effectRef>
          <a:fontRef idx="minor">
            <a:schemeClr val="lt1"/>
          </a:fontRef>
        </p:style>
        <p:txBody>
          <a:bodyPr/>
          <a:lstStyle/>
          <a:p>
            <a:pPr>
              <a:buFont typeface="Arial" pitchFamily="34" charset="0"/>
              <a:buChar char="•"/>
            </a:pPr>
            <a:r>
              <a:rPr lang="zh-TW" altLang="en-US" sz="3000" b="1" dirty="0" smtClean="0">
                <a:solidFill>
                  <a:schemeClr val="accent6">
                    <a:lumMod val="50000"/>
                  </a:schemeClr>
                </a:solidFill>
                <a:latin typeface="微軟正黑體" pitchFamily="34" charset="-120"/>
                <a:ea typeface="微軟正黑體" pitchFamily="34" charset="-120"/>
              </a:rPr>
              <a:t>自己作出任何歧視 </a:t>
            </a:r>
            <a:r>
              <a:rPr lang="en-US" altLang="zh-TW" sz="3000" b="1" dirty="0" smtClean="0">
                <a:solidFill>
                  <a:schemeClr val="accent6">
                    <a:lumMod val="50000"/>
                  </a:schemeClr>
                </a:solidFill>
                <a:latin typeface="微軟正黑體" pitchFamily="34" charset="-120"/>
                <a:ea typeface="微軟正黑體" pitchFamily="34" charset="-120"/>
              </a:rPr>
              <a:t>/ </a:t>
            </a:r>
            <a:r>
              <a:rPr lang="zh-TW" altLang="en-US" sz="3000" b="1" dirty="0" smtClean="0">
                <a:solidFill>
                  <a:schemeClr val="accent6">
                    <a:lumMod val="50000"/>
                  </a:schemeClr>
                </a:solidFill>
                <a:latin typeface="微軟正黑體" pitchFamily="34" charset="-120"/>
                <a:ea typeface="微軟正黑體" pitchFamily="34" charset="-120"/>
              </a:rPr>
              <a:t>騷擾等行為</a:t>
            </a:r>
          </a:p>
          <a:p>
            <a:pPr>
              <a:buFont typeface="Arial" pitchFamily="34" charset="0"/>
              <a:buChar char="•"/>
            </a:pPr>
            <a:r>
              <a:rPr lang="zh-TW" altLang="en-US" sz="3000" b="1" dirty="0" smtClean="0">
                <a:solidFill>
                  <a:schemeClr val="accent6">
                    <a:lumMod val="50000"/>
                  </a:schemeClr>
                </a:solidFill>
                <a:latin typeface="微軟正黑體" pitchFamily="34" charset="-120"/>
                <a:ea typeface="微軟正黑體" pitchFamily="34" charset="-120"/>
              </a:rPr>
              <a:t>指示、施壓、或明知而協助他人作出            條例下的違法行為</a:t>
            </a:r>
            <a:endParaRPr lang="en-US" altLang="zh-TW" sz="3000" b="1" dirty="0" smtClean="0">
              <a:solidFill>
                <a:schemeClr val="accent6">
                  <a:lumMod val="50000"/>
                </a:schemeClr>
              </a:solidFill>
              <a:latin typeface="微軟正黑體" pitchFamily="34" charset="-120"/>
              <a:ea typeface="微軟正黑體" pitchFamily="34" charset="-120"/>
            </a:endParaRPr>
          </a:p>
          <a:p>
            <a:pPr>
              <a:buNone/>
            </a:pPr>
            <a:endParaRPr lang="zh-TW" altLang="en-US" sz="3000" b="1" dirty="0" smtClean="0">
              <a:solidFill>
                <a:schemeClr val="accent6">
                  <a:lumMod val="50000"/>
                </a:schemeClr>
              </a:solidFill>
              <a:latin typeface="微軟正黑體" pitchFamily="34" charset="-120"/>
              <a:ea typeface="微軟正黑體" pitchFamily="34" charset="-120"/>
            </a:endParaRPr>
          </a:p>
          <a:p>
            <a:pPr lvl="0">
              <a:buNone/>
            </a:pPr>
            <a:endParaRPr lang="zh-TW" altLang="en-US" sz="3600" dirty="0">
              <a:solidFill>
                <a:schemeClr val="tx1"/>
              </a:solidFill>
              <a:latin typeface="微軟正黑體" pitchFamily="34" charset="-120"/>
              <a:ea typeface="微軟正黑體" pitchFamily="34" charset="-120"/>
            </a:endParaRPr>
          </a:p>
          <a:p>
            <a:endParaRPr lang="zh-TW" altLang="en-US" dirty="0"/>
          </a:p>
        </p:txBody>
      </p:sp>
      <p:pic>
        <p:nvPicPr>
          <p:cNvPr id="5" name="圖片 4" descr="EOC-logo.png"/>
          <p:cNvPicPr>
            <a:picLocks noChangeAspect="1"/>
          </p:cNvPicPr>
          <p:nvPr/>
        </p:nvPicPr>
        <p:blipFill>
          <a:blip r:embed="rId2" cstate="print"/>
          <a:stretch>
            <a:fillRect/>
          </a:stretch>
        </p:blipFill>
        <p:spPr>
          <a:xfrm>
            <a:off x="8079066" y="228600"/>
            <a:ext cx="836341" cy="685800"/>
          </a:xfrm>
          <a:prstGeom prst="rect">
            <a:avLst/>
          </a:prstGeom>
        </p:spPr>
      </p:pic>
      <p:pic>
        <p:nvPicPr>
          <p:cNvPr id="10" name="Picture 6" descr="Poster on the workshop for community workers"/>
          <p:cNvPicPr>
            <a:picLocks noChangeAspect="1" noChangeArrowheads="1"/>
          </p:cNvPicPr>
          <p:nvPr/>
        </p:nvPicPr>
        <p:blipFill>
          <a:blip r:embed="rId3" cstate="print"/>
          <a:srcRect t="45652" r="1701" b="23913"/>
          <a:stretch>
            <a:fillRect/>
          </a:stretch>
        </p:blipFill>
        <p:spPr bwMode="auto">
          <a:xfrm>
            <a:off x="4724400" y="3276600"/>
            <a:ext cx="3810000" cy="106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6" name="摺角紙張 5"/>
          <p:cNvSpPr/>
          <p:nvPr/>
        </p:nvSpPr>
        <p:spPr bwMode="auto">
          <a:xfrm>
            <a:off x="1905000" y="1676400"/>
            <a:ext cx="6477000" cy="1981200"/>
          </a:xfrm>
          <a:prstGeom prst="foldedCorner">
            <a:avLst/>
          </a:prstGeom>
          <a:ln>
            <a:no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algn="ctr">
              <a:buNone/>
            </a:pPr>
            <a:endParaRPr lang="en-US" altLang="zh-TW" sz="3600" b="1" dirty="0" smtClean="0">
              <a:solidFill>
                <a:schemeClr val="accent1"/>
              </a:solidFill>
              <a:latin typeface="微軟正黑體" pitchFamily="34" charset="-120"/>
              <a:ea typeface="微軟正黑體" pitchFamily="34" charset="-120"/>
            </a:endParaRPr>
          </a:p>
          <a:p>
            <a:pPr algn="ctr">
              <a:buNone/>
            </a:pPr>
            <a:r>
              <a:rPr lang="zh-TW" altLang="en-US" sz="3600" b="1" dirty="0" smtClean="0">
                <a:solidFill>
                  <a:schemeClr val="accent1"/>
                </a:solidFill>
                <a:latin typeface="微軟正黑體" pitchFamily="34" charset="-120"/>
                <a:ea typeface="微軟正黑體" pitchFamily="34" charset="-120"/>
              </a:rPr>
              <a:t>若學員性騷擾另一學員，</a:t>
            </a:r>
            <a:endParaRPr lang="en-US" altLang="zh-TW" sz="3600" b="1" dirty="0" smtClean="0">
              <a:solidFill>
                <a:schemeClr val="accent1"/>
              </a:solidFill>
              <a:latin typeface="微軟正黑體" pitchFamily="34" charset="-120"/>
              <a:ea typeface="微軟正黑體" pitchFamily="34" charset="-120"/>
            </a:endParaRPr>
          </a:p>
          <a:p>
            <a:pPr algn="ctr">
              <a:buNone/>
            </a:pPr>
            <a:r>
              <a:rPr lang="zh-TW" altLang="en-US" sz="3600" b="1" dirty="0" smtClean="0">
                <a:solidFill>
                  <a:schemeClr val="accent1"/>
                </a:solidFill>
                <a:latin typeface="微軟正黑體" pitchFamily="34" charset="-120"/>
                <a:ea typeface="微軟正黑體" pitchFamily="34" charset="-120"/>
              </a:rPr>
              <a:t>體育總會需負上法律責任嗎</a:t>
            </a:r>
            <a:r>
              <a:rPr lang="en-US" altLang="zh-TW" sz="3600" b="1" dirty="0" smtClean="0">
                <a:solidFill>
                  <a:schemeClr val="accent1"/>
                </a:solidFill>
                <a:latin typeface="微軟正黑體" pitchFamily="34" charset="-120"/>
                <a:ea typeface="微軟正黑體" pitchFamily="34" charset="-120"/>
              </a:rPr>
              <a:t>?</a:t>
            </a:r>
            <a:endParaRPr lang="zh-TW" altLang="en-US" sz="3600" b="1" dirty="0" smtClean="0">
              <a:solidFill>
                <a:schemeClr val="accent1"/>
              </a:solidFill>
              <a:latin typeface="微軟正黑體" pitchFamily="34" charset="-120"/>
              <a:ea typeface="微軟正黑體"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chemeClr val="tx1"/>
              </a:solidFill>
              <a:effectLst/>
              <a:latin typeface="Arial" charset="0"/>
            </a:endParaRPr>
          </a:p>
        </p:txBody>
      </p:sp>
      <p:pic>
        <p:nvPicPr>
          <p:cNvPr id="4" name="圖片 3" descr="EOC-logo.png"/>
          <p:cNvPicPr>
            <a:picLocks noChangeAspect="1"/>
          </p:cNvPicPr>
          <p:nvPr/>
        </p:nvPicPr>
        <p:blipFill>
          <a:blip r:embed="rId2" cstate="print"/>
          <a:stretch>
            <a:fillRect/>
          </a:stretch>
        </p:blipFill>
        <p:spPr>
          <a:xfrm>
            <a:off x="8079066" y="228600"/>
            <a:ext cx="836341" cy="685800"/>
          </a:xfrm>
          <a:prstGeom prst="rect">
            <a:avLst/>
          </a:prstGeom>
        </p:spPr>
      </p:pic>
    </p:spTree>
  </p:cSld>
  <p:clrMapOvr>
    <a:masterClrMapping/>
  </p:clrMapOvr>
  <p:transition>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b="1" dirty="0" smtClean="0">
                <a:solidFill>
                  <a:schemeClr val="tx1"/>
                </a:solidFill>
                <a:latin typeface="微軟正黑體" pitchFamily="34" charset="-120"/>
                <a:ea typeface="微軟正黑體" pitchFamily="34" charset="-120"/>
                <a:cs typeface="+mn-cs"/>
              </a:rPr>
              <a:t>使人受害 </a:t>
            </a:r>
            <a:r>
              <a:rPr lang="en-US" altLang="zh-TW" sz="3200" b="1" dirty="0" smtClean="0">
                <a:solidFill>
                  <a:schemeClr val="tx1"/>
                </a:solidFill>
                <a:latin typeface="微軟正黑體" pitchFamily="34" charset="-120"/>
                <a:ea typeface="微軟正黑體" pitchFamily="34" charset="-120"/>
                <a:cs typeface="+mn-cs"/>
              </a:rPr>
              <a:t>(</a:t>
            </a:r>
            <a:r>
              <a:rPr lang="en-US" altLang="zh-TW" sz="3200" b="1" dirty="0" err="1" smtClean="0">
                <a:solidFill>
                  <a:schemeClr val="tx1"/>
                </a:solidFill>
                <a:latin typeface="微軟正黑體" pitchFamily="34" charset="-120"/>
                <a:ea typeface="微軟正黑體" pitchFamily="34" charset="-120"/>
                <a:cs typeface="+mn-cs"/>
              </a:rPr>
              <a:t>Victimisation</a:t>
            </a:r>
            <a:r>
              <a:rPr lang="en-US" altLang="zh-TW" sz="3200" b="1" dirty="0" smtClean="0">
                <a:solidFill>
                  <a:schemeClr val="tx1"/>
                </a:solidFill>
                <a:latin typeface="微軟正黑體" pitchFamily="34" charset="-120"/>
                <a:ea typeface="微軟正黑體" pitchFamily="34" charset="-120"/>
                <a:cs typeface="+mn-cs"/>
              </a:rPr>
              <a:t>)</a:t>
            </a:r>
            <a:endParaRPr lang="zh-TW" altLang="en-US" sz="3200" b="1" dirty="0" smtClean="0">
              <a:solidFill>
                <a:schemeClr val="tx1"/>
              </a:solidFill>
              <a:latin typeface="微軟正黑體" pitchFamily="34" charset="-120"/>
              <a:ea typeface="微軟正黑體" pitchFamily="34" charset="-120"/>
              <a:cs typeface="+mn-cs"/>
            </a:endParaRPr>
          </a:p>
        </p:txBody>
      </p:sp>
      <p:sp>
        <p:nvSpPr>
          <p:cNvPr id="3" name="內容版面配置區 2"/>
          <p:cNvSpPr>
            <a:spLocks noGrp="1"/>
          </p:cNvSpPr>
          <p:nvPr>
            <p:ph idx="1"/>
          </p:nvPr>
        </p:nvSpPr>
        <p:spPr>
          <a:xfrm>
            <a:off x="1447800" y="1524000"/>
            <a:ext cx="7313613" cy="4191000"/>
          </a:xfrm>
        </p:spPr>
        <p:style>
          <a:lnRef idx="2">
            <a:schemeClr val="accent5">
              <a:shade val="50000"/>
            </a:schemeClr>
          </a:lnRef>
          <a:fillRef idx="1">
            <a:schemeClr val="accent5"/>
          </a:fillRef>
          <a:effectRef idx="0">
            <a:schemeClr val="accent5"/>
          </a:effectRef>
          <a:fontRef idx="minor">
            <a:schemeClr val="lt1"/>
          </a:fontRef>
        </p:style>
        <p:txBody>
          <a:bodyPr/>
          <a:lstStyle/>
          <a:p>
            <a:pPr lvl="0" algn="ctr">
              <a:buNone/>
            </a:pPr>
            <a:r>
              <a:rPr lang="zh-TW" altLang="en-US" dirty="0" smtClean="0">
                <a:solidFill>
                  <a:schemeClr val="tx1"/>
                </a:solidFill>
                <a:latin typeface="微軟正黑體" pitchFamily="34" charset="-120"/>
                <a:ea typeface="微軟正黑體" pitchFamily="34" charset="-120"/>
              </a:rPr>
              <a:t>由於</a:t>
            </a:r>
            <a:r>
              <a:rPr lang="en-US" altLang="zh-TW" dirty="0" smtClean="0">
                <a:solidFill>
                  <a:schemeClr val="tx1"/>
                </a:solidFill>
                <a:latin typeface="微軟正黑體" pitchFamily="34" charset="-120"/>
                <a:ea typeface="微軟正黑體" pitchFamily="34" charset="-120"/>
              </a:rPr>
              <a:t>(</a:t>
            </a:r>
            <a:r>
              <a:rPr lang="zh-TW" altLang="en-US" dirty="0" smtClean="0">
                <a:solidFill>
                  <a:schemeClr val="tx1"/>
                </a:solidFill>
                <a:latin typeface="微軟正黑體" pitchFamily="34" charset="-120"/>
                <a:ea typeface="微軟正黑體" pitchFamily="34" charset="-120"/>
              </a:rPr>
              <a:t>或懷疑</a:t>
            </a:r>
            <a:r>
              <a:rPr lang="en-US" altLang="zh-TW" dirty="0" smtClean="0">
                <a:solidFill>
                  <a:schemeClr val="tx1"/>
                </a:solidFill>
                <a:latin typeface="微軟正黑體" pitchFamily="34" charset="-120"/>
                <a:ea typeface="微軟正黑體" pitchFamily="34" charset="-120"/>
              </a:rPr>
              <a:t>)</a:t>
            </a:r>
            <a:r>
              <a:rPr lang="zh-TW" altLang="en-US" dirty="0" smtClean="0">
                <a:solidFill>
                  <a:schemeClr val="tx1"/>
                </a:solidFill>
                <a:latin typeface="微軟正黑體" pitchFamily="34" charset="-120"/>
                <a:ea typeface="微軟正黑體" pitchFamily="34" charset="-120"/>
              </a:rPr>
              <a:t> </a:t>
            </a:r>
            <a:r>
              <a:rPr lang="zh-TW" altLang="en-US" dirty="0" smtClean="0">
                <a:solidFill>
                  <a:schemeClr val="tx1"/>
                </a:solidFill>
                <a:latin typeface="微軟正黑體" pitchFamily="34" charset="-120"/>
                <a:ea typeface="微軟正黑體" pitchFamily="34" charset="-120"/>
                <a:cs typeface="+mn-cs"/>
              </a:rPr>
              <a:t>受害人士或其他人已</a:t>
            </a:r>
            <a:r>
              <a:rPr lang="en-US" altLang="zh-TW" dirty="0" smtClean="0">
                <a:solidFill>
                  <a:schemeClr val="tx1"/>
                </a:solidFill>
                <a:latin typeface="微軟正黑體" pitchFamily="34" charset="-120"/>
                <a:ea typeface="微軟正黑體" pitchFamily="34" charset="-120"/>
                <a:cs typeface="+mn-cs"/>
              </a:rPr>
              <a:t>/</a:t>
            </a:r>
            <a:r>
              <a:rPr lang="zh-TW" altLang="en-US" dirty="0" smtClean="0">
                <a:solidFill>
                  <a:schemeClr val="tx1"/>
                </a:solidFill>
                <a:latin typeface="微軟正黑體" pitchFamily="34" charset="-120"/>
                <a:ea typeface="微軟正黑體" pitchFamily="34" charset="-120"/>
                <a:cs typeface="+mn-cs"/>
              </a:rPr>
              <a:t>擬</a:t>
            </a:r>
            <a:r>
              <a:rPr lang="zh-TW" altLang="en-US" dirty="0" smtClean="0">
                <a:solidFill>
                  <a:schemeClr val="tx1"/>
                </a:solidFill>
                <a:latin typeface="微軟正黑體" pitchFamily="34" charset="-120"/>
                <a:ea typeface="微軟正黑體" pitchFamily="34" charset="-120"/>
              </a:rPr>
              <a:t>作出</a:t>
            </a:r>
            <a:endParaRPr lang="en-US" altLang="zh-TW" dirty="0" smtClean="0">
              <a:solidFill>
                <a:schemeClr val="tx1"/>
              </a:solidFill>
              <a:latin typeface="微軟正黑體" pitchFamily="34" charset="-120"/>
              <a:ea typeface="微軟正黑體" pitchFamily="34" charset="-120"/>
            </a:endParaRPr>
          </a:p>
          <a:p>
            <a:pPr lvl="0" algn="ctr">
              <a:buNone/>
            </a:pPr>
            <a:r>
              <a:rPr lang="zh-TW" altLang="en-US" dirty="0" smtClean="0">
                <a:solidFill>
                  <a:schemeClr val="tx1"/>
                </a:solidFill>
                <a:latin typeface="微軟正黑體" pitchFamily="34" charset="-120"/>
                <a:ea typeface="微軟正黑體" pitchFamily="34" charset="-120"/>
              </a:rPr>
              <a:t>以下事情，而給予他</a:t>
            </a:r>
            <a:r>
              <a:rPr lang="en-US" altLang="zh-TW" dirty="0" smtClean="0">
                <a:solidFill>
                  <a:schemeClr val="tx1"/>
                </a:solidFill>
                <a:latin typeface="微軟正黑體" pitchFamily="34" charset="-120"/>
                <a:ea typeface="微軟正黑體" pitchFamily="34" charset="-120"/>
              </a:rPr>
              <a:t>/</a:t>
            </a:r>
            <a:r>
              <a:rPr lang="zh-TW" altLang="en-US" dirty="0" smtClean="0">
                <a:solidFill>
                  <a:schemeClr val="tx1"/>
                </a:solidFill>
                <a:latin typeface="微軟正黑體" pitchFamily="34" charset="-120"/>
                <a:ea typeface="微軟正黑體" pitchFamily="34" charset="-120"/>
              </a:rPr>
              <a:t>她較差對待：</a:t>
            </a:r>
          </a:p>
        </p:txBody>
      </p:sp>
      <p:pic>
        <p:nvPicPr>
          <p:cNvPr id="5" name="圖片 4" descr="EOC-logo.png"/>
          <p:cNvPicPr>
            <a:picLocks noChangeAspect="1"/>
          </p:cNvPicPr>
          <p:nvPr/>
        </p:nvPicPr>
        <p:blipFill>
          <a:blip r:embed="rId3" cstate="print"/>
          <a:stretch>
            <a:fillRect/>
          </a:stretch>
        </p:blipFill>
        <p:spPr>
          <a:xfrm>
            <a:off x="8079066" y="228600"/>
            <a:ext cx="836341" cy="685800"/>
          </a:xfrm>
          <a:prstGeom prst="rect">
            <a:avLst/>
          </a:prstGeom>
        </p:spPr>
      </p:pic>
      <p:graphicFrame>
        <p:nvGraphicFramePr>
          <p:cNvPr id="7" name="資料庫圖表 6"/>
          <p:cNvGraphicFramePr/>
          <p:nvPr/>
        </p:nvGraphicFramePr>
        <p:xfrm>
          <a:off x="1600200" y="2641104"/>
          <a:ext cx="7086600" cy="2769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p:txBody>
          <a:bodyPr/>
          <a:lstStyle/>
          <a:p>
            <a:r>
              <a:rPr lang="zh-TW" altLang="en-US" b="1" dirty="0" smtClean="0">
                <a:solidFill>
                  <a:schemeClr val="tx1"/>
                </a:solidFill>
                <a:latin typeface="微軟正黑體" pitchFamily="34" charset="-120"/>
                <a:ea typeface="微軟正黑體" pitchFamily="34" charset="-120"/>
                <a:cs typeface="+mj-cs"/>
              </a:rPr>
              <a:t>體育總會</a:t>
            </a:r>
            <a:r>
              <a:rPr lang="zh-TW" altLang="en-US" b="1" dirty="0">
                <a:solidFill>
                  <a:schemeClr val="tx1"/>
                </a:solidFill>
                <a:latin typeface="微軟正黑體" pitchFamily="34" charset="-120"/>
                <a:ea typeface="微軟正黑體" pitchFamily="34" charset="-120"/>
              </a:rPr>
              <a:t>的</a:t>
            </a:r>
            <a:r>
              <a:rPr lang="zh-TW" altLang="en-US" b="1" dirty="0" smtClean="0">
                <a:solidFill>
                  <a:schemeClr val="tx1"/>
                </a:solidFill>
                <a:latin typeface="微軟正黑體" pitchFamily="34" charset="-120"/>
                <a:ea typeface="微軟正黑體" pitchFamily="34" charset="-120"/>
              </a:rPr>
              <a:t>角色 </a:t>
            </a:r>
            <a:r>
              <a:rPr lang="en-US" altLang="zh-TW" b="1" dirty="0" smtClean="0">
                <a:solidFill>
                  <a:schemeClr val="tx1"/>
                </a:solidFill>
                <a:latin typeface="微軟正黑體" pitchFamily="34" charset="-120"/>
                <a:ea typeface="微軟正黑體" pitchFamily="34" charset="-120"/>
              </a:rPr>
              <a:t>-</a:t>
            </a:r>
            <a:r>
              <a:rPr lang="zh-TW" altLang="en-US" b="1" dirty="0" smtClean="0">
                <a:solidFill>
                  <a:schemeClr val="tx1"/>
                </a:solidFill>
                <a:latin typeface="微軟正黑體" pitchFamily="34" charset="-120"/>
                <a:ea typeface="微軟正黑體" pitchFamily="34" charset="-120"/>
                <a:cs typeface="+mj-cs"/>
              </a:rPr>
              <a:t/>
            </a:r>
            <a:br>
              <a:rPr lang="zh-TW" altLang="en-US" b="1" dirty="0" smtClean="0">
                <a:solidFill>
                  <a:schemeClr val="tx1"/>
                </a:solidFill>
                <a:latin typeface="微軟正黑體" pitchFamily="34" charset="-120"/>
                <a:ea typeface="微軟正黑體" pitchFamily="34" charset="-120"/>
                <a:cs typeface="+mj-cs"/>
              </a:rPr>
            </a:br>
            <a:r>
              <a:rPr lang="zh-TW" altLang="en-US" b="1" dirty="0" smtClean="0">
                <a:solidFill>
                  <a:srgbClr val="7030A0"/>
                </a:solidFill>
                <a:latin typeface="微軟正黑體" pitchFamily="34" charset="-120"/>
                <a:ea typeface="微軟正黑體" pitchFamily="34" charset="-120"/>
              </a:rPr>
              <a:t>僱主</a:t>
            </a:r>
            <a:r>
              <a:rPr lang="en-US" altLang="zh-TW" b="1" dirty="0" smtClean="0">
                <a:solidFill>
                  <a:srgbClr val="7030A0"/>
                </a:solidFill>
                <a:latin typeface="微軟正黑體" pitchFamily="34" charset="-120"/>
                <a:ea typeface="微軟正黑體" pitchFamily="34" charset="-120"/>
              </a:rPr>
              <a:t>/</a:t>
            </a:r>
            <a:r>
              <a:rPr lang="zh-TW" altLang="en-US" b="1" dirty="0" smtClean="0">
                <a:solidFill>
                  <a:srgbClr val="7030A0"/>
                </a:solidFill>
                <a:latin typeface="微軟正黑體" pitchFamily="34" charset="-120"/>
                <a:ea typeface="微軟正黑體" pitchFamily="34" charset="-120"/>
              </a:rPr>
              <a:t>服務提供者</a:t>
            </a:r>
            <a:endParaRPr lang="zh-TW" altLang="en-US" dirty="0"/>
          </a:p>
        </p:txBody>
      </p:sp>
      <p:pic>
        <p:nvPicPr>
          <p:cNvPr id="5" name="圖片 4" descr="EOC-logo.png"/>
          <p:cNvPicPr>
            <a:picLocks noChangeAspect="1"/>
          </p:cNvPicPr>
          <p:nvPr/>
        </p:nvPicPr>
        <p:blipFill>
          <a:blip r:embed="rId2" cstate="print"/>
          <a:stretch>
            <a:fillRect/>
          </a:stretch>
        </p:blipFill>
        <p:spPr>
          <a:xfrm>
            <a:off x="8079066" y="228600"/>
            <a:ext cx="836341" cy="685800"/>
          </a:xfrm>
          <a:prstGeom prst="rect">
            <a:avLst/>
          </a:prstGeom>
        </p:spPr>
      </p:pic>
      <p:sp>
        <p:nvSpPr>
          <p:cNvPr id="8" name="橢圓 7"/>
          <p:cNvSpPr/>
          <p:nvPr/>
        </p:nvSpPr>
        <p:spPr bwMode="auto">
          <a:xfrm rot="20597190">
            <a:off x="3776927" y="1963440"/>
            <a:ext cx="2626870" cy="6858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zh-TW" altLang="en-US" sz="2400" b="1" dirty="0" smtClean="0">
                <a:solidFill>
                  <a:srgbClr val="7030A0"/>
                </a:solidFill>
                <a:latin typeface="微軟正黑體" pitchFamily="34" charset="-120"/>
                <a:ea typeface="微軟正黑體" pitchFamily="34" charset="-120"/>
              </a:rPr>
              <a:t>僱主</a:t>
            </a:r>
            <a:r>
              <a:rPr lang="en-US" altLang="zh-TW" sz="2400" b="1" dirty="0" smtClean="0">
                <a:solidFill>
                  <a:srgbClr val="0070C0"/>
                </a:solidFill>
                <a:latin typeface="微軟正黑體" pitchFamily="34" charset="-120"/>
                <a:ea typeface="微軟正黑體" pitchFamily="34" charset="-120"/>
              </a:rPr>
              <a:t>&gt;</a:t>
            </a:r>
            <a:r>
              <a:rPr lang="zh-TW" altLang="en-US" sz="2400" b="1" dirty="0" smtClean="0">
                <a:solidFill>
                  <a:srgbClr val="0070C0"/>
                </a:solidFill>
                <a:latin typeface="微軟正黑體" pitchFamily="34" charset="-120"/>
                <a:ea typeface="微軟正黑體" pitchFamily="34" charset="-120"/>
              </a:rPr>
              <a:t>僱員</a:t>
            </a:r>
            <a:endParaRPr kumimoji="0" lang="zh-TW" altLang="en-US" sz="2400" b="1" i="0" strike="noStrike" cap="none" normalizeH="0" baseline="0" dirty="0" smtClean="0">
              <a:ln>
                <a:noFill/>
              </a:ln>
              <a:solidFill>
                <a:srgbClr val="0070C0"/>
              </a:solidFill>
              <a:effectLst/>
              <a:latin typeface="Arial" charset="0"/>
            </a:endParaRPr>
          </a:p>
        </p:txBody>
      </p:sp>
      <p:sp>
        <p:nvSpPr>
          <p:cNvPr id="10" name="橢圓 9"/>
          <p:cNvSpPr/>
          <p:nvPr/>
        </p:nvSpPr>
        <p:spPr bwMode="auto">
          <a:xfrm rot="1973850">
            <a:off x="3287518" y="3933477"/>
            <a:ext cx="3071678" cy="947086"/>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zh-TW" altLang="en-US" sz="2000" b="1" dirty="0" smtClean="0">
                <a:solidFill>
                  <a:schemeClr val="accent6">
                    <a:lumMod val="50000"/>
                  </a:schemeClr>
                </a:solidFill>
                <a:latin typeface="微軟正黑體" pitchFamily="34" charset="-120"/>
                <a:ea typeface="微軟正黑體" pitchFamily="34" charset="-120"/>
              </a:rPr>
              <a:t>   </a:t>
            </a:r>
            <a:r>
              <a:rPr lang="zh-TW" altLang="en-US" sz="2400" b="1" dirty="0" smtClean="0">
                <a:solidFill>
                  <a:srgbClr val="7030A0"/>
                </a:solidFill>
                <a:latin typeface="微軟正黑體" pitchFamily="34" charset="-120"/>
                <a:ea typeface="微軟正黑體" pitchFamily="34" charset="-120"/>
              </a:rPr>
              <a:t>服務提供者</a:t>
            </a:r>
            <a:r>
              <a:rPr lang="en-US" altLang="zh-TW" sz="2400" b="1" dirty="0" smtClean="0">
                <a:solidFill>
                  <a:srgbClr val="7030A0"/>
                </a:solidFill>
                <a:latin typeface="微軟正黑體" pitchFamily="34" charset="-120"/>
                <a:ea typeface="微軟正黑體" pitchFamily="34" charset="-120"/>
              </a:rPr>
              <a:t> ^</a:t>
            </a:r>
          </a:p>
          <a:p>
            <a:pPr algn="ctr" fontAlgn="base">
              <a:spcBef>
                <a:spcPct val="0"/>
              </a:spcBef>
              <a:spcAft>
                <a:spcPct val="0"/>
              </a:spcAft>
            </a:pPr>
            <a:endParaRPr kumimoji="0" lang="zh-TW" altLang="en-US" sz="2400" b="0" i="0" strike="noStrike" cap="none" normalizeH="0" baseline="0" dirty="0" smtClean="0">
              <a:ln>
                <a:noFill/>
              </a:ln>
              <a:solidFill>
                <a:srgbClr val="0070C0"/>
              </a:solidFill>
              <a:effectLst/>
              <a:latin typeface="Arial" charset="0"/>
            </a:endParaRPr>
          </a:p>
        </p:txBody>
      </p:sp>
      <p:sp>
        <p:nvSpPr>
          <p:cNvPr id="13" name="圓角矩形 12"/>
          <p:cNvSpPr/>
          <p:nvPr/>
        </p:nvSpPr>
        <p:spPr bwMode="auto">
          <a:xfrm>
            <a:off x="1752600" y="2362200"/>
            <a:ext cx="2438400" cy="1600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fontAlgn="base">
              <a:spcBef>
                <a:spcPct val="0"/>
              </a:spcBef>
              <a:spcAft>
                <a:spcPct val="0"/>
              </a:spcAft>
            </a:pPr>
            <a:r>
              <a:rPr lang="zh-TW" altLang="en-US" sz="3400" b="1" dirty="0" smtClean="0">
                <a:solidFill>
                  <a:schemeClr val="tx1"/>
                </a:solidFill>
                <a:latin typeface="微軟正黑體" pitchFamily="34" charset="-120"/>
                <a:ea typeface="微軟正黑體" pitchFamily="34" charset="-120"/>
                <a:cs typeface="+mj-cs"/>
              </a:rPr>
              <a:t>體育總會</a:t>
            </a:r>
          </a:p>
        </p:txBody>
      </p:sp>
      <p:sp>
        <p:nvSpPr>
          <p:cNvPr id="14" name="圓角矩形 13"/>
          <p:cNvSpPr/>
          <p:nvPr/>
        </p:nvSpPr>
        <p:spPr bwMode="auto">
          <a:xfrm>
            <a:off x="5867400" y="3886200"/>
            <a:ext cx="2438400" cy="1371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lvl="0"/>
            <a:r>
              <a:rPr lang="zh-TW" altLang="en-US" sz="3400" b="1" dirty="0" smtClean="0">
                <a:solidFill>
                  <a:schemeClr val="tx1"/>
                </a:solidFill>
                <a:latin typeface="微軟正黑體" pitchFamily="34" charset="-120"/>
                <a:ea typeface="微軟正黑體" pitchFamily="34" charset="-120"/>
                <a:cs typeface="+mj-cs"/>
              </a:rPr>
              <a:t>學員</a:t>
            </a:r>
          </a:p>
        </p:txBody>
      </p:sp>
      <p:sp>
        <p:nvSpPr>
          <p:cNvPr id="18" name="圓角矩形 17"/>
          <p:cNvSpPr/>
          <p:nvPr/>
        </p:nvSpPr>
        <p:spPr bwMode="auto">
          <a:xfrm>
            <a:off x="5867400" y="1600200"/>
            <a:ext cx="2438400" cy="1371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lvl="0" algn="ctr"/>
            <a:r>
              <a:rPr lang="zh-TW" altLang="en-US" sz="3400" b="1" dirty="0" smtClean="0">
                <a:solidFill>
                  <a:schemeClr val="tx1"/>
                </a:solidFill>
                <a:latin typeface="微軟正黑體" pitchFamily="34" charset="-120"/>
                <a:ea typeface="微軟正黑體" pitchFamily="34" charset="-120"/>
                <a:cs typeface="+mj-cs"/>
              </a:rPr>
              <a:t>教練</a:t>
            </a:r>
            <a:r>
              <a:rPr lang="en-US" altLang="zh-TW" sz="3400" b="1" dirty="0" smtClean="0">
                <a:solidFill>
                  <a:schemeClr val="tx1"/>
                </a:solidFill>
                <a:latin typeface="微軟正黑體" pitchFamily="34" charset="-120"/>
                <a:ea typeface="微軟正黑體" pitchFamily="34" charset="-120"/>
                <a:cs typeface="+mj-cs"/>
              </a:rPr>
              <a:t>/</a:t>
            </a:r>
            <a:r>
              <a:rPr lang="zh-TW" altLang="en-US" sz="3400" b="1" dirty="0" smtClean="0">
                <a:solidFill>
                  <a:schemeClr val="tx1"/>
                </a:solidFill>
                <a:latin typeface="微軟正黑體" pitchFamily="34" charset="-120"/>
                <a:ea typeface="微軟正黑體" pitchFamily="34" charset="-120"/>
                <a:cs typeface="+mj-cs"/>
              </a:rPr>
              <a:t>職員</a:t>
            </a:r>
          </a:p>
        </p:txBody>
      </p:sp>
      <p:cxnSp>
        <p:nvCxnSpPr>
          <p:cNvPr id="22" name="直線單箭頭接點 21"/>
          <p:cNvCxnSpPr/>
          <p:nvPr/>
        </p:nvCxnSpPr>
        <p:spPr bwMode="auto">
          <a:xfrm flipV="1">
            <a:off x="4267200" y="2438400"/>
            <a:ext cx="1524000" cy="4572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4" name="直線單箭頭接點 23"/>
          <p:cNvCxnSpPr/>
          <p:nvPr/>
        </p:nvCxnSpPr>
        <p:spPr bwMode="auto">
          <a:xfrm>
            <a:off x="4267200" y="3429000"/>
            <a:ext cx="1524000" cy="990600"/>
          </a:xfrm>
          <a:prstGeom prst="straightConnector1">
            <a:avLst/>
          </a:prstGeom>
          <a:solidFill>
            <a:schemeClr val="accent1"/>
          </a:solidFill>
          <a:ln w="38100" cap="flat" cmpd="sng" algn="ctr">
            <a:solidFill>
              <a:schemeClr val="tx1"/>
            </a:solidFill>
            <a:prstDash val="solid"/>
            <a:round/>
            <a:headEnd type="arrow"/>
            <a:tailEnd type="arrow"/>
          </a:ln>
          <a:effectLst/>
        </p:spPr>
      </p:cxnSp>
      <p:sp>
        <p:nvSpPr>
          <p:cNvPr id="15" name="橢圓 14"/>
          <p:cNvSpPr/>
          <p:nvPr/>
        </p:nvSpPr>
        <p:spPr bwMode="auto">
          <a:xfrm rot="2040101">
            <a:off x="2998876" y="4343266"/>
            <a:ext cx="3071678" cy="100199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altLang="zh-TW" sz="2400" dirty="0" smtClean="0">
                <a:solidFill>
                  <a:srgbClr val="7030A0"/>
                </a:solidFill>
                <a:latin typeface="微軟正黑體" pitchFamily="34" charset="-120"/>
                <a:ea typeface="微軟正黑體" pitchFamily="34" charset="-120"/>
              </a:rPr>
              <a:t>v</a:t>
            </a:r>
          </a:p>
          <a:p>
            <a:pPr algn="ctr" fontAlgn="base">
              <a:spcBef>
                <a:spcPct val="0"/>
              </a:spcBef>
              <a:spcAft>
                <a:spcPct val="0"/>
              </a:spcAft>
            </a:pPr>
            <a:r>
              <a:rPr lang="zh-TW" altLang="en-US" sz="2400" b="1" dirty="0" smtClean="0">
                <a:solidFill>
                  <a:srgbClr val="0070C0"/>
                </a:solidFill>
                <a:latin typeface="微軟正黑體" pitchFamily="34" charset="-120"/>
                <a:ea typeface="微軟正黑體" pitchFamily="34" charset="-120"/>
              </a:rPr>
              <a:t>  服務使用者</a:t>
            </a:r>
            <a:endParaRPr kumimoji="0" lang="zh-TW" altLang="en-US" sz="2400" b="0" i="0" strike="noStrike" cap="none" normalizeH="0" baseline="0" dirty="0" smtClean="0">
              <a:ln>
                <a:noFill/>
              </a:ln>
              <a:solidFill>
                <a:srgbClr val="0070C0"/>
              </a:solidFill>
              <a:effectLst/>
              <a:latin typeface="Arial" charset="0"/>
            </a:endParaRPr>
          </a:p>
        </p:txBody>
      </p:sp>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tx1"/>
                </a:solidFill>
                <a:latin typeface="微軟正黑體" pitchFamily="34" charset="-120"/>
                <a:ea typeface="微軟正黑體" pitchFamily="34" charset="-120"/>
                <a:cs typeface="+mn-cs"/>
              </a:rPr>
              <a:t>內容</a:t>
            </a:r>
          </a:p>
        </p:txBody>
      </p:sp>
      <p:sp>
        <p:nvSpPr>
          <p:cNvPr id="3" name="內容版面配置區 2"/>
          <p:cNvSpPr>
            <a:spLocks noGrp="1"/>
          </p:cNvSpPr>
          <p:nvPr>
            <p:ph idx="1"/>
          </p:nvPr>
        </p:nvSpPr>
        <p:spPr>
          <a:xfrm>
            <a:off x="1447800" y="1600201"/>
            <a:ext cx="7313613" cy="3962400"/>
          </a:xfrm>
        </p:spPr>
        <p:style>
          <a:lnRef idx="2">
            <a:schemeClr val="accent5">
              <a:shade val="50000"/>
            </a:schemeClr>
          </a:lnRef>
          <a:fillRef idx="1">
            <a:schemeClr val="accent5"/>
          </a:fillRef>
          <a:effectRef idx="0">
            <a:schemeClr val="accent5"/>
          </a:effectRef>
          <a:fontRef idx="minor">
            <a:schemeClr val="lt1"/>
          </a:fontRef>
        </p:style>
        <p:txBody>
          <a:bodyPr/>
          <a:lstStyle/>
          <a:p>
            <a:pPr>
              <a:buNone/>
            </a:pPr>
            <a:r>
              <a:rPr lang="zh-TW" altLang="en-US" b="1" dirty="0" smtClean="0">
                <a:solidFill>
                  <a:srgbClr val="C00000"/>
                </a:solidFill>
                <a:latin typeface="微軟正黑體" pitchFamily="34" charset="-120"/>
                <a:ea typeface="微軟正黑體" pitchFamily="34" charset="-120"/>
              </a:rPr>
              <a:t>性騷擾  </a:t>
            </a:r>
            <a:r>
              <a:rPr lang="en-US" altLang="zh-TW" b="1" dirty="0" smtClean="0">
                <a:solidFill>
                  <a:schemeClr val="accent6">
                    <a:lumMod val="50000"/>
                  </a:schemeClr>
                </a:solidFill>
                <a:latin typeface="微軟正黑體" pitchFamily="34" charset="-120"/>
                <a:ea typeface="微軟正黑體" pitchFamily="34" charset="-120"/>
              </a:rPr>
              <a:t>-《</a:t>
            </a:r>
            <a:r>
              <a:rPr lang="zh-TW" altLang="en-US" b="1" dirty="0" smtClean="0">
                <a:solidFill>
                  <a:schemeClr val="accent6">
                    <a:lumMod val="50000"/>
                  </a:schemeClr>
                </a:solidFill>
                <a:latin typeface="微軟正黑體" pitchFamily="34" charset="-120"/>
                <a:ea typeface="微軟正黑體" pitchFamily="34" charset="-120"/>
              </a:rPr>
              <a:t>性別歧視條例</a:t>
            </a:r>
            <a:r>
              <a:rPr lang="en-US" altLang="zh-TW" b="1" dirty="0" smtClean="0">
                <a:solidFill>
                  <a:schemeClr val="accent6">
                    <a:lumMod val="50000"/>
                  </a:schemeClr>
                </a:solidFill>
                <a:latin typeface="微軟正黑體" pitchFamily="34" charset="-120"/>
                <a:ea typeface="微軟正黑體" pitchFamily="34" charset="-120"/>
              </a:rPr>
              <a:t>》</a:t>
            </a:r>
          </a:p>
          <a:p>
            <a:r>
              <a:rPr lang="zh-TW" altLang="en-US" b="1" dirty="0" smtClean="0">
                <a:solidFill>
                  <a:schemeClr val="accent6">
                    <a:lumMod val="50000"/>
                  </a:schemeClr>
                </a:solidFill>
                <a:latin typeface="微軟正黑體" pitchFamily="34" charset="-120"/>
                <a:ea typeface="微軟正黑體" pitchFamily="34" charset="-120"/>
              </a:rPr>
              <a:t>性騷擾的定義</a:t>
            </a:r>
            <a:endParaRPr lang="en-US" altLang="zh-TW" b="1" dirty="0" smtClean="0">
              <a:solidFill>
                <a:schemeClr val="accent6">
                  <a:lumMod val="50000"/>
                </a:schemeClr>
              </a:solidFill>
              <a:latin typeface="微軟正黑體" pitchFamily="34" charset="-120"/>
              <a:ea typeface="微軟正黑體" pitchFamily="34" charset="-120"/>
            </a:endParaRPr>
          </a:p>
          <a:p>
            <a:r>
              <a:rPr lang="zh-TW" altLang="en-US" b="1" dirty="0" smtClean="0">
                <a:solidFill>
                  <a:schemeClr val="accent6">
                    <a:lumMod val="50000"/>
                  </a:schemeClr>
                </a:solidFill>
                <a:latin typeface="微軟正黑體" pitchFamily="34" charset="-120"/>
                <a:ea typeface="微軟正黑體" pitchFamily="34" charset="-120"/>
              </a:rPr>
              <a:t>適用範疇</a:t>
            </a:r>
            <a:endParaRPr lang="en-US" altLang="zh-TW" b="1" dirty="0" smtClean="0">
              <a:solidFill>
                <a:schemeClr val="accent6">
                  <a:lumMod val="50000"/>
                </a:schemeClr>
              </a:solidFill>
              <a:latin typeface="微軟正黑體" pitchFamily="34" charset="-120"/>
              <a:ea typeface="微軟正黑體" pitchFamily="34" charset="-120"/>
            </a:endParaRPr>
          </a:p>
          <a:p>
            <a:r>
              <a:rPr lang="zh-TW" altLang="en-US" b="1" dirty="0" smtClean="0">
                <a:solidFill>
                  <a:schemeClr val="accent6">
                    <a:lumMod val="50000"/>
                  </a:schemeClr>
                </a:solidFill>
                <a:latin typeface="微軟正黑體" pitchFamily="34" charset="-120"/>
                <a:ea typeface="微軟正黑體" pitchFamily="34" charset="-120"/>
              </a:rPr>
              <a:t>僱主和僱員的法律責任</a:t>
            </a:r>
            <a:endParaRPr lang="en-US" altLang="zh-TW" b="1" dirty="0" smtClean="0">
              <a:solidFill>
                <a:schemeClr val="accent6">
                  <a:lumMod val="50000"/>
                </a:schemeClr>
              </a:solidFill>
              <a:latin typeface="微軟正黑體" pitchFamily="34" charset="-120"/>
              <a:ea typeface="微軟正黑體" pitchFamily="34" charset="-120"/>
            </a:endParaRPr>
          </a:p>
          <a:p>
            <a:r>
              <a:rPr lang="zh-TW" altLang="en-US" b="1" dirty="0" smtClean="0">
                <a:solidFill>
                  <a:schemeClr val="accent6">
                    <a:lumMod val="50000"/>
                  </a:schemeClr>
                </a:solidFill>
                <a:latin typeface="微軟正黑體" pitchFamily="34" charset="-120"/>
                <a:ea typeface="微軟正黑體" pitchFamily="34" charset="-120"/>
              </a:rPr>
              <a:t>使人受害</a:t>
            </a:r>
            <a:endParaRPr lang="en-US" altLang="zh-TW" b="1" dirty="0" smtClean="0">
              <a:solidFill>
                <a:schemeClr val="accent6">
                  <a:lumMod val="50000"/>
                </a:schemeClr>
              </a:solidFill>
              <a:latin typeface="微軟正黑體" pitchFamily="34" charset="-120"/>
              <a:ea typeface="微軟正黑體" pitchFamily="34" charset="-120"/>
            </a:endParaRPr>
          </a:p>
          <a:p>
            <a:r>
              <a:rPr lang="zh-TW" altLang="en-US" b="1" dirty="0" smtClean="0">
                <a:solidFill>
                  <a:schemeClr val="accent6">
                    <a:lumMod val="50000"/>
                  </a:schemeClr>
                </a:solidFill>
                <a:latin typeface="微軟正黑體" pitchFamily="34" charset="-120"/>
                <a:ea typeface="微軟正黑體" pitchFamily="34" charset="-120"/>
              </a:rPr>
              <a:t>服務提供者的角色和保障</a:t>
            </a:r>
            <a:endParaRPr lang="en-US" altLang="zh-TW" b="1" dirty="0" smtClean="0">
              <a:solidFill>
                <a:schemeClr val="accent6">
                  <a:lumMod val="50000"/>
                </a:schemeClr>
              </a:solidFill>
              <a:latin typeface="微軟正黑體" pitchFamily="34" charset="-120"/>
              <a:ea typeface="微軟正黑體" pitchFamily="34" charset="-120"/>
            </a:endParaRPr>
          </a:p>
          <a:p>
            <a:r>
              <a:rPr lang="zh-TW" altLang="en-US" b="1" dirty="0" smtClean="0">
                <a:solidFill>
                  <a:schemeClr val="accent6">
                    <a:lumMod val="50000"/>
                  </a:schemeClr>
                </a:solidFill>
                <a:latin typeface="微軟正黑體" pitchFamily="34" charset="-120"/>
                <a:ea typeface="微軟正黑體" pitchFamily="34" charset="-120"/>
              </a:rPr>
              <a:t>受屈人的權利</a:t>
            </a:r>
            <a:endParaRPr lang="en-US" altLang="zh-TW" b="1" dirty="0" smtClean="0">
              <a:solidFill>
                <a:schemeClr val="accent6">
                  <a:lumMod val="50000"/>
                </a:schemeClr>
              </a:solidFill>
              <a:latin typeface="微軟正黑體" pitchFamily="34" charset="-120"/>
              <a:ea typeface="微軟正黑體" pitchFamily="34" charset="-120"/>
            </a:endParaRPr>
          </a:p>
          <a:p>
            <a:endParaRPr lang="zh-TW" altLang="en-US" dirty="0"/>
          </a:p>
        </p:txBody>
      </p:sp>
      <p:pic>
        <p:nvPicPr>
          <p:cNvPr id="5" name="圖片 4" descr="EOC-logo.png"/>
          <p:cNvPicPr>
            <a:picLocks noChangeAspect="1"/>
          </p:cNvPicPr>
          <p:nvPr/>
        </p:nvPicPr>
        <p:blipFill>
          <a:blip r:embed="rId2" cstate="print"/>
          <a:stretch>
            <a:fillRect/>
          </a:stretch>
        </p:blipFill>
        <p:spPr>
          <a:xfrm>
            <a:off x="8079066" y="228600"/>
            <a:ext cx="836341" cy="685800"/>
          </a:xfrm>
          <a:prstGeom prst="rect">
            <a:avLst/>
          </a:prstGeom>
        </p:spPr>
      </p:pic>
    </p:spTree>
  </p:cSld>
  <p:clrMapOvr>
    <a:masterClrMapping/>
  </p:clrMapOvr>
  <p:transition>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微軟正黑體" pitchFamily="34" charset="-120"/>
                <a:ea typeface="微軟正黑體" pitchFamily="34" charset="-120"/>
                <a:cs typeface="+mn-cs"/>
              </a:rPr>
              <a:t>作為</a:t>
            </a:r>
            <a:r>
              <a:rPr lang="zh-TW" altLang="en-US" b="1" dirty="0">
                <a:solidFill>
                  <a:schemeClr val="tx1"/>
                </a:solidFill>
                <a:latin typeface="微軟正黑體" pitchFamily="34" charset="-120"/>
                <a:ea typeface="微軟正黑體" pitchFamily="34" charset="-120"/>
                <a:cs typeface="+mn-cs"/>
              </a:rPr>
              <a:t>僱主</a:t>
            </a:r>
            <a:r>
              <a:rPr lang="en-US" altLang="zh-TW" b="1" dirty="0">
                <a:solidFill>
                  <a:schemeClr val="tx1"/>
                </a:solidFill>
                <a:latin typeface="微軟正黑體" pitchFamily="34" charset="-120"/>
                <a:ea typeface="微軟正黑體" pitchFamily="34" charset="-120"/>
                <a:cs typeface="+mn-cs"/>
              </a:rPr>
              <a:t>/</a:t>
            </a:r>
            <a:r>
              <a:rPr lang="zh-TW" altLang="en-US" b="1" dirty="0" smtClean="0">
                <a:solidFill>
                  <a:schemeClr val="tx1"/>
                </a:solidFill>
                <a:latin typeface="微軟正黑體" pitchFamily="34" charset="-120"/>
                <a:ea typeface="微軟正黑體" pitchFamily="34" charset="-120"/>
                <a:cs typeface="+mn-cs"/>
              </a:rPr>
              <a:t>服務提供者</a:t>
            </a:r>
          </a:p>
        </p:txBody>
      </p:sp>
      <p:sp>
        <p:nvSpPr>
          <p:cNvPr id="3" name="內容版面配置區 2"/>
          <p:cNvSpPr>
            <a:spLocks noGrp="1"/>
          </p:cNvSpPr>
          <p:nvPr>
            <p:ph idx="1"/>
          </p:nvPr>
        </p:nvSpPr>
        <p:spPr>
          <a:xfrm>
            <a:off x="1447800" y="1600201"/>
            <a:ext cx="7313613" cy="3962399"/>
          </a:xfrm>
        </p:spPr>
        <p:style>
          <a:lnRef idx="2">
            <a:schemeClr val="accent5">
              <a:shade val="50000"/>
            </a:schemeClr>
          </a:lnRef>
          <a:fillRef idx="1">
            <a:schemeClr val="accent5"/>
          </a:fillRef>
          <a:effectRef idx="0">
            <a:schemeClr val="accent5"/>
          </a:effectRef>
          <a:fontRef idx="minor">
            <a:schemeClr val="lt1"/>
          </a:fontRef>
        </p:style>
        <p:txBody>
          <a:bodyPr/>
          <a:lstStyle/>
          <a:p>
            <a:pPr>
              <a:buFont typeface="Wingdings" pitchFamily="2" charset="2"/>
              <a:buChar char="ü"/>
            </a:pPr>
            <a:r>
              <a:rPr lang="zh-TW" altLang="en-US" sz="3000" b="1" dirty="0" smtClean="0">
                <a:solidFill>
                  <a:schemeClr val="accent2">
                    <a:lumMod val="50000"/>
                  </a:schemeClr>
                </a:solidFill>
                <a:latin typeface="微軟正黑體" pitchFamily="34" charset="-120"/>
                <a:ea typeface="微軟正黑體" pitchFamily="34" charset="-120"/>
              </a:rPr>
              <a:t> 提高僱員的反性騷擾意識</a:t>
            </a:r>
          </a:p>
          <a:p>
            <a:pPr>
              <a:buFont typeface="Wingdings" pitchFamily="2" charset="2"/>
              <a:buChar char="ü"/>
            </a:pPr>
            <a:r>
              <a:rPr lang="zh-TW" altLang="en-US" sz="3000" b="1" dirty="0" smtClean="0">
                <a:solidFill>
                  <a:schemeClr val="accent2">
                    <a:lumMod val="50000"/>
                  </a:schemeClr>
                </a:solidFill>
                <a:latin typeface="微軟正黑體" pitchFamily="34" charset="-120"/>
                <a:ea typeface="微軟正黑體" pitchFamily="34" charset="-120"/>
              </a:rPr>
              <a:t> 提供有關預防及處理性騷擾的培訓</a:t>
            </a:r>
          </a:p>
          <a:p>
            <a:pPr>
              <a:buFont typeface="Wingdings" pitchFamily="2" charset="2"/>
              <a:buChar char="ü"/>
            </a:pPr>
            <a:r>
              <a:rPr lang="zh-TW" altLang="en-US" sz="3000" b="1" dirty="0" smtClean="0">
                <a:solidFill>
                  <a:schemeClr val="accent2">
                    <a:lumMod val="50000"/>
                  </a:schemeClr>
                </a:solidFill>
                <a:latin typeface="微軟正黑體" pitchFamily="34" charset="-120"/>
                <a:ea typeface="微軟正黑體" pitchFamily="34" charset="-120"/>
              </a:rPr>
              <a:t> 切實執行防止性騷擾政策</a:t>
            </a:r>
          </a:p>
          <a:p>
            <a:pPr>
              <a:buFont typeface="Wingdings" pitchFamily="2" charset="2"/>
              <a:buChar char="ü"/>
            </a:pPr>
            <a:r>
              <a:rPr lang="zh-TW" altLang="en-US" sz="3000" b="1" dirty="0" smtClean="0">
                <a:solidFill>
                  <a:schemeClr val="accent2">
                    <a:lumMod val="50000"/>
                  </a:schemeClr>
                </a:solidFill>
                <a:latin typeface="微軟正黑體" pitchFamily="34" charset="-120"/>
                <a:ea typeface="微軟正黑體" pitchFamily="34" charset="-120"/>
              </a:rPr>
              <a:t> 定期檢討處理性騷擾個案機制</a:t>
            </a:r>
            <a:endParaRPr lang="en-US" altLang="zh-TW" sz="3000" b="1" dirty="0" smtClean="0">
              <a:solidFill>
                <a:schemeClr val="accent2">
                  <a:lumMod val="50000"/>
                </a:schemeClr>
              </a:solidFill>
              <a:latin typeface="微軟正黑體" pitchFamily="34" charset="-120"/>
              <a:ea typeface="微軟正黑體" pitchFamily="34" charset="-120"/>
            </a:endParaRPr>
          </a:p>
          <a:p>
            <a:pPr>
              <a:buNone/>
            </a:pPr>
            <a:endParaRPr lang="zh-TW" altLang="en-US" sz="3000" b="1" dirty="0" smtClean="0">
              <a:solidFill>
                <a:schemeClr val="accent2">
                  <a:lumMod val="50000"/>
                </a:schemeClr>
              </a:solidFill>
              <a:latin typeface="微軟正黑體" pitchFamily="34" charset="-120"/>
              <a:ea typeface="微軟正黑體" pitchFamily="34" charset="-120"/>
            </a:endParaRPr>
          </a:p>
          <a:p>
            <a:pPr>
              <a:buNone/>
            </a:pPr>
            <a:endParaRPr lang="zh-TW" altLang="en-US" sz="3000" b="1" dirty="0">
              <a:solidFill>
                <a:schemeClr val="tx1"/>
              </a:solidFill>
              <a:latin typeface="微軟正黑體" pitchFamily="34" charset="-120"/>
              <a:ea typeface="微軟正黑體" pitchFamily="34" charset="-120"/>
            </a:endParaRPr>
          </a:p>
          <a:p>
            <a:endParaRPr lang="zh-TW" altLang="en-US" dirty="0"/>
          </a:p>
        </p:txBody>
      </p:sp>
      <p:pic>
        <p:nvPicPr>
          <p:cNvPr id="5" name="圖片 4" descr="EOC-logo.png"/>
          <p:cNvPicPr>
            <a:picLocks noChangeAspect="1"/>
          </p:cNvPicPr>
          <p:nvPr/>
        </p:nvPicPr>
        <p:blipFill>
          <a:blip r:embed="rId2" cstate="print"/>
          <a:stretch>
            <a:fillRect/>
          </a:stretch>
        </p:blipFill>
        <p:spPr>
          <a:xfrm>
            <a:off x="8079066" y="228600"/>
            <a:ext cx="836341" cy="685800"/>
          </a:xfrm>
          <a:prstGeom prst="rect">
            <a:avLst/>
          </a:prstGeom>
        </p:spPr>
      </p:pic>
      <p:pic>
        <p:nvPicPr>
          <p:cNvPr id="8" name="Picture 2"/>
          <p:cNvPicPr>
            <a:picLocks noChangeAspect="1" noChangeArrowheads="1"/>
          </p:cNvPicPr>
          <p:nvPr/>
        </p:nvPicPr>
        <p:blipFill>
          <a:blip r:embed="rId3" cstate="print"/>
          <a:srcRect l="16170" t="9615" r="20753" b="28846"/>
          <a:stretch>
            <a:fillRect/>
          </a:stretch>
        </p:blipFill>
        <p:spPr bwMode="auto">
          <a:xfrm>
            <a:off x="6477000" y="3810000"/>
            <a:ext cx="1828800" cy="1427356"/>
          </a:xfrm>
          <a:prstGeom prst="rect">
            <a:avLst/>
          </a:prstGeom>
          <a:noFill/>
          <a:ln w="9525">
            <a:noFill/>
            <a:miter lim="800000"/>
            <a:headEnd/>
            <a:tailEnd/>
          </a:ln>
          <a:effectLst/>
        </p:spPr>
      </p:pic>
    </p:spTree>
  </p:cSld>
  <p:clrMapOvr>
    <a:masterClrMapping/>
  </p:clrMapOvr>
  <p:transition>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微軟正黑體" pitchFamily="34" charset="-120"/>
                <a:ea typeface="微軟正黑體" pitchFamily="34" charset="-120"/>
                <a:cs typeface="+mn-cs"/>
              </a:rPr>
              <a:t>服務提供者的保障</a:t>
            </a:r>
          </a:p>
        </p:txBody>
      </p:sp>
      <p:sp>
        <p:nvSpPr>
          <p:cNvPr id="3" name="內容版面配置區 2"/>
          <p:cNvSpPr>
            <a:spLocks noGrp="1"/>
          </p:cNvSpPr>
          <p:nvPr>
            <p:ph idx="1"/>
          </p:nvPr>
        </p:nvSpPr>
        <p:spPr>
          <a:xfrm>
            <a:off x="1371600" y="1600201"/>
            <a:ext cx="7620000" cy="3962399"/>
          </a:xfrm>
        </p:spPr>
        <p:style>
          <a:lnRef idx="2">
            <a:schemeClr val="accent5">
              <a:shade val="50000"/>
            </a:schemeClr>
          </a:lnRef>
          <a:fillRef idx="1">
            <a:schemeClr val="accent5"/>
          </a:fillRef>
          <a:effectRef idx="0">
            <a:schemeClr val="accent5"/>
          </a:effectRef>
          <a:fontRef idx="minor">
            <a:schemeClr val="lt1"/>
          </a:fontRef>
        </p:style>
        <p:txBody>
          <a:bodyPr/>
          <a:lstStyle/>
          <a:p>
            <a:pPr algn="ctr">
              <a:buNone/>
            </a:pPr>
            <a:r>
              <a:rPr lang="zh-TW" altLang="en-US" dirty="0" smtClean="0">
                <a:solidFill>
                  <a:schemeClr val="tx1"/>
                </a:solidFill>
                <a:latin typeface="微軟正黑體" pitchFamily="34" charset="-120"/>
                <a:ea typeface="微軟正黑體" pitchFamily="34" charset="-120"/>
              </a:rPr>
              <a:t>在</a:t>
            </a:r>
            <a:r>
              <a:rPr lang="en-US" altLang="zh-TW" dirty="0" smtClean="0">
                <a:solidFill>
                  <a:schemeClr val="tx1"/>
                </a:solidFill>
                <a:latin typeface="微軟正黑體" pitchFamily="34" charset="-120"/>
                <a:ea typeface="微軟正黑體" pitchFamily="34" charset="-120"/>
              </a:rPr>
              <a:t>《2014</a:t>
            </a:r>
            <a:r>
              <a:rPr lang="zh-TW" altLang="en-US" dirty="0" smtClean="0">
                <a:solidFill>
                  <a:schemeClr val="tx1"/>
                </a:solidFill>
                <a:latin typeface="微軟正黑體" pitchFamily="34" charset="-120"/>
                <a:ea typeface="微軟正黑體" pitchFamily="34" charset="-120"/>
              </a:rPr>
              <a:t>年性別歧視（修訂）條例草案</a:t>
            </a:r>
            <a:r>
              <a:rPr lang="en-US" altLang="zh-TW" dirty="0" smtClean="0">
                <a:solidFill>
                  <a:schemeClr val="tx1"/>
                </a:solidFill>
                <a:latin typeface="微軟正黑體" pitchFamily="34" charset="-120"/>
                <a:ea typeface="微軟正黑體" pitchFamily="34" charset="-120"/>
              </a:rPr>
              <a:t>》</a:t>
            </a:r>
          </a:p>
          <a:p>
            <a:pPr algn="ctr">
              <a:buNone/>
            </a:pPr>
            <a:r>
              <a:rPr lang="zh-TW" altLang="en-US" dirty="0" smtClean="0">
                <a:solidFill>
                  <a:schemeClr val="tx1"/>
                </a:solidFill>
                <a:latin typeface="微軟正黑體" pitchFamily="34" charset="-120"/>
                <a:ea typeface="微軟正黑體" pitchFamily="34" charset="-120"/>
              </a:rPr>
              <a:t>    通過後  </a:t>
            </a:r>
            <a:r>
              <a:rPr lang="en-US" altLang="zh-TW" dirty="0" smtClean="0">
                <a:solidFill>
                  <a:schemeClr val="tx1"/>
                </a:solidFill>
                <a:latin typeface="微軟正黑體" pitchFamily="34" charset="-120"/>
                <a:ea typeface="微軟正黑體" pitchFamily="34" charset="-120"/>
              </a:rPr>
              <a:t>(2014.12.12</a:t>
            </a:r>
            <a:r>
              <a:rPr lang="zh-TW" altLang="en-US" dirty="0" smtClean="0">
                <a:solidFill>
                  <a:schemeClr val="tx1"/>
                </a:solidFill>
                <a:latin typeface="微軟正黑體" pitchFamily="34" charset="-120"/>
                <a:ea typeface="微軟正黑體" pitchFamily="34" charset="-120"/>
              </a:rPr>
              <a:t>生效</a:t>
            </a:r>
            <a:r>
              <a:rPr lang="en-US" altLang="zh-TW" dirty="0" smtClean="0">
                <a:solidFill>
                  <a:schemeClr val="tx1"/>
                </a:solidFill>
                <a:latin typeface="微軟正黑體" pitchFamily="34" charset="-120"/>
                <a:ea typeface="微軟正黑體" pitchFamily="34" charset="-120"/>
              </a:rPr>
              <a:t>) </a:t>
            </a:r>
            <a:r>
              <a:rPr lang="zh-TW" altLang="en-US" dirty="0" smtClean="0">
                <a:solidFill>
                  <a:schemeClr val="tx1"/>
                </a:solidFill>
                <a:latin typeface="微軟正黑體" pitchFamily="34" charset="-120"/>
                <a:ea typeface="微軟正黑體" pitchFamily="34" charset="-120"/>
              </a:rPr>
              <a:t>：</a:t>
            </a:r>
            <a:endParaRPr lang="en-US" altLang="zh-TW" dirty="0" smtClean="0">
              <a:solidFill>
                <a:schemeClr val="tx1"/>
              </a:solidFill>
              <a:latin typeface="微軟正黑體" pitchFamily="34" charset="-120"/>
              <a:ea typeface="微軟正黑體" pitchFamily="34" charset="-120"/>
            </a:endParaRPr>
          </a:p>
          <a:p>
            <a:pPr algn="ctr">
              <a:buNone/>
            </a:pPr>
            <a:r>
              <a:rPr lang="zh-TW" altLang="en-US" sz="3000" b="1" dirty="0" smtClean="0">
                <a:solidFill>
                  <a:srgbClr val="C00000"/>
                </a:solidFill>
                <a:latin typeface="微軟正黑體" pitchFamily="34" charset="-120"/>
                <a:ea typeface="微軟正黑體" pitchFamily="34" charset="-120"/>
              </a:rPr>
              <a:t>任何顧客如向提供或可能提供貨品、</a:t>
            </a:r>
            <a:endParaRPr lang="en-US" altLang="zh-TW" sz="3000" b="1" dirty="0" smtClean="0">
              <a:solidFill>
                <a:srgbClr val="C00000"/>
              </a:solidFill>
              <a:latin typeface="微軟正黑體" pitchFamily="34" charset="-120"/>
              <a:ea typeface="微軟正黑體" pitchFamily="34" charset="-120"/>
            </a:endParaRPr>
          </a:p>
          <a:p>
            <a:pPr algn="ctr">
              <a:buNone/>
            </a:pPr>
            <a:r>
              <a:rPr lang="zh-TW" altLang="en-US" sz="3000" b="1" dirty="0" smtClean="0">
                <a:solidFill>
                  <a:srgbClr val="C00000"/>
                </a:solidFill>
                <a:latin typeface="微軟正黑體" pitchFamily="34" charset="-120"/>
                <a:ea typeface="微軟正黑體" pitchFamily="34" charset="-120"/>
              </a:rPr>
              <a:t>    設施或服務的人作出性騷擾</a:t>
            </a:r>
            <a:endParaRPr lang="en-US" altLang="zh-TW" sz="3000" b="1" dirty="0" smtClean="0">
              <a:solidFill>
                <a:srgbClr val="C00000"/>
              </a:solidFill>
              <a:latin typeface="微軟正黑體" pitchFamily="34" charset="-120"/>
              <a:ea typeface="微軟正黑體" pitchFamily="34" charset="-120"/>
            </a:endParaRPr>
          </a:p>
          <a:p>
            <a:pPr algn="ctr">
              <a:buNone/>
            </a:pPr>
            <a:r>
              <a:rPr lang="zh-TW" altLang="en-US" sz="3000" b="1" dirty="0" smtClean="0">
                <a:solidFill>
                  <a:srgbClr val="C00000"/>
                </a:solidFill>
                <a:latin typeface="微軟正黑體" pitchFamily="34" charset="-120"/>
                <a:ea typeface="微軟正黑體" pitchFamily="34" charset="-120"/>
              </a:rPr>
              <a:t>即屬違法</a:t>
            </a:r>
            <a:endParaRPr lang="zh-TW" altLang="en-US" sz="3000" b="1" dirty="0">
              <a:solidFill>
                <a:srgbClr val="C00000"/>
              </a:solidFill>
              <a:latin typeface="微軟正黑體" pitchFamily="34" charset="-120"/>
              <a:ea typeface="微軟正黑體" pitchFamily="34" charset="-120"/>
            </a:endParaRPr>
          </a:p>
          <a:p>
            <a:endParaRPr lang="zh-TW" altLang="en-US" dirty="0"/>
          </a:p>
        </p:txBody>
      </p:sp>
      <p:pic>
        <p:nvPicPr>
          <p:cNvPr id="5" name="圖片 4" descr="EOC-logo.png"/>
          <p:cNvPicPr>
            <a:picLocks noChangeAspect="1"/>
          </p:cNvPicPr>
          <p:nvPr/>
        </p:nvPicPr>
        <p:blipFill>
          <a:blip r:embed="rId2" cstate="print"/>
          <a:stretch>
            <a:fillRect/>
          </a:stretch>
        </p:blipFill>
        <p:spPr>
          <a:xfrm>
            <a:off x="8079066" y="228600"/>
            <a:ext cx="836341" cy="685800"/>
          </a:xfrm>
          <a:prstGeom prst="rect">
            <a:avLst/>
          </a:prstGeom>
        </p:spPr>
      </p:pic>
      <p:pic>
        <p:nvPicPr>
          <p:cNvPr id="6" name="Picture 1" descr="Item3-EOC Leaflet on Protection for Service Providers from Sexual Harassment.jpg"/>
          <p:cNvPicPr/>
          <p:nvPr/>
        </p:nvPicPr>
        <p:blipFill>
          <a:blip r:embed="rId3" cstate="print"/>
          <a:srcRect/>
          <a:stretch>
            <a:fillRect/>
          </a:stretch>
        </p:blipFill>
        <p:spPr bwMode="auto">
          <a:xfrm rot="597127">
            <a:off x="7376060" y="3751508"/>
            <a:ext cx="1311549" cy="25821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b="1" dirty="0" smtClean="0">
                <a:solidFill>
                  <a:schemeClr val="tx1"/>
                </a:solidFill>
                <a:latin typeface="微軟正黑體" pitchFamily="34" charset="-120"/>
                <a:ea typeface="微軟正黑體" pitchFamily="34" charset="-120"/>
                <a:cs typeface="+mn-cs"/>
              </a:rPr>
              <a:t>受屈人的權利</a:t>
            </a:r>
          </a:p>
        </p:txBody>
      </p:sp>
      <p:sp>
        <p:nvSpPr>
          <p:cNvPr id="3" name="內容版面配置區 2"/>
          <p:cNvSpPr>
            <a:spLocks noGrp="1"/>
          </p:cNvSpPr>
          <p:nvPr>
            <p:ph idx="1"/>
          </p:nvPr>
        </p:nvSpPr>
        <p:spPr>
          <a:xfrm>
            <a:off x="1219200" y="1524000"/>
            <a:ext cx="7924800" cy="4267200"/>
          </a:xfrm>
        </p:spPr>
        <p:style>
          <a:lnRef idx="2">
            <a:schemeClr val="accent5">
              <a:shade val="50000"/>
            </a:schemeClr>
          </a:lnRef>
          <a:fillRef idx="1">
            <a:schemeClr val="accent5"/>
          </a:fillRef>
          <a:effectRef idx="0">
            <a:schemeClr val="accent5"/>
          </a:effectRef>
          <a:fontRef idx="minor">
            <a:schemeClr val="lt1"/>
          </a:fontRef>
        </p:style>
        <p:txBody>
          <a:bodyPr/>
          <a:lstStyle/>
          <a:p>
            <a:pPr>
              <a:buNone/>
            </a:pPr>
            <a:r>
              <a:rPr lang="zh-TW" altLang="en-US" sz="2700" b="1" dirty="0" smtClean="0">
                <a:solidFill>
                  <a:schemeClr val="accent6">
                    <a:lumMod val="50000"/>
                  </a:schemeClr>
                </a:solidFill>
                <a:latin typeface="微軟正黑體" pitchFamily="34" charset="-120"/>
                <a:ea typeface="微軟正黑體" pitchFamily="34" charset="-120"/>
              </a:rPr>
              <a:t>如你感到受性騷擾，你可以：</a:t>
            </a:r>
            <a:endParaRPr lang="en-US" altLang="zh-TW" sz="2700" b="1" dirty="0" smtClean="0">
              <a:solidFill>
                <a:schemeClr val="accent6">
                  <a:lumMod val="50000"/>
                </a:schemeClr>
              </a:solidFill>
              <a:latin typeface="微軟正黑體" pitchFamily="34" charset="-120"/>
              <a:ea typeface="微軟正黑體" pitchFamily="34" charset="-120"/>
            </a:endParaRPr>
          </a:p>
          <a:p>
            <a:pPr lvl="0">
              <a:buFont typeface="Arial" pitchFamily="34" charset="0"/>
              <a:buChar char="•"/>
            </a:pPr>
            <a:r>
              <a:rPr lang="zh-TW" altLang="en-US" sz="2700" dirty="0" smtClean="0">
                <a:solidFill>
                  <a:schemeClr val="tx1"/>
                </a:solidFill>
                <a:latin typeface="微軟正黑體" pitchFamily="34" charset="-120"/>
                <a:ea typeface="微軟正黑體" pitchFamily="34" charset="-120"/>
              </a:rPr>
              <a:t>向</a:t>
            </a:r>
            <a:r>
              <a:rPr lang="zh-TW" altLang="en-US" sz="2700" dirty="0" smtClean="0">
                <a:solidFill>
                  <a:srgbClr val="C00000"/>
                </a:solidFill>
                <a:latin typeface="微軟正黑體" pitchFamily="34" charset="-120"/>
                <a:ea typeface="微軟正黑體" pitchFamily="34" charset="-120"/>
              </a:rPr>
              <a:t>總會</a:t>
            </a:r>
            <a:r>
              <a:rPr lang="zh-TW" altLang="en-US" sz="2700" dirty="0" smtClean="0">
                <a:solidFill>
                  <a:schemeClr val="tx1"/>
                </a:solidFill>
                <a:latin typeface="微軟正黑體" pitchFamily="34" charset="-120"/>
                <a:ea typeface="微軟正黑體" pitchFamily="34" charset="-120"/>
              </a:rPr>
              <a:t>作出投訴</a:t>
            </a:r>
          </a:p>
          <a:p>
            <a:pPr>
              <a:buFont typeface="Arial" pitchFamily="34" charset="0"/>
              <a:buChar char="•"/>
            </a:pPr>
            <a:r>
              <a:rPr lang="zh-TW" altLang="en-US" sz="2700" dirty="0" smtClean="0">
                <a:solidFill>
                  <a:schemeClr val="tx1"/>
                </a:solidFill>
                <a:latin typeface="微軟正黑體" pitchFamily="34" charset="-120"/>
                <a:ea typeface="微軟正黑體" pitchFamily="34" charset="-120"/>
              </a:rPr>
              <a:t>在事發起的</a:t>
            </a:r>
            <a:r>
              <a:rPr lang="en-US" altLang="zh-TW" sz="2700" dirty="0" smtClean="0">
                <a:solidFill>
                  <a:schemeClr val="tx1"/>
                </a:solidFill>
                <a:latin typeface="微軟正黑體" pitchFamily="34" charset="-120"/>
                <a:ea typeface="微軟正黑體" pitchFamily="34" charset="-120"/>
              </a:rPr>
              <a:t>12</a:t>
            </a:r>
            <a:r>
              <a:rPr lang="zh-TW" altLang="en-US" sz="2700" dirty="0" smtClean="0">
                <a:solidFill>
                  <a:schemeClr val="tx1"/>
                </a:solidFill>
                <a:latin typeface="微軟正黑體" pitchFamily="34" charset="-120"/>
                <a:ea typeface="微軟正黑體" pitchFamily="34" charset="-120"/>
              </a:rPr>
              <a:t>個月內向</a:t>
            </a:r>
            <a:r>
              <a:rPr lang="zh-TW" altLang="en-US" sz="2700" dirty="0" smtClean="0">
                <a:solidFill>
                  <a:srgbClr val="C00000"/>
                </a:solidFill>
                <a:latin typeface="微軟正黑體" pitchFamily="34" charset="-120"/>
                <a:ea typeface="微軟正黑體" pitchFamily="34" charset="-120"/>
              </a:rPr>
              <a:t>平等機會委員會</a:t>
            </a:r>
            <a:r>
              <a:rPr lang="zh-TW" altLang="en-US" sz="2700" dirty="0" smtClean="0">
                <a:solidFill>
                  <a:schemeClr val="tx1"/>
                </a:solidFill>
                <a:latin typeface="微軟正黑體" pitchFamily="34" charset="-120"/>
                <a:ea typeface="微軟正黑體" pitchFamily="34" charset="-120"/>
              </a:rPr>
              <a:t>作出投訴</a:t>
            </a:r>
            <a:endParaRPr lang="en-US" altLang="zh-TW" sz="2700" dirty="0" smtClean="0">
              <a:solidFill>
                <a:schemeClr val="tx1"/>
              </a:solidFill>
              <a:latin typeface="微軟正黑體" pitchFamily="34" charset="-120"/>
              <a:ea typeface="微軟正黑體" pitchFamily="34" charset="-120"/>
            </a:endParaRPr>
          </a:p>
          <a:p>
            <a:pPr>
              <a:buFont typeface="Arial" pitchFamily="34" charset="0"/>
              <a:buChar char="•"/>
            </a:pPr>
            <a:r>
              <a:rPr lang="zh-TW" altLang="en-US" sz="2700" dirty="0" smtClean="0">
                <a:solidFill>
                  <a:schemeClr val="tx1"/>
                </a:solidFill>
                <a:latin typeface="微軟正黑體" pitchFamily="34" charset="-120"/>
                <a:ea typeface="微軟正黑體" pitchFamily="34" charset="-120"/>
              </a:rPr>
              <a:t>在事發起的</a:t>
            </a:r>
            <a:r>
              <a:rPr lang="en-US" altLang="zh-TW" sz="2700" dirty="0" smtClean="0">
                <a:solidFill>
                  <a:schemeClr val="tx1"/>
                </a:solidFill>
                <a:latin typeface="微軟正黑體" pitchFamily="34" charset="-120"/>
                <a:ea typeface="微軟正黑體" pitchFamily="34" charset="-120"/>
              </a:rPr>
              <a:t>24</a:t>
            </a:r>
            <a:r>
              <a:rPr lang="zh-TW" altLang="en-US" sz="2700" dirty="0" smtClean="0">
                <a:solidFill>
                  <a:schemeClr val="tx1"/>
                </a:solidFill>
                <a:latin typeface="微軟正黑體" pitchFamily="34" charset="-120"/>
                <a:ea typeface="微軟正黑體" pitchFamily="34" charset="-120"/>
              </a:rPr>
              <a:t>個月內向</a:t>
            </a:r>
            <a:r>
              <a:rPr lang="zh-TW" altLang="en-US" sz="2700" dirty="0" smtClean="0">
                <a:solidFill>
                  <a:srgbClr val="C00000"/>
                </a:solidFill>
                <a:latin typeface="微軟正黑體" pitchFamily="34" charset="-120"/>
                <a:ea typeface="微軟正黑體" pitchFamily="34" charset="-120"/>
              </a:rPr>
              <a:t>區域法院</a:t>
            </a:r>
            <a:r>
              <a:rPr lang="zh-TW" altLang="en-US" sz="2700" dirty="0" smtClean="0">
                <a:solidFill>
                  <a:schemeClr val="tx1"/>
                </a:solidFill>
                <a:latin typeface="微軟正黑體" pitchFamily="34" charset="-120"/>
                <a:ea typeface="微軟正黑體" pitchFamily="34" charset="-120"/>
              </a:rPr>
              <a:t>提出民事訴訟</a:t>
            </a:r>
          </a:p>
          <a:p>
            <a:pPr lvl="0">
              <a:buFont typeface="Arial" pitchFamily="34" charset="0"/>
              <a:buChar char="•"/>
            </a:pPr>
            <a:r>
              <a:rPr lang="zh-TW" altLang="en-US" sz="2700" dirty="0" smtClean="0">
                <a:solidFill>
                  <a:schemeClr val="tx1"/>
                </a:solidFill>
                <a:latin typeface="微軟正黑體" pitchFamily="34" charset="-120"/>
                <a:ea typeface="微軟正黑體" pitchFamily="34" charset="-120"/>
              </a:rPr>
              <a:t>如涉及刑事罪行，亦可報案由</a:t>
            </a:r>
            <a:r>
              <a:rPr lang="zh-TW" altLang="en-US" sz="2700" dirty="0" smtClean="0">
                <a:solidFill>
                  <a:srgbClr val="C00000"/>
                </a:solidFill>
                <a:latin typeface="微軟正黑體" pitchFamily="34" charset="-120"/>
                <a:ea typeface="微軟正黑體" pitchFamily="34" charset="-120"/>
              </a:rPr>
              <a:t>警方</a:t>
            </a:r>
            <a:r>
              <a:rPr lang="zh-TW" altLang="en-US" sz="2700" dirty="0" smtClean="0">
                <a:solidFill>
                  <a:schemeClr val="tx1"/>
                </a:solidFill>
                <a:latin typeface="微軟正黑體" pitchFamily="34" charset="-120"/>
                <a:ea typeface="微軟正黑體" pitchFamily="34" charset="-120"/>
              </a:rPr>
              <a:t>調查</a:t>
            </a:r>
          </a:p>
        </p:txBody>
      </p:sp>
      <p:pic>
        <p:nvPicPr>
          <p:cNvPr id="5" name="圖片 4" descr="EOC-logo.png"/>
          <p:cNvPicPr>
            <a:picLocks noChangeAspect="1"/>
          </p:cNvPicPr>
          <p:nvPr/>
        </p:nvPicPr>
        <p:blipFill>
          <a:blip r:embed="rId2" cstate="print"/>
          <a:stretch>
            <a:fillRect/>
          </a:stretch>
        </p:blipFill>
        <p:spPr>
          <a:xfrm>
            <a:off x="8079066" y="228600"/>
            <a:ext cx="836341" cy="685800"/>
          </a:xfrm>
          <a:prstGeom prst="rect">
            <a:avLst/>
          </a:prstGeom>
        </p:spPr>
      </p:pic>
      <p:pic>
        <p:nvPicPr>
          <p:cNvPr id="7" name="Picture 4" descr="http://www.eoc.org.hk/EOC/Upload/UserFiles/File/enews/images/67/1356110450Item1SH.jpg">
            <a:hlinkClick r:id="rId3"/>
          </p:cNvPr>
          <p:cNvPicPr>
            <a:picLocks noChangeAspect="1" noChangeArrowheads="1"/>
          </p:cNvPicPr>
          <p:nvPr/>
        </p:nvPicPr>
        <p:blipFill>
          <a:blip r:embed="rId4" cstate="print"/>
          <a:srcRect/>
          <a:stretch>
            <a:fillRect/>
          </a:stretch>
        </p:blipFill>
        <p:spPr bwMode="auto">
          <a:xfrm>
            <a:off x="7620000" y="3733800"/>
            <a:ext cx="1314679" cy="1828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b="1" dirty="0" smtClean="0">
                <a:solidFill>
                  <a:schemeClr val="tx1"/>
                </a:solidFill>
                <a:latin typeface="微軟正黑體" pitchFamily="34" charset="-120"/>
                <a:ea typeface="微軟正黑體" pitchFamily="34" charset="-120"/>
                <a:cs typeface="+mn-cs"/>
              </a:rPr>
              <a:t>法庭裁決</a:t>
            </a:r>
            <a:r>
              <a:rPr lang="en-US" altLang="zh-TW" sz="3200" b="1" dirty="0" smtClean="0">
                <a:solidFill>
                  <a:schemeClr val="tx1"/>
                </a:solidFill>
                <a:latin typeface="微軟正黑體" pitchFamily="34" charset="-120"/>
                <a:ea typeface="微軟正黑體" pitchFamily="34" charset="-120"/>
                <a:cs typeface="+mn-cs"/>
              </a:rPr>
              <a:t>-</a:t>
            </a:r>
            <a:r>
              <a:rPr lang="zh-TW" altLang="en-US" sz="3200" b="1" dirty="0" smtClean="0">
                <a:solidFill>
                  <a:schemeClr val="tx1"/>
                </a:solidFill>
                <a:latin typeface="微軟正黑體" pitchFamily="34" charset="-120"/>
                <a:ea typeface="微軟正黑體" pitchFamily="34" charset="-120"/>
                <a:cs typeface="+mn-cs"/>
              </a:rPr>
              <a:t> </a:t>
            </a:r>
            <a:r>
              <a:rPr lang="en-US" altLang="zh-TW" sz="3200" b="1" dirty="0" smtClean="0">
                <a:solidFill>
                  <a:schemeClr val="tx1"/>
                </a:solidFill>
                <a:latin typeface="微軟正黑體" pitchFamily="34" charset="-120"/>
                <a:ea typeface="微軟正黑體" pitchFamily="34" charset="-120"/>
                <a:cs typeface="+mn-cs"/>
              </a:rPr>
              <a:t/>
            </a:r>
            <a:br>
              <a:rPr lang="en-US" altLang="zh-TW" sz="3200" b="1" dirty="0" smtClean="0">
                <a:solidFill>
                  <a:schemeClr val="tx1"/>
                </a:solidFill>
                <a:latin typeface="微軟正黑體" pitchFamily="34" charset="-120"/>
                <a:ea typeface="微軟正黑體" pitchFamily="34" charset="-120"/>
                <a:cs typeface="+mn-cs"/>
              </a:rPr>
            </a:br>
            <a:r>
              <a:rPr lang="zh-TW" altLang="zh-TW" sz="3200" b="1" dirty="0" smtClean="0">
                <a:solidFill>
                  <a:srgbClr val="7030A0"/>
                </a:solidFill>
                <a:latin typeface="微軟正黑體" pitchFamily="34" charset="-120"/>
                <a:ea typeface="微軟正黑體" pitchFamily="34" charset="-120"/>
              </a:rPr>
              <a:t>B 訴皇上皇集團有限公司</a:t>
            </a:r>
            <a:r>
              <a:rPr lang="en-US" altLang="zh-TW" sz="3200" b="1" dirty="0" smtClean="0">
                <a:solidFill>
                  <a:srgbClr val="7030A0"/>
                </a:solidFill>
                <a:latin typeface="微軟正黑體" pitchFamily="34" charset="-120"/>
                <a:ea typeface="微軟正黑體" pitchFamily="34" charset="-120"/>
              </a:rPr>
              <a:t> </a:t>
            </a:r>
            <a:r>
              <a:rPr lang="en-US" altLang="zh-TW" sz="2400" b="1" dirty="0" smtClean="0">
                <a:solidFill>
                  <a:srgbClr val="7030A0"/>
                </a:solidFill>
                <a:latin typeface="微軟正黑體" pitchFamily="34" charset="-120"/>
                <a:ea typeface="微軟正黑體" pitchFamily="34" charset="-120"/>
                <a:cs typeface="+mn-cs"/>
              </a:rPr>
              <a:t>(</a:t>
            </a:r>
            <a:r>
              <a:rPr lang="zh-TW" altLang="zh-TW" sz="2400" b="1" dirty="0" smtClean="0">
                <a:solidFill>
                  <a:srgbClr val="7030A0"/>
                </a:solidFill>
              </a:rPr>
              <a:t>DCEO 9/2010</a:t>
            </a:r>
            <a:r>
              <a:rPr lang="en-US" altLang="zh-TW" sz="2400" b="1" dirty="0" smtClean="0">
                <a:solidFill>
                  <a:srgbClr val="7030A0"/>
                </a:solidFill>
                <a:latin typeface="微軟正黑體" pitchFamily="34" charset="-120"/>
                <a:ea typeface="微軟正黑體" pitchFamily="34" charset="-120"/>
                <a:cs typeface="+mn-cs"/>
              </a:rPr>
              <a:t>)</a:t>
            </a:r>
            <a:r>
              <a:rPr lang="zh-TW" altLang="en-US" sz="2400" b="1" dirty="0" smtClean="0">
                <a:solidFill>
                  <a:srgbClr val="7030A0"/>
                </a:solidFill>
                <a:latin typeface="微軟正黑體" pitchFamily="34" charset="-120"/>
                <a:ea typeface="微軟正黑體" pitchFamily="34" charset="-120"/>
                <a:cs typeface="+mn-cs"/>
              </a:rPr>
              <a:t> </a:t>
            </a:r>
            <a:endParaRPr lang="zh-TW" altLang="en-US" sz="2800" b="1" dirty="0" smtClean="0">
              <a:solidFill>
                <a:srgbClr val="7030A0"/>
              </a:solidFill>
              <a:latin typeface="微軟正黑體" pitchFamily="34" charset="-120"/>
              <a:ea typeface="微軟正黑體" pitchFamily="34" charset="-120"/>
              <a:cs typeface="+mn-cs"/>
            </a:endParaRPr>
          </a:p>
        </p:txBody>
      </p:sp>
      <p:sp>
        <p:nvSpPr>
          <p:cNvPr id="3" name="內容版面配置區 2"/>
          <p:cNvSpPr>
            <a:spLocks noGrp="1"/>
          </p:cNvSpPr>
          <p:nvPr>
            <p:ph idx="1"/>
          </p:nvPr>
        </p:nvSpPr>
        <p:spPr>
          <a:xfrm>
            <a:off x="1295400" y="1524001"/>
            <a:ext cx="7620000" cy="3886199"/>
          </a:xfrm>
        </p:spPr>
        <p:style>
          <a:lnRef idx="1">
            <a:schemeClr val="dk1"/>
          </a:lnRef>
          <a:fillRef idx="2">
            <a:schemeClr val="dk1"/>
          </a:fillRef>
          <a:effectRef idx="1">
            <a:schemeClr val="dk1"/>
          </a:effectRef>
          <a:fontRef idx="minor">
            <a:schemeClr val="dk1"/>
          </a:fontRef>
        </p:style>
        <p:txBody>
          <a:bodyPr/>
          <a:lstStyle/>
          <a:p>
            <a:r>
              <a:rPr lang="zh-TW" altLang="en-US" sz="2200" dirty="0" smtClean="0">
                <a:latin typeface="微軟正黑體" pitchFamily="34" charset="-120"/>
                <a:ea typeface="微軟正黑體" pitchFamily="34" charset="-120"/>
              </a:rPr>
              <a:t>原告人是一名收銀員，受到僱主聘用的點心師傅性騷擾。</a:t>
            </a:r>
            <a:endParaRPr lang="en-US" altLang="zh-TW" sz="2200" dirty="0" smtClean="0">
              <a:latin typeface="微軟正黑體" pitchFamily="34" charset="-120"/>
              <a:ea typeface="微軟正黑體" pitchFamily="34" charset="-120"/>
            </a:endParaRPr>
          </a:p>
          <a:p>
            <a:pPr>
              <a:buNone/>
            </a:pPr>
            <a:endParaRPr lang="en-US" altLang="zh-TW" sz="1000" dirty="0" smtClean="0">
              <a:latin typeface="微軟正黑體" pitchFamily="34" charset="-120"/>
              <a:ea typeface="微軟正黑體" pitchFamily="34" charset="-120"/>
            </a:endParaRPr>
          </a:p>
          <a:p>
            <a:r>
              <a:rPr lang="zh-TW" altLang="en-US" sz="2200" b="1" dirty="0" smtClean="0">
                <a:solidFill>
                  <a:srgbClr val="00B050"/>
                </a:solidFill>
                <a:latin typeface="微軟正黑體" pitchFamily="34" charset="-120"/>
                <a:ea typeface="微軟正黑體" pitchFamily="34" charset="-120"/>
              </a:rPr>
              <a:t>點心師傅向收銀員講了一些涉及性的說話並觸摸她的胸部。</a:t>
            </a:r>
            <a:r>
              <a:rPr lang="zh-TW" altLang="en-US" sz="2200" dirty="0" smtClean="0">
                <a:latin typeface="微軟正黑體" pitchFamily="34" charset="-120"/>
                <a:ea typeface="微軟正黑體" pitchFamily="34" charset="-120"/>
              </a:rPr>
              <a:t>她向僱主投訴，但</a:t>
            </a:r>
            <a:r>
              <a:rPr lang="zh-TW" altLang="en-US" sz="2200" b="1" dirty="0" smtClean="0">
                <a:solidFill>
                  <a:srgbClr val="C00000"/>
                </a:solidFill>
                <a:latin typeface="微軟正黑體" pitchFamily="34" charset="-120"/>
                <a:ea typeface="微軟正黑體" pitchFamily="34" charset="-120"/>
              </a:rPr>
              <a:t>僱主沒有採取任何即時的行動</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a:buNone/>
            </a:pPr>
            <a:endParaRPr lang="en-US" altLang="zh-TW" sz="1000" dirty="0" smtClean="0">
              <a:latin typeface="微軟正黑體" pitchFamily="34" charset="-120"/>
              <a:ea typeface="微軟正黑體" pitchFamily="34" charset="-120"/>
            </a:endParaRPr>
          </a:p>
          <a:p>
            <a:r>
              <a:rPr lang="zh-TW" altLang="en-US" sz="2200" b="1" dirty="0" smtClean="0">
                <a:solidFill>
                  <a:srgbClr val="C00000"/>
                </a:solidFill>
                <a:latin typeface="微軟正黑體" pitchFamily="34" charset="-120"/>
                <a:ea typeface="微軟正黑體" pitchFamily="34" charset="-120"/>
              </a:rPr>
              <a:t>當收銀員希望報警時，僱主向她施壓</a:t>
            </a:r>
            <a:r>
              <a:rPr lang="zh-TW" altLang="en-US" sz="2200" dirty="0" smtClean="0">
                <a:latin typeface="微軟正黑體" pitchFamily="34" charset="-120"/>
                <a:ea typeface="微軟正黑體" pitchFamily="34" charset="-120"/>
              </a:rPr>
              <a:t>，要求她不要這樣做，否則點心師傅和她都會被解僱。</a:t>
            </a:r>
            <a:endParaRPr lang="en-US" altLang="zh-TW" sz="2200" dirty="0" smtClean="0">
              <a:latin typeface="微軟正黑體" pitchFamily="34" charset="-120"/>
              <a:ea typeface="微軟正黑體" pitchFamily="34" charset="-120"/>
            </a:endParaRPr>
          </a:p>
          <a:p>
            <a:pPr>
              <a:buNone/>
            </a:pPr>
            <a:endParaRPr lang="zh-TW" altLang="en-US" sz="1000" dirty="0" smtClean="0">
              <a:latin typeface="微軟正黑體" pitchFamily="34" charset="-120"/>
              <a:ea typeface="微軟正黑體" pitchFamily="34" charset="-120"/>
            </a:endParaRPr>
          </a:p>
          <a:p>
            <a:r>
              <a:rPr lang="zh-TW" altLang="en-US" sz="2200" dirty="0" smtClean="0">
                <a:latin typeface="微軟正黑體" pitchFamily="34" charset="-120"/>
                <a:ea typeface="微軟正黑體" pitchFamily="34" charset="-120"/>
              </a:rPr>
              <a:t>僱主最終安排點心師傅與收銀員會面，點心師傅按照僱主要求向收銀員道歉，但點心師傅道歉時表現無禮，收銀員被激怒之下掌摑了點心師傅。僱主隨即把收銀員解僱。</a:t>
            </a:r>
            <a:endParaRPr lang="en-US" altLang="zh-TW" sz="2200" dirty="0" smtClean="0">
              <a:latin typeface="微軟正黑體" pitchFamily="34" charset="-120"/>
              <a:ea typeface="微軟正黑體" pitchFamily="34" charset="-120"/>
            </a:endParaRPr>
          </a:p>
        </p:txBody>
      </p:sp>
      <p:pic>
        <p:nvPicPr>
          <p:cNvPr id="48130" name="Picture 2" descr="http://www.eoc.org.hk/eoc/upload/CE/newsletter/issue31/image/15-1.gif"/>
          <p:cNvPicPr>
            <a:picLocks noChangeAspect="1" noChangeArrowheads="1"/>
          </p:cNvPicPr>
          <p:nvPr/>
        </p:nvPicPr>
        <p:blipFill>
          <a:blip r:embed="rId3" cstate="print"/>
          <a:srcRect/>
          <a:stretch>
            <a:fillRect/>
          </a:stretch>
        </p:blipFill>
        <p:spPr bwMode="auto">
          <a:xfrm>
            <a:off x="71051" y="4419600"/>
            <a:ext cx="1529149" cy="2057400"/>
          </a:xfrm>
          <a:prstGeom prst="rect">
            <a:avLst/>
          </a:prstGeom>
          <a:noFill/>
        </p:spPr>
      </p:pic>
      <p:pic>
        <p:nvPicPr>
          <p:cNvPr id="5" name="圖片 4" descr="EOC-logo.png"/>
          <p:cNvPicPr>
            <a:picLocks noChangeAspect="1"/>
          </p:cNvPicPr>
          <p:nvPr/>
        </p:nvPicPr>
        <p:blipFill>
          <a:blip r:embed="rId4" cstate="print"/>
          <a:stretch>
            <a:fillRect/>
          </a:stretch>
        </p:blipFill>
        <p:spPr>
          <a:xfrm>
            <a:off x="8079066" y="228600"/>
            <a:ext cx="836341" cy="685800"/>
          </a:xfrm>
          <a:prstGeom prst="rect">
            <a:avLst/>
          </a:prstGeom>
        </p:spPr>
      </p:pic>
    </p:spTree>
  </p:cSld>
  <p:clrMapOvr>
    <a:masterClrMapping/>
  </p:clrMapOvr>
  <p:transition>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gavel3.jpg"/>
          <p:cNvPicPr>
            <a:picLocks noChangeAspect="1"/>
          </p:cNvPicPr>
          <p:nvPr/>
        </p:nvPicPr>
        <p:blipFill>
          <a:blip r:embed="rId2" cstate="print"/>
          <a:stretch>
            <a:fillRect/>
          </a:stretch>
        </p:blipFill>
        <p:spPr>
          <a:xfrm rot="20668023">
            <a:off x="298996" y="3433145"/>
            <a:ext cx="1286088" cy="857392"/>
          </a:xfrm>
          <a:prstGeom prst="rect">
            <a:avLst/>
          </a:prstGeom>
          <a:ln>
            <a:noFill/>
          </a:ln>
          <a:effectLst>
            <a:outerShdw blurRad="292100" dist="139700" dir="2700000" algn="tl" rotWithShape="0">
              <a:srgbClr val="333333">
                <a:alpha val="65000"/>
              </a:srgbClr>
            </a:outerShdw>
          </a:effectLst>
        </p:spPr>
      </p:pic>
      <p:sp>
        <p:nvSpPr>
          <p:cNvPr id="2" name="標題 1"/>
          <p:cNvSpPr>
            <a:spLocks noGrp="1"/>
          </p:cNvSpPr>
          <p:nvPr>
            <p:ph type="title"/>
          </p:nvPr>
        </p:nvSpPr>
        <p:spPr>
          <a:xfrm>
            <a:off x="1447800" y="3048000"/>
            <a:ext cx="7315200" cy="1371600"/>
          </a:xfrm>
        </p:spPr>
        <p:txBody>
          <a:bodyPr/>
          <a:lstStyle/>
          <a:p>
            <a:pPr algn="ctr"/>
            <a:r>
              <a:rPr lang="zh-TW" altLang="zh-TW" sz="2200" b="1" dirty="0" smtClean="0">
                <a:solidFill>
                  <a:srgbClr val="002060"/>
                </a:solidFill>
                <a:latin typeface="微軟正黑體" pitchFamily="34" charset="-120"/>
                <a:ea typeface="微軟正黑體" pitchFamily="34" charset="-120"/>
                <a:cs typeface="+mn-cs"/>
              </a:rPr>
              <a:t>法庭裁決</a:t>
            </a:r>
            <a:r>
              <a:rPr lang="en-US" altLang="zh-TW" sz="1000" b="1" u="sng" dirty="0" smtClean="0">
                <a:solidFill>
                  <a:schemeClr val="dk1"/>
                </a:solidFill>
                <a:latin typeface="微軟正黑體" pitchFamily="34" charset="-120"/>
                <a:ea typeface="微軟正黑體" pitchFamily="34" charset="-120"/>
                <a:cs typeface="+mn-cs"/>
              </a:rPr>
              <a:t/>
            </a:r>
            <a:br>
              <a:rPr lang="en-US" altLang="zh-TW" sz="1000" b="1" u="sng" dirty="0" smtClean="0">
                <a:solidFill>
                  <a:schemeClr val="dk1"/>
                </a:solidFill>
                <a:latin typeface="微軟正黑體" pitchFamily="34" charset="-120"/>
                <a:ea typeface="微軟正黑體" pitchFamily="34" charset="-120"/>
                <a:cs typeface="+mn-cs"/>
              </a:rPr>
            </a:br>
            <a:r>
              <a:rPr lang="en-US" altLang="zh-TW" sz="2200" dirty="0" smtClean="0">
                <a:solidFill>
                  <a:schemeClr val="dk1"/>
                </a:solidFill>
                <a:latin typeface="微軟正黑體" pitchFamily="34" charset="-120"/>
                <a:ea typeface="微軟正黑體" pitchFamily="34" charset="-120"/>
                <a:cs typeface="+mn-cs"/>
              </a:rPr>
              <a:t>	</a:t>
            </a:r>
            <a:r>
              <a:rPr lang="zh-TW" altLang="zh-TW" sz="2200" b="1" dirty="0" smtClean="0">
                <a:solidFill>
                  <a:srgbClr val="C00000"/>
                </a:solidFill>
                <a:latin typeface="微軟正黑體" pitchFamily="34" charset="-120"/>
                <a:ea typeface="微軟正黑體" pitchFamily="34" charset="-120"/>
                <a:cs typeface="+mn-cs"/>
              </a:rPr>
              <a:t>法庭裁定騷擾者的作為構成了違法的性騷擾</a:t>
            </a:r>
            <a:r>
              <a:rPr lang="zh-TW" altLang="en-US" sz="2200" b="1" dirty="0" smtClean="0">
                <a:solidFill>
                  <a:srgbClr val="C00000"/>
                </a:solidFill>
                <a:latin typeface="微軟正黑體" pitchFamily="34" charset="-120"/>
                <a:ea typeface="微軟正黑體" pitchFamily="34" charset="-120"/>
                <a:cs typeface="+mn-cs"/>
              </a:rPr>
              <a:t>，</a:t>
            </a:r>
            <a:r>
              <a:rPr lang="en-US" altLang="zh-TW" sz="2200" b="1" dirty="0" smtClean="0">
                <a:solidFill>
                  <a:srgbClr val="C00000"/>
                </a:solidFill>
                <a:latin typeface="微軟正黑體" pitchFamily="34" charset="-120"/>
                <a:ea typeface="微軟正黑體" pitchFamily="34" charset="-120"/>
                <a:cs typeface="+mn-cs"/>
              </a:rPr>
              <a:t>	</a:t>
            </a:r>
            <a:r>
              <a:rPr lang="zh-TW" altLang="en-US" sz="2200" b="1" dirty="0" smtClean="0">
                <a:solidFill>
                  <a:srgbClr val="C00000"/>
                </a:solidFill>
                <a:latin typeface="微軟正黑體" pitchFamily="34" charset="-120"/>
                <a:ea typeface="微軟正黑體" pitchFamily="34" charset="-120"/>
                <a:cs typeface="+mn-cs"/>
              </a:rPr>
              <a:t>並</a:t>
            </a:r>
            <a:r>
              <a:rPr lang="zh-TW" altLang="zh-TW" sz="2200" b="1" dirty="0" smtClean="0">
                <a:solidFill>
                  <a:srgbClr val="C00000"/>
                </a:solidFill>
                <a:latin typeface="微軟正黑體" pitchFamily="34" charset="-120"/>
                <a:ea typeface="微軟正黑體" pitchFamily="34" charset="-120"/>
                <a:cs typeface="+mn-cs"/>
              </a:rPr>
              <a:t>判原告人獲得</a:t>
            </a:r>
            <a:r>
              <a:rPr lang="zh-TW" altLang="zh-TW" sz="2200" b="1" u="sng" dirty="0" smtClean="0">
                <a:solidFill>
                  <a:srgbClr val="C00000"/>
                </a:solidFill>
                <a:latin typeface="微軟正黑體" pitchFamily="34" charset="-120"/>
                <a:ea typeface="微軟正黑體" pitchFamily="34" charset="-120"/>
                <a:cs typeface="+mn-cs"/>
              </a:rPr>
              <a:t>港幣8萬元</a:t>
            </a:r>
            <a:r>
              <a:rPr lang="zh-TW" altLang="zh-TW" sz="2200" b="1" dirty="0" smtClean="0">
                <a:solidFill>
                  <a:srgbClr val="C00000"/>
                </a:solidFill>
                <a:latin typeface="微軟正黑體" pitchFamily="34" charset="-120"/>
                <a:ea typeface="微軟正黑體" pitchFamily="34" charset="-120"/>
                <a:cs typeface="+mn-cs"/>
              </a:rPr>
              <a:t>的感情損害賠償及訟費。</a:t>
            </a:r>
          </a:p>
        </p:txBody>
      </p:sp>
      <p:sp>
        <p:nvSpPr>
          <p:cNvPr id="3" name="內容版面配置區 2"/>
          <p:cNvSpPr>
            <a:spLocks noGrp="1"/>
          </p:cNvSpPr>
          <p:nvPr>
            <p:ph idx="1"/>
          </p:nvPr>
        </p:nvSpPr>
        <p:spPr>
          <a:xfrm>
            <a:off x="1447800" y="990601"/>
            <a:ext cx="7313613" cy="2133599"/>
          </a:xfrm>
        </p:spPr>
        <p:style>
          <a:lnRef idx="1">
            <a:schemeClr val="dk1"/>
          </a:lnRef>
          <a:fillRef idx="2">
            <a:schemeClr val="dk1"/>
          </a:fillRef>
          <a:effectRef idx="1">
            <a:schemeClr val="dk1"/>
          </a:effectRef>
          <a:fontRef idx="minor">
            <a:schemeClr val="dk1"/>
          </a:fontRef>
        </p:style>
        <p:txBody>
          <a:bodyPr/>
          <a:lstStyle/>
          <a:p>
            <a:r>
              <a:rPr lang="zh-TW" altLang="en-US" sz="2200" dirty="0" smtClean="0">
                <a:latin typeface="微軟正黑體" pitchFamily="34" charset="-120"/>
                <a:ea typeface="微軟正黑體" pitchFamily="34" charset="-120"/>
              </a:rPr>
              <a:t>收銀員其後</a:t>
            </a:r>
            <a:r>
              <a:rPr lang="zh-TW" altLang="en-US" sz="2200" b="1" dirty="0" smtClean="0">
                <a:solidFill>
                  <a:srgbClr val="C00000"/>
                </a:solidFill>
                <a:latin typeface="微軟正黑體" pitchFamily="34" charset="-120"/>
                <a:ea typeface="微軟正黑體" pitchFamily="34" charset="-120"/>
              </a:rPr>
              <a:t>向平機會作出投訴</a:t>
            </a:r>
            <a:r>
              <a:rPr lang="zh-TW" altLang="en-US" sz="2200" dirty="0" smtClean="0">
                <a:latin typeface="微軟正黑體" pitchFamily="34" charset="-120"/>
                <a:ea typeface="微軟正黑體" pitchFamily="34" charset="-120"/>
              </a:rPr>
              <a:t>，分別</a:t>
            </a:r>
            <a:r>
              <a:rPr lang="zh-TW" altLang="en-US" sz="2200" b="1" dirty="0" smtClean="0">
                <a:solidFill>
                  <a:srgbClr val="00B050"/>
                </a:solidFill>
                <a:latin typeface="微軟正黑體" pitchFamily="34" charset="-120"/>
                <a:ea typeface="微軟正黑體" pitchFamily="34" charset="-120"/>
              </a:rPr>
              <a:t>追究點心師傅對她作出性騷擾</a:t>
            </a:r>
            <a:r>
              <a:rPr lang="zh-TW" altLang="en-US" sz="2200" dirty="0" smtClean="0">
                <a:latin typeface="微軟正黑體" pitchFamily="34" charset="-120"/>
                <a:ea typeface="微軟正黑體" pitchFamily="34" charset="-120"/>
              </a:rPr>
              <a:t>和</a:t>
            </a:r>
            <a:r>
              <a:rPr lang="zh-TW" altLang="en-US" sz="2200" b="1" dirty="0" smtClean="0">
                <a:solidFill>
                  <a:srgbClr val="00B050"/>
                </a:solidFill>
                <a:latin typeface="微軟正黑體" pitchFamily="34" charset="-120"/>
                <a:ea typeface="微軟正黑體" pitchFamily="34" charset="-120"/>
              </a:rPr>
              <a:t>僱主在性騷擾事件上應負上的轉承責任</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a:buNone/>
            </a:pPr>
            <a:endParaRPr lang="en-US" altLang="zh-TW" sz="1000" dirty="0" smtClean="0">
              <a:latin typeface="微軟正黑體" pitchFamily="34" charset="-120"/>
              <a:ea typeface="微軟正黑體" pitchFamily="34" charset="-120"/>
            </a:endParaRPr>
          </a:p>
          <a:p>
            <a:r>
              <a:rPr lang="zh-TW" altLang="en-US" sz="2200" dirty="0" smtClean="0">
                <a:latin typeface="微軟正黑體" pitchFamily="34" charset="-120"/>
                <a:ea typeface="微軟正黑體" pitchFamily="34" charset="-120"/>
              </a:rPr>
              <a:t>收銀員針對點心師傅而提出的申索已透過調解得以解決， 而收銀員對僱主的個案則根據</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性別歧視條例</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被帶上法庭。 </a:t>
            </a:r>
          </a:p>
          <a:p>
            <a:pPr>
              <a:buNone/>
            </a:pPr>
            <a:endParaRPr lang="en-US" altLang="zh-TW" sz="2000" dirty="0" smtClean="0">
              <a:latin typeface="微軟正黑體" pitchFamily="34" charset="-120"/>
              <a:ea typeface="微軟正黑體" pitchFamily="34" charset="-120"/>
            </a:endParaRPr>
          </a:p>
          <a:p>
            <a:pPr>
              <a:buNone/>
            </a:pPr>
            <a:endParaRPr lang="zh-TW" altLang="en-US" sz="2000" dirty="0" smtClean="0">
              <a:latin typeface="微軟正黑體" pitchFamily="34" charset="-120"/>
              <a:ea typeface="微軟正黑體" pitchFamily="34" charset="-120"/>
            </a:endParaRPr>
          </a:p>
        </p:txBody>
      </p:sp>
      <p:graphicFrame>
        <p:nvGraphicFramePr>
          <p:cNvPr id="4" name="表格 3"/>
          <p:cNvGraphicFramePr>
            <a:graphicFrameLocks noGrp="1"/>
          </p:cNvGraphicFramePr>
          <p:nvPr/>
        </p:nvGraphicFramePr>
        <p:xfrm>
          <a:off x="1371600" y="4419600"/>
          <a:ext cx="7467600" cy="1219200"/>
        </p:xfrm>
        <a:graphic>
          <a:graphicData uri="http://schemas.openxmlformats.org/drawingml/2006/table">
            <a:tbl>
              <a:tblPr firstRow="1" bandRow="1">
                <a:tableStyleId>{5C22544A-7EE6-4342-B048-85BDC9FD1C3A}</a:tableStyleId>
              </a:tblPr>
              <a:tblGrid>
                <a:gridCol w="7467600"/>
              </a:tblGrid>
              <a:tr h="121920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200" u="none" dirty="0" smtClean="0">
                          <a:solidFill>
                            <a:srgbClr val="002060"/>
                          </a:solidFill>
                          <a:latin typeface="微軟正黑體" pitchFamily="34" charset="-120"/>
                          <a:ea typeface="微軟正黑體" pitchFamily="34" charset="-120"/>
                        </a:rPr>
                        <a:t>法官指出</a:t>
                      </a:r>
                      <a:endParaRPr lang="en-US" altLang="zh-TW" sz="2200" u="none" dirty="0" smtClean="0">
                        <a:solidFill>
                          <a:srgbClr val="002060"/>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zh-TW" altLang="zh-TW" sz="2200" dirty="0" smtClean="0">
                          <a:solidFill>
                            <a:schemeClr val="accent1"/>
                          </a:solidFill>
                          <a:latin typeface="微軟正黑體" pitchFamily="34" charset="-120"/>
                          <a:ea typeface="微軟正黑體" pitchFamily="34" charset="-120"/>
                          <a:cs typeface="+mn-cs"/>
                        </a:rPr>
                        <a:t>僱主需為其僱員的作為負上法律責任，而僱主沒有採取</a:t>
                      </a:r>
                      <a:endParaRPr lang="en-US" altLang="zh-TW" sz="2200" dirty="0" smtClean="0">
                        <a:solidFill>
                          <a:schemeClr val="accent1"/>
                        </a:solidFill>
                        <a:latin typeface="微軟正黑體" pitchFamily="34" charset="-120"/>
                        <a:ea typeface="微軟正黑體" pitchFamily="34" charset="-120"/>
                        <a:cs typeface="+mn-cs"/>
                      </a:endParaRP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zh-TW" altLang="zh-TW" sz="2200" dirty="0" smtClean="0">
                          <a:solidFill>
                            <a:schemeClr val="accent1"/>
                          </a:solidFill>
                          <a:latin typeface="微軟正黑體" pitchFamily="34" charset="-120"/>
                          <a:ea typeface="微軟正黑體" pitchFamily="34" charset="-120"/>
                          <a:cs typeface="+mn-cs"/>
                        </a:rPr>
                        <a:t>合理</a:t>
                      </a:r>
                      <a:r>
                        <a:rPr lang="zh-TW" altLang="zh-TW" sz="2200" b="1" kern="1200" dirty="0" smtClean="0">
                          <a:solidFill>
                            <a:schemeClr val="accent1"/>
                          </a:solidFill>
                          <a:latin typeface="微軟正黑體" pitchFamily="34" charset="-120"/>
                          <a:ea typeface="微軟正黑體" pitchFamily="34" charset="-120"/>
                          <a:cs typeface="+mn-cs"/>
                        </a:rPr>
                        <a:t>可行的措施，防止原告人於工作間受到性騷擾</a:t>
                      </a:r>
                      <a:r>
                        <a:rPr lang="zh-TW" altLang="en-US" sz="2200" b="1" kern="1200" dirty="0" smtClean="0">
                          <a:solidFill>
                            <a:schemeClr val="accent1"/>
                          </a:solidFill>
                          <a:latin typeface="微軟正黑體" pitchFamily="34" charset="-120"/>
                          <a:ea typeface="微軟正黑體" pitchFamily="34" charset="-120"/>
                          <a:cs typeface="+mn-cs"/>
                        </a:rPr>
                        <a:t>。</a:t>
                      </a:r>
                      <a:endParaRPr lang="en-US" altLang="zh-TW" sz="2200" b="1" kern="1200" dirty="0" smtClean="0">
                        <a:solidFill>
                          <a:schemeClr val="accent1"/>
                        </a:solidFill>
                        <a:latin typeface="微軟正黑體" pitchFamily="34" charset="-120"/>
                        <a:ea typeface="微軟正黑體" pitchFamily="34" charset="-120"/>
                        <a:cs typeface="+mn-cs"/>
                      </a:endParaRPr>
                    </a:p>
                  </a:txBody>
                  <a:tcPr>
                    <a:solidFill>
                      <a:schemeClr val="bg1">
                        <a:lumMod val="50000"/>
                      </a:schemeClr>
                    </a:solidFill>
                  </a:tcPr>
                </a:tc>
              </a:tr>
            </a:tbl>
          </a:graphicData>
        </a:graphic>
      </p:graphicFrame>
      <p:pic>
        <p:nvPicPr>
          <p:cNvPr id="7" name="圖片 6" descr="EOC-logo.png"/>
          <p:cNvPicPr>
            <a:picLocks noChangeAspect="1"/>
          </p:cNvPicPr>
          <p:nvPr/>
        </p:nvPicPr>
        <p:blipFill>
          <a:blip r:embed="rId3" cstate="print"/>
          <a:stretch>
            <a:fillRect/>
          </a:stretch>
        </p:blipFill>
        <p:spPr>
          <a:xfrm>
            <a:off x="8079066" y="228600"/>
            <a:ext cx="836341" cy="685800"/>
          </a:xfrm>
          <a:prstGeom prst="rect">
            <a:avLst/>
          </a:prstGeom>
        </p:spPr>
      </p:pic>
    </p:spTree>
  </p:cSld>
  <p:clrMapOvr>
    <a:masterClrMapping/>
  </p:clrMapOvr>
  <p:transition>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b="1" dirty="0">
                <a:solidFill>
                  <a:schemeClr val="tx1"/>
                </a:solidFill>
                <a:latin typeface="微軟正黑體" pitchFamily="34" charset="-120"/>
                <a:ea typeface="微軟正黑體" pitchFamily="34" charset="-120"/>
                <a:cs typeface="+mn-cs"/>
              </a:rPr>
              <a:t>聯絡</a:t>
            </a:r>
            <a:r>
              <a:rPr lang="zh-TW" altLang="zh-TW" sz="3200" b="1" dirty="0">
                <a:solidFill>
                  <a:schemeClr val="tx1"/>
                </a:solidFill>
                <a:latin typeface="微軟正黑體" pitchFamily="34" charset="-120"/>
                <a:ea typeface="微軟正黑體" pitchFamily="34" charset="-120"/>
                <a:cs typeface="+mn-cs"/>
              </a:rPr>
              <a:t>平機會</a:t>
            </a:r>
            <a:endParaRPr lang="zh-TW" altLang="en-US" sz="3200" b="1" dirty="0">
              <a:solidFill>
                <a:schemeClr val="tx1"/>
              </a:solidFill>
              <a:latin typeface="微軟正黑體" pitchFamily="34" charset="-120"/>
              <a:ea typeface="微軟正黑體" pitchFamily="34" charset="-120"/>
              <a:cs typeface="+mn-cs"/>
            </a:endParaRPr>
          </a:p>
        </p:txBody>
      </p:sp>
      <p:sp>
        <p:nvSpPr>
          <p:cNvPr id="3" name="內容版面配置區 2"/>
          <p:cNvSpPr>
            <a:spLocks noGrp="1"/>
          </p:cNvSpPr>
          <p:nvPr>
            <p:ph idx="1"/>
          </p:nvPr>
        </p:nvSpPr>
        <p:spPr>
          <a:xfrm>
            <a:off x="1447800" y="1295400"/>
            <a:ext cx="7313613" cy="4525963"/>
          </a:xfrm>
        </p:spPr>
        <p:txBody>
          <a:bodyPr/>
          <a:lstStyle/>
          <a:p>
            <a:pPr>
              <a:spcBef>
                <a:spcPct val="0"/>
              </a:spcBef>
              <a:buFont typeface="Wingdings" pitchFamily="2" charset="2"/>
              <a:buChar char="Ø"/>
            </a:pPr>
            <a:r>
              <a:rPr lang="zh-TW" altLang="zh-TW" sz="2400" b="1" dirty="0" smtClean="0">
                <a:solidFill>
                  <a:srgbClr val="002060"/>
                </a:solidFill>
                <a:latin typeface="微軟正黑體" pitchFamily="34" charset="-120"/>
                <a:ea typeface="微軟正黑體" pitchFamily="34" charset="-120"/>
              </a:rPr>
              <a:t>平機會</a:t>
            </a:r>
            <a:r>
              <a:rPr lang="zh-TW" altLang="en-US" sz="2400" b="1" dirty="0">
                <a:solidFill>
                  <a:srgbClr val="002060"/>
                </a:solidFill>
                <a:latin typeface="微軟正黑體" pitchFamily="34" charset="-120"/>
                <a:ea typeface="微軟正黑體" pitchFamily="34" charset="-120"/>
              </a:rPr>
              <a:t>網頁 </a:t>
            </a:r>
            <a:r>
              <a:rPr lang="en-US" altLang="zh-TW" sz="2000" b="1" dirty="0" smtClean="0">
                <a:latin typeface="微軟正黑體" pitchFamily="34" charset="-120"/>
                <a:ea typeface="微軟正黑體" pitchFamily="34" charset="-120"/>
                <a:hlinkClick r:id="rId3"/>
              </a:rPr>
              <a:t>www.eoc.org.hk</a:t>
            </a:r>
            <a:endParaRPr lang="en-US" altLang="zh-TW" sz="2000" b="1" dirty="0" smtClean="0">
              <a:latin typeface="微軟正黑體" pitchFamily="34" charset="-120"/>
              <a:ea typeface="微軟正黑體" pitchFamily="34" charset="-120"/>
            </a:endParaRPr>
          </a:p>
          <a:p>
            <a:pPr>
              <a:spcBef>
                <a:spcPct val="0"/>
              </a:spcBef>
              <a:buFont typeface="Wingdings" pitchFamily="2" charset="2"/>
              <a:buChar char="Ø"/>
            </a:pPr>
            <a:endParaRPr lang="en-US" altLang="zh-TW" sz="1200" b="1" dirty="0">
              <a:solidFill>
                <a:schemeClr val="bg1">
                  <a:lumMod val="25000"/>
                </a:schemeClr>
              </a:solidFill>
              <a:latin typeface="微軟正黑體" pitchFamily="34" charset="-120"/>
              <a:ea typeface="微軟正黑體" pitchFamily="34" charset="-120"/>
            </a:endParaRPr>
          </a:p>
          <a:p>
            <a:pPr>
              <a:spcBef>
                <a:spcPct val="0"/>
              </a:spcBef>
              <a:buFont typeface="Wingdings" pitchFamily="2" charset="2"/>
              <a:buChar char="Ø"/>
            </a:pPr>
            <a:r>
              <a:rPr lang="zh-TW" altLang="zh-TW" sz="2400" b="1" dirty="0" smtClean="0">
                <a:solidFill>
                  <a:srgbClr val="002060"/>
                </a:solidFill>
                <a:latin typeface="微軟正黑體" pitchFamily="34" charset="-120"/>
                <a:ea typeface="微軟正黑體" pitchFamily="34" charset="-120"/>
              </a:rPr>
              <a:t>平機會</a:t>
            </a:r>
            <a:r>
              <a:rPr lang="zh-TW" altLang="en-US" sz="2400" b="1" dirty="0" smtClean="0">
                <a:solidFill>
                  <a:srgbClr val="002060"/>
                </a:solidFill>
                <a:latin typeface="微軟正黑體" pitchFamily="34" charset="-120"/>
                <a:ea typeface="微軟正黑體" pitchFamily="34" charset="-120"/>
              </a:rPr>
              <a:t>熱線 </a:t>
            </a:r>
            <a:r>
              <a:rPr lang="en-US" altLang="zh-TW" sz="2000" b="1" dirty="0" smtClean="0">
                <a:solidFill>
                  <a:srgbClr val="0070C0"/>
                </a:solidFill>
                <a:latin typeface="微軟正黑體" pitchFamily="34" charset="-120"/>
                <a:ea typeface="微軟正黑體" pitchFamily="34" charset="-120"/>
              </a:rPr>
              <a:t>2511</a:t>
            </a:r>
            <a:r>
              <a:rPr lang="zh-TW" altLang="en-US" sz="2000" b="1" dirty="0" smtClean="0">
                <a:solidFill>
                  <a:srgbClr val="0070C0"/>
                </a:solidFill>
                <a:latin typeface="微軟正黑體" pitchFamily="34" charset="-120"/>
                <a:ea typeface="微軟正黑體" pitchFamily="34" charset="-120"/>
              </a:rPr>
              <a:t> </a:t>
            </a:r>
            <a:r>
              <a:rPr lang="en-US" altLang="zh-TW" sz="2000" b="1" dirty="0" smtClean="0">
                <a:solidFill>
                  <a:srgbClr val="0070C0"/>
                </a:solidFill>
                <a:latin typeface="微軟正黑體" pitchFamily="34" charset="-120"/>
                <a:ea typeface="微軟正黑體" pitchFamily="34" charset="-120"/>
              </a:rPr>
              <a:t>8211</a:t>
            </a:r>
            <a:r>
              <a:rPr lang="zh-TW" altLang="en-US" sz="2000" b="1" dirty="0" smtClean="0">
                <a:solidFill>
                  <a:srgbClr val="0070C0"/>
                </a:solidFill>
                <a:latin typeface="微軟正黑體" pitchFamily="34" charset="-120"/>
                <a:ea typeface="微軟正黑體" pitchFamily="34" charset="-120"/>
              </a:rPr>
              <a:t> </a:t>
            </a:r>
            <a:endParaRPr lang="en-US" altLang="zh-TW" b="1" dirty="0" smtClean="0">
              <a:solidFill>
                <a:srgbClr val="0070C0"/>
              </a:solidFill>
              <a:latin typeface="微軟正黑體" pitchFamily="34" charset="-120"/>
              <a:ea typeface="微軟正黑體" pitchFamily="34" charset="-120"/>
            </a:endParaRPr>
          </a:p>
          <a:p>
            <a:pPr algn="ctr">
              <a:spcBef>
                <a:spcPct val="0"/>
              </a:spcBef>
              <a:buNone/>
            </a:pPr>
            <a:endParaRPr lang="en-US" altLang="zh-TW" sz="1600" b="1" dirty="0" smtClean="0">
              <a:solidFill>
                <a:srgbClr val="7030A0"/>
              </a:solidFill>
              <a:latin typeface="微軟正黑體" pitchFamily="34" charset="-120"/>
              <a:ea typeface="微軟正黑體" pitchFamily="34" charset="-120"/>
            </a:endParaRPr>
          </a:p>
          <a:p>
            <a:pPr algn="ctr">
              <a:spcBef>
                <a:spcPct val="0"/>
              </a:spcBef>
              <a:buNone/>
            </a:pPr>
            <a:r>
              <a:rPr lang="zh-TW" altLang="en-US" b="1" dirty="0" smtClean="0">
                <a:solidFill>
                  <a:srgbClr val="7030A0"/>
                </a:solidFill>
                <a:latin typeface="微軟正黑體" pitchFamily="34" charset="-120"/>
                <a:ea typeface="微軟正黑體" pitchFamily="34" charset="-120"/>
              </a:rPr>
              <a:t>歡迎</a:t>
            </a:r>
            <a:r>
              <a:rPr lang="zh-TW" altLang="en-US" b="1" dirty="0">
                <a:solidFill>
                  <a:srgbClr val="7030A0"/>
                </a:solidFill>
                <a:latin typeface="微軟正黑體" pitchFamily="34" charset="-120"/>
                <a:ea typeface="微軟正黑體" pitchFamily="34" charset="-120"/>
              </a:rPr>
              <a:t>瀏覽</a:t>
            </a:r>
            <a:r>
              <a:rPr lang="zh-TW" altLang="zh-TW" b="1" dirty="0">
                <a:solidFill>
                  <a:srgbClr val="7030A0"/>
                </a:solidFill>
                <a:latin typeface="微軟正黑體" pitchFamily="34" charset="-120"/>
                <a:ea typeface="微軟正黑體" pitchFamily="34" charset="-120"/>
              </a:rPr>
              <a:t>平機會</a:t>
            </a:r>
            <a:r>
              <a:rPr lang="zh-TW" altLang="en-US" b="1" dirty="0" smtClean="0">
                <a:solidFill>
                  <a:srgbClr val="7030A0"/>
                </a:solidFill>
                <a:latin typeface="微軟正黑體" pitchFamily="34" charset="-120"/>
                <a:ea typeface="微軟正黑體" pitchFamily="34" charset="-120"/>
              </a:rPr>
              <a:t>的</a:t>
            </a:r>
            <a:endParaRPr lang="en-US" altLang="zh-TW" b="1" dirty="0" smtClean="0">
              <a:solidFill>
                <a:srgbClr val="7030A0"/>
              </a:solidFill>
              <a:latin typeface="微軟正黑體" pitchFamily="34" charset="-120"/>
              <a:ea typeface="微軟正黑體" pitchFamily="34" charset="-120"/>
            </a:endParaRPr>
          </a:p>
          <a:p>
            <a:pPr algn="ctr">
              <a:spcBef>
                <a:spcPct val="0"/>
              </a:spcBef>
              <a:buNone/>
            </a:pPr>
            <a:r>
              <a:rPr lang="zh-TW" altLang="en-US" sz="4400" b="1" dirty="0" smtClean="0">
                <a:solidFill>
                  <a:srgbClr val="C00000"/>
                </a:solidFill>
                <a:latin typeface="微軟正黑體" pitchFamily="34" charset="-120"/>
                <a:ea typeface="微軟正黑體" pitchFamily="34" charset="-120"/>
              </a:rPr>
              <a:t>預防</a:t>
            </a:r>
            <a:r>
              <a:rPr lang="zh-TW" altLang="en-US" sz="4400" b="1" dirty="0">
                <a:solidFill>
                  <a:srgbClr val="C00000"/>
                </a:solidFill>
                <a:latin typeface="微軟正黑體" pitchFamily="34" charset="-120"/>
                <a:ea typeface="微軟正黑體" pitchFamily="34" charset="-120"/>
              </a:rPr>
              <a:t>性騷擾資源</a:t>
            </a:r>
            <a:r>
              <a:rPr lang="zh-TW" altLang="en-US" sz="4400" b="1" dirty="0" smtClean="0">
                <a:solidFill>
                  <a:srgbClr val="C00000"/>
                </a:solidFill>
                <a:latin typeface="微軟正黑體" pitchFamily="34" charset="-120"/>
                <a:ea typeface="微軟正黑體" pitchFamily="34" charset="-120"/>
              </a:rPr>
              <a:t>庫</a:t>
            </a:r>
            <a:r>
              <a:rPr lang="en-US" altLang="zh-TW" sz="4400" b="1" dirty="0" smtClean="0">
                <a:solidFill>
                  <a:srgbClr val="C00000"/>
                </a:solidFill>
                <a:latin typeface="微軟正黑體" pitchFamily="34" charset="-120"/>
                <a:ea typeface="微軟正黑體" pitchFamily="34" charset="-120"/>
              </a:rPr>
              <a:t>!</a:t>
            </a:r>
            <a:endParaRPr lang="en-US" altLang="zh-TW" sz="4000" b="1" dirty="0">
              <a:solidFill>
                <a:srgbClr val="C00000"/>
              </a:solidFill>
              <a:latin typeface="微軟正黑體" pitchFamily="34" charset="-120"/>
              <a:ea typeface="微軟正黑體" pitchFamily="34" charset="-120"/>
            </a:endParaRPr>
          </a:p>
          <a:p>
            <a:pPr>
              <a:buNone/>
            </a:pPr>
            <a:endParaRPr lang="en-US" altLang="zh-TW" b="1" dirty="0" smtClean="0">
              <a:solidFill>
                <a:srgbClr val="0070C0"/>
              </a:solidFill>
              <a:latin typeface="+mj-ea"/>
            </a:endParaRPr>
          </a:p>
          <a:p>
            <a:pPr>
              <a:buNone/>
            </a:pPr>
            <a:endParaRPr lang="en-US" altLang="zh-TW" b="1" dirty="0" smtClean="0">
              <a:solidFill>
                <a:srgbClr val="0070C0"/>
              </a:solidFill>
              <a:latin typeface="+mj-ea"/>
            </a:endParaRPr>
          </a:p>
          <a:p>
            <a:pPr>
              <a:buNone/>
            </a:pPr>
            <a:endParaRPr lang="en-US" altLang="zh-TW" b="1" dirty="0" smtClean="0">
              <a:solidFill>
                <a:srgbClr val="0070C0"/>
              </a:solidFill>
              <a:latin typeface="+mj-ea"/>
            </a:endParaRPr>
          </a:p>
        </p:txBody>
      </p:sp>
      <p:pic>
        <p:nvPicPr>
          <p:cNvPr id="5" name="圖片 4" descr="EOC-logo.png"/>
          <p:cNvPicPr>
            <a:picLocks noChangeAspect="1"/>
          </p:cNvPicPr>
          <p:nvPr/>
        </p:nvPicPr>
        <p:blipFill>
          <a:blip r:embed="rId4" cstate="print"/>
          <a:stretch>
            <a:fillRect/>
          </a:stretch>
        </p:blipFill>
        <p:spPr>
          <a:xfrm>
            <a:off x="8079066" y="228600"/>
            <a:ext cx="836341" cy="685800"/>
          </a:xfrm>
          <a:prstGeom prst="rect">
            <a:avLst/>
          </a:prstGeom>
        </p:spPr>
      </p:pic>
    </p:spTree>
  </p:cSld>
  <p:clrMapOvr>
    <a:masterClrMapping/>
  </p:clrMapOvr>
  <p:transition spd="med">
    <p:cover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idx="1"/>
          </p:nvPr>
        </p:nvPicPr>
        <p:blipFill>
          <a:blip r:embed="rId2" cstate="print"/>
          <a:srcRect l="830" t="6757" r="1758" b="6268"/>
          <a:stretch>
            <a:fillRect/>
          </a:stretch>
        </p:blipFill>
        <p:spPr bwMode="auto">
          <a:xfrm>
            <a:off x="1676400" y="838200"/>
            <a:ext cx="6477000" cy="46264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cxnSp>
        <p:nvCxnSpPr>
          <p:cNvPr id="6" name="直線單箭頭接點 5"/>
          <p:cNvCxnSpPr/>
          <p:nvPr/>
        </p:nvCxnSpPr>
        <p:spPr>
          <a:xfrm flipV="1">
            <a:off x="609600" y="3200400"/>
            <a:ext cx="2740496" cy="1905000"/>
          </a:xfrm>
          <a:prstGeom prst="straightConnector1">
            <a:avLst/>
          </a:prstGeom>
          <a:ln w="381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7" name="圖片 6" descr="EOC-logo.png"/>
          <p:cNvPicPr>
            <a:picLocks noChangeAspect="1"/>
          </p:cNvPicPr>
          <p:nvPr/>
        </p:nvPicPr>
        <p:blipFill>
          <a:blip r:embed="rId3" cstate="print"/>
          <a:stretch>
            <a:fillRect/>
          </a:stretch>
        </p:blipFill>
        <p:spPr>
          <a:xfrm>
            <a:off x="8079066" y="228600"/>
            <a:ext cx="836341" cy="685800"/>
          </a:xfrm>
          <a:prstGeom prst="rect">
            <a:avLst/>
          </a:prstGeom>
        </p:spPr>
      </p:pic>
    </p:spTree>
  </p:cSld>
  <p:clrMapOvr>
    <a:masterClrMapping/>
  </p:clrMapOvr>
  <p:transition spd="med">
    <p:cover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EOC-logo.png"/>
          <p:cNvPicPr>
            <a:picLocks noChangeAspect="1"/>
          </p:cNvPicPr>
          <p:nvPr/>
        </p:nvPicPr>
        <p:blipFill>
          <a:blip r:embed="rId2" cstate="print"/>
          <a:stretch>
            <a:fillRect/>
          </a:stretch>
        </p:blipFill>
        <p:spPr>
          <a:xfrm>
            <a:off x="8079066" y="228600"/>
            <a:ext cx="836341" cy="685800"/>
          </a:xfrm>
          <a:prstGeom prst="rect">
            <a:avLst/>
          </a:prstGeom>
        </p:spPr>
      </p:pic>
      <p:sp>
        <p:nvSpPr>
          <p:cNvPr id="6" name="標題 5"/>
          <p:cNvSpPr>
            <a:spLocks noGrp="1"/>
          </p:cNvSpPr>
          <p:nvPr>
            <p:ph type="ctrTitle"/>
          </p:nvPr>
        </p:nvSpPr>
        <p:spPr>
          <a:xfrm>
            <a:off x="1443038" y="1828800"/>
            <a:ext cx="7313612" cy="1600200"/>
          </a:xfrm>
        </p:spPr>
        <p:txBody>
          <a:bodyPr/>
          <a:lstStyle/>
          <a:p>
            <a:pPr algn="ctr"/>
            <a:r>
              <a:rPr lang="zh-TW" altLang="en-US" sz="5400" b="1" dirty="0" smtClean="0">
                <a:solidFill>
                  <a:schemeClr val="accent6">
                    <a:lumMod val="50000"/>
                  </a:schemeClr>
                </a:solidFill>
                <a:latin typeface="微軟正黑體" pitchFamily="34" charset="-120"/>
                <a:ea typeface="微軟正黑體" pitchFamily="34" charset="-120"/>
                <a:cs typeface="+mn-cs"/>
              </a:rPr>
              <a:t>謝 謝 </a:t>
            </a:r>
            <a:r>
              <a:rPr lang="en-US" altLang="zh-TW" sz="5400" b="1" dirty="0" smtClean="0">
                <a:solidFill>
                  <a:schemeClr val="accent6">
                    <a:lumMod val="50000"/>
                  </a:schemeClr>
                </a:solidFill>
                <a:latin typeface="微軟正黑體" pitchFamily="34" charset="-120"/>
                <a:ea typeface="微軟正黑體" pitchFamily="34" charset="-120"/>
                <a:cs typeface="+mn-cs"/>
              </a:rPr>
              <a:t>!</a:t>
            </a:r>
            <a:endParaRPr lang="zh-TW" altLang="en-US" sz="5400" b="1" dirty="0">
              <a:solidFill>
                <a:schemeClr val="accent6">
                  <a:lumMod val="50000"/>
                </a:schemeClr>
              </a:solidFill>
              <a:latin typeface="微軟正黑體" pitchFamily="34" charset="-120"/>
              <a:ea typeface="微軟正黑體" pitchFamily="34" charset="-120"/>
              <a:cs typeface="+mn-cs"/>
            </a:endParaRPr>
          </a:p>
        </p:txBody>
      </p:sp>
      <p:sp>
        <p:nvSpPr>
          <p:cNvPr id="8" name="矩形 7"/>
          <p:cNvSpPr/>
          <p:nvPr/>
        </p:nvSpPr>
        <p:spPr>
          <a:xfrm>
            <a:off x="1219200" y="4343400"/>
            <a:ext cx="7924800" cy="1477328"/>
          </a:xfrm>
          <a:prstGeom prst="rect">
            <a:avLst/>
          </a:prstGeom>
        </p:spPr>
        <p:txBody>
          <a:bodyPr wrap="square">
            <a:spAutoFit/>
          </a:bodyPr>
          <a:lstStyle/>
          <a:p>
            <a:pPr lvl="0">
              <a:spcBef>
                <a:spcPct val="0"/>
              </a:spcBef>
              <a:defRPr/>
            </a:pPr>
            <a:endParaRPr lang="en-US" altLang="zh-TW" u="sng" dirty="0" smtClean="0">
              <a:solidFill>
                <a:schemeClr val="tx2"/>
              </a:solidFill>
              <a:latin typeface="標楷體" pitchFamily="65" charset="-120"/>
              <a:ea typeface="標楷體" pitchFamily="65" charset="-120"/>
            </a:endParaRPr>
          </a:p>
          <a:p>
            <a:pPr lvl="0">
              <a:spcBef>
                <a:spcPct val="0"/>
              </a:spcBef>
              <a:defRPr/>
            </a:pPr>
            <a:endParaRPr lang="en-US" altLang="zh-TW" u="sng" dirty="0">
              <a:solidFill>
                <a:schemeClr val="tx2"/>
              </a:solidFill>
              <a:latin typeface="標楷體" pitchFamily="65" charset="-120"/>
              <a:ea typeface="標楷體" pitchFamily="65" charset="-120"/>
            </a:endParaRPr>
          </a:p>
          <a:p>
            <a:pPr lvl="0">
              <a:spcBef>
                <a:spcPct val="0"/>
              </a:spcBef>
              <a:defRPr/>
            </a:pPr>
            <a:r>
              <a:rPr lang="zh-TW" altLang="en-US" u="sng" dirty="0" smtClean="0">
                <a:solidFill>
                  <a:schemeClr val="tx2"/>
                </a:solidFill>
                <a:latin typeface="標楷體" pitchFamily="65" charset="-120"/>
                <a:ea typeface="標楷體" pitchFamily="65" charset="-120"/>
              </a:rPr>
              <a:t>聲明</a:t>
            </a:r>
            <a:r>
              <a:rPr lang="en-US" altLang="zh-TW" u="sng" dirty="0" smtClean="0">
                <a:solidFill>
                  <a:schemeClr val="tx2"/>
                </a:solidFill>
                <a:latin typeface="標楷體" pitchFamily="65" charset="-120"/>
                <a:ea typeface="標楷體" pitchFamily="65" charset="-120"/>
              </a:rPr>
              <a:t>:</a:t>
            </a:r>
            <a:r>
              <a:rPr lang="zh-TW" altLang="en-US" dirty="0">
                <a:solidFill>
                  <a:schemeClr val="tx2"/>
                </a:solidFill>
                <a:latin typeface="標楷體" pitchFamily="65" charset="-120"/>
                <a:ea typeface="標楷體" pitchFamily="65" charset="-120"/>
              </a:rPr>
              <a:t/>
            </a:r>
            <a:br>
              <a:rPr lang="zh-TW" altLang="en-US" dirty="0">
                <a:solidFill>
                  <a:schemeClr val="tx2"/>
                </a:solidFill>
                <a:latin typeface="標楷體" pitchFamily="65" charset="-120"/>
                <a:ea typeface="標楷體" pitchFamily="65" charset="-120"/>
              </a:rPr>
            </a:br>
            <a:r>
              <a:rPr lang="zh-TW" altLang="en-US" dirty="0">
                <a:solidFill>
                  <a:schemeClr val="tx2"/>
                </a:solidFill>
                <a:latin typeface="標楷體" pitchFamily="65" charset="-120"/>
                <a:ea typeface="標楷體" pitchFamily="65" charset="-120"/>
              </a:rPr>
              <a:t>此</a:t>
            </a:r>
            <a:r>
              <a:rPr lang="zh-TW" altLang="en-US" dirty="0" smtClean="0">
                <a:solidFill>
                  <a:schemeClr val="tx2"/>
                </a:solidFill>
                <a:latin typeface="標楷體" pitchFamily="65" charset="-120"/>
                <a:ea typeface="標楷體" pitchFamily="65" charset="-120"/>
              </a:rPr>
              <a:t>簡報所</a:t>
            </a:r>
            <a:r>
              <a:rPr lang="zh-TW" altLang="en-US" dirty="0">
                <a:solidFill>
                  <a:schemeClr val="tx2"/>
                </a:solidFill>
                <a:latin typeface="標楷體" pitchFamily="65" charset="-120"/>
                <a:ea typeface="標楷體" pitchFamily="65" charset="-120"/>
              </a:rPr>
              <a:t>用的一切教材僅供參加者參考，並不代表法律意見。 </a:t>
            </a:r>
            <a:r>
              <a:rPr lang="en-US" altLang="zh-TW" dirty="0">
                <a:solidFill>
                  <a:schemeClr val="tx2"/>
                </a:solidFill>
                <a:latin typeface="標楷體" pitchFamily="65" charset="-120"/>
                <a:ea typeface="標楷體" pitchFamily="65" charset="-120"/>
              </a:rPr>
              <a:t/>
            </a:r>
            <a:br>
              <a:rPr lang="en-US" altLang="zh-TW" dirty="0">
                <a:solidFill>
                  <a:schemeClr val="tx2"/>
                </a:solidFill>
                <a:latin typeface="標楷體" pitchFamily="65" charset="-120"/>
                <a:ea typeface="標楷體" pitchFamily="65" charset="-120"/>
              </a:rPr>
            </a:br>
            <a:r>
              <a:rPr lang="zh-TW" altLang="en-US" dirty="0">
                <a:solidFill>
                  <a:schemeClr val="tx2"/>
                </a:solidFill>
                <a:latin typeface="標楷體" pitchFamily="65" charset="-120"/>
                <a:ea typeface="標楷體" pitchFamily="65" charset="-120"/>
              </a:rPr>
              <a:t>如有任何查詢或需進一步資料，歡迎與平等機會委員會聯絡。</a:t>
            </a:r>
          </a:p>
        </p:txBody>
      </p:sp>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chemeClr val="tx1"/>
                </a:solidFill>
                <a:latin typeface="微軟正黑體" pitchFamily="34" charset="-120"/>
                <a:ea typeface="微軟正黑體" pitchFamily="34" charset="-120"/>
                <a:cs typeface="+mn-cs"/>
              </a:rPr>
              <a:t/>
            </a:r>
            <a:br>
              <a:rPr lang="en-US" altLang="zh-TW" dirty="0">
                <a:solidFill>
                  <a:schemeClr val="tx1"/>
                </a:solidFill>
                <a:latin typeface="微軟正黑體" pitchFamily="34" charset="-120"/>
                <a:ea typeface="微軟正黑體" pitchFamily="34" charset="-120"/>
                <a:cs typeface="+mn-cs"/>
              </a:rPr>
            </a:br>
            <a:r>
              <a:rPr lang="zh-TW" altLang="en-US" b="1" dirty="0" smtClean="0">
                <a:solidFill>
                  <a:schemeClr val="tx1"/>
                </a:solidFill>
                <a:latin typeface="微軟正黑體" pitchFamily="34" charset="-120"/>
                <a:ea typeface="微軟正黑體" pitchFamily="34" charset="-120"/>
                <a:cs typeface="+mn-cs"/>
              </a:rPr>
              <a:t>什麼是</a:t>
            </a:r>
            <a:r>
              <a:rPr lang="zh-TW" altLang="en-US" b="1" dirty="0" smtClean="0">
                <a:solidFill>
                  <a:srgbClr val="C00000"/>
                </a:solidFill>
                <a:latin typeface="微軟正黑體" pitchFamily="34" charset="-120"/>
                <a:ea typeface="微軟正黑體" pitchFamily="34" charset="-120"/>
              </a:rPr>
              <a:t>性騷擾 </a:t>
            </a:r>
            <a:r>
              <a:rPr lang="en-US" altLang="zh-TW" b="1" dirty="0" smtClean="0">
                <a:solidFill>
                  <a:srgbClr val="C00000"/>
                </a:solidFill>
                <a:latin typeface="微軟正黑體" pitchFamily="34" charset="-120"/>
                <a:ea typeface="微軟正黑體" pitchFamily="34" charset="-120"/>
              </a:rPr>
              <a:t>?</a:t>
            </a:r>
            <a:br>
              <a:rPr lang="en-US" altLang="zh-TW" b="1" dirty="0" smtClean="0">
                <a:solidFill>
                  <a:srgbClr val="C00000"/>
                </a:solidFill>
                <a:latin typeface="微軟正黑體" pitchFamily="34" charset="-120"/>
                <a:ea typeface="微軟正黑體" pitchFamily="34" charset="-120"/>
              </a:rPr>
            </a:br>
            <a:endParaRPr lang="zh-TW" altLang="en-US" b="1" dirty="0">
              <a:solidFill>
                <a:schemeClr val="tx1"/>
              </a:solidFill>
              <a:latin typeface="微軟正黑體" pitchFamily="34" charset="-120"/>
              <a:ea typeface="微軟正黑體" pitchFamily="34" charset="-120"/>
              <a:cs typeface="+mn-cs"/>
            </a:endParaRPr>
          </a:p>
        </p:txBody>
      </p:sp>
      <p:graphicFrame>
        <p:nvGraphicFramePr>
          <p:cNvPr id="5" name="內容版面配置區 5"/>
          <p:cNvGraphicFramePr>
            <a:graphicFrameLocks noGrp="1"/>
          </p:cNvGraphicFramePr>
          <p:nvPr>
            <p:ph idx="1"/>
            <p:extLst>
              <p:ext uri="{D42A27DB-BD31-4B8C-83A1-F6EECF244321}">
                <p14:modId xmlns:p14="http://schemas.microsoft.com/office/powerpoint/2010/main" xmlns="" val="2195245564"/>
              </p:ext>
            </p:extLst>
          </p:nvPr>
        </p:nvGraphicFramePr>
        <p:xfrm>
          <a:off x="1447800" y="1524000"/>
          <a:ext cx="731361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圖片 5" descr="EOC-logo.png"/>
          <p:cNvPicPr>
            <a:picLocks noChangeAspect="1"/>
          </p:cNvPicPr>
          <p:nvPr/>
        </p:nvPicPr>
        <p:blipFill>
          <a:blip r:embed="rId7" cstate="print"/>
          <a:stretch>
            <a:fillRect/>
          </a:stretch>
        </p:blipFill>
        <p:spPr>
          <a:xfrm>
            <a:off x="8079066" y="228600"/>
            <a:ext cx="836341" cy="685800"/>
          </a:xfrm>
          <a:prstGeom prst="rect">
            <a:avLst/>
          </a:prstGeom>
        </p:spPr>
      </p:pic>
    </p:spTree>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微軟正黑體" pitchFamily="34" charset="-120"/>
                <a:ea typeface="微軟正黑體" pitchFamily="34" charset="-120"/>
                <a:cs typeface="+mn-cs"/>
              </a:rPr>
              <a:t>性騷擾的定義</a:t>
            </a:r>
          </a:p>
        </p:txBody>
      </p:sp>
      <p:sp>
        <p:nvSpPr>
          <p:cNvPr id="3" name="內容版面配置區 2"/>
          <p:cNvSpPr>
            <a:spLocks noGrp="1"/>
          </p:cNvSpPr>
          <p:nvPr>
            <p:ph idx="1"/>
          </p:nvPr>
        </p:nvSpPr>
        <p:spPr>
          <a:xfrm>
            <a:off x="1447800" y="1600201"/>
            <a:ext cx="7313613" cy="3962399"/>
          </a:xfrm>
        </p:spPr>
        <p:style>
          <a:lnRef idx="2">
            <a:schemeClr val="accent5">
              <a:shade val="50000"/>
            </a:schemeClr>
          </a:lnRef>
          <a:fillRef idx="1">
            <a:schemeClr val="accent5"/>
          </a:fillRef>
          <a:effectRef idx="0">
            <a:schemeClr val="accent5"/>
          </a:effectRef>
          <a:fontRef idx="minor">
            <a:schemeClr val="lt1"/>
          </a:fontRef>
        </p:style>
        <p:txBody>
          <a:bodyPr/>
          <a:lstStyle/>
          <a:p>
            <a:pPr>
              <a:buNone/>
            </a:pPr>
            <a:r>
              <a:rPr lang="zh-TW" altLang="en-US" sz="3000" b="1" dirty="0" smtClean="0">
                <a:solidFill>
                  <a:srgbClr val="C00000"/>
                </a:solidFill>
                <a:latin typeface="微軟正黑體" pitchFamily="34" charset="-120"/>
                <a:ea typeface="微軟正黑體" pitchFamily="34" charset="-120"/>
              </a:rPr>
              <a:t>兩大類別：</a:t>
            </a:r>
            <a:endParaRPr lang="en-US" altLang="zh-TW" sz="3000" b="1" dirty="0">
              <a:solidFill>
                <a:srgbClr val="C00000"/>
              </a:solidFill>
              <a:latin typeface="微軟正黑體" pitchFamily="34" charset="-120"/>
              <a:ea typeface="微軟正黑體" pitchFamily="34" charset="-120"/>
            </a:endParaRPr>
          </a:p>
          <a:p>
            <a:pPr marL="514350" lvl="0" indent="-514350">
              <a:buAutoNum type="arabicParenR"/>
            </a:pPr>
            <a:r>
              <a:rPr lang="zh-TW" altLang="en-US" sz="3000" b="1" dirty="0" smtClean="0">
                <a:solidFill>
                  <a:schemeClr val="tx1"/>
                </a:solidFill>
                <a:latin typeface="微軟正黑體" pitchFamily="34" charset="-120"/>
                <a:ea typeface="微軟正黑體" pitchFamily="34" charset="-120"/>
              </a:rPr>
              <a:t>對</a:t>
            </a:r>
            <a:r>
              <a:rPr lang="zh-TW" altLang="en-US" sz="3000" b="1" dirty="0" smtClean="0">
                <a:solidFill>
                  <a:srgbClr val="C00000"/>
                </a:solidFill>
                <a:latin typeface="微軟正黑體" pitchFamily="34" charset="-120"/>
                <a:ea typeface="微軟正黑體" pitchFamily="34" charset="-120"/>
              </a:rPr>
              <a:t>個別人士</a:t>
            </a:r>
            <a:r>
              <a:rPr lang="zh-TW" altLang="en-US" sz="3000" b="1" dirty="0" smtClean="0">
                <a:solidFill>
                  <a:schemeClr val="tx1"/>
                </a:solidFill>
                <a:latin typeface="微軟正黑體" pitchFamily="34" charset="-120"/>
                <a:ea typeface="微軟正黑體" pitchFamily="34" charset="-120"/>
              </a:rPr>
              <a:t>的性騷擾</a:t>
            </a:r>
            <a:endParaRPr lang="en-US" altLang="zh-TW" sz="3000" b="1" dirty="0" smtClean="0">
              <a:solidFill>
                <a:schemeClr val="tx1"/>
              </a:solidFill>
              <a:latin typeface="微軟正黑體" pitchFamily="34" charset="-120"/>
              <a:ea typeface="微軟正黑體" pitchFamily="34" charset="-120"/>
            </a:endParaRPr>
          </a:p>
          <a:p>
            <a:pPr marL="514350" lvl="0" indent="-514350">
              <a:buAutoNum type="arabicParenR"/>
            </a:pPr>
            <a:r>
              <a:rPr lang="zh-TW" altLang="en-US" sz="3000" b="1" dirty="0" smtClean="0">
                <a:solidFill>
                  <a:schemeClr val="tx1"/>
                </a:solidFill>
                <a:latin typeface="微軟正黑體" pitchFamily="34" charset="-120"/>
                <a:ea typeface="微軟正黑體" pitchFamily="34" charset="-120"/>
              </a:rPr>
              <a:t>在性方面具敵意</a:t>
            </a:r>
            <a:r>
              <a:rPr lang="en-US" altLang="zh-TW" sz="3000" b="1" dirty="0" smtClean="0">
                <a:solidFill>
                  <a:schemeClr val="tx1"/>
                </a:solidFill>
                <a:latin typeface="微軟正黑體" pitchFamily="34" charset="-120"/>
                <a:ea typeface="微軟正黑體" pitchFamily="34" charset="-120"/>
              </a:rPr>
              <a:t>/</a:t>
            </a:r>
            <a:r>
              <a:rPr lang="zh-TW" altLang="en-US" sz="3000" b="1" dirty="0" smtClean="0">
                <a:solidFill>
                  <a:schemeClr val="tx1"/>
                </a:solidFill>
                <a:latin typeface="微軟正黑體" pitchFamily="34" charset="-120"/>
                <a:ea typeface="微軟正黑體" pitchFamily="34" charset="-120"/>
              </a:rPr>
              <a:t>威嚇性的</a:t>
            </a:r>
            <a:r>
              <a:rPr lang="zh-TW" altLang="en-US" sz="3000" b="1" dirty="0" smtClean="0">
                <a:solidFill>
                  <a:srgbClr val="C00000"/>
                </a:solidFill>
                <a:latin typeface="微軟正黑體" pitchFamily="34" charset="-120"/>
                <a:ea typeface="微軟正黑體" pitchFamily="34" charset="-120"/>
              </a:rPr>
              <a:t>環境</a:t>
            </a:r>
          </a:p>
          <a:p>
            <a:pPr lvl="0">
              <a:buNone/>
            </a:pPr>
            <a:endParaRPr lang="zh-TW" altLang="en-US" sz="3600" dirty="0">
              <a:solidFill>
                <a:schemeClr val="tx1"/>
              </a:solidFill>
              <a:latin typeface="微軟正黑體" pitchFamily="34" charset="-120"/>
              <a:ea typeface="微軟正黑體" pitchFamily="34" charset="-120"/>
            </a:endParaRPr>
          </a:p>
          <a:p>
            <a:endParaRPr lang="zh-TW" altLang="en-US" dirty="0"/>
          </a:p>
        </p:txBody>
      </p:sp>
      <p:pic>
        <p:nvPicPr>
          <p:cNvPr id="5" name="圖片 4" descr="EOC-logo.png"/>
          <p:cNvPicPr>
            <a:picLocks noChangeAspect="1"/>
          </p:cNvPicPr>
          <p:nvPr/>
        </p:nvPicPr>
        <p:blipFill>
          <a:blip r:embed="rId2" cstate="print"/>
          <a:stretch>
            <a:fillRect/>
          </a:stretch>
        </p:blipFill>
        <p:spPr>
          <a:xfrm>
            <a:off x="8079066" y="228600"/>
            <a:ext cx="836341" cy="685800"/>
          </a:xfrm>
          <a:prstGeom prst="rect">
            <a:avLst/>
          </a:prstGeom>
        </p:spPr>
      </p:pic>
      <p:pic>
        <p:nvPicPr>
          <p:cNvPr id="7" name="Picture 8" descr="圖片: 認識性騷擾"/>
          <p:cNvPicPr>
            <a:picLocks noChangeAspect="1" noChangeArrowheads="1"/>
          </p:cNvPicPr>
          <p:nvPr/>
        </p:nvPicPr>
        <p:blipFill>
          <a:blip r:embed="rId3" cstate="print"/>
          <a:srcRect l="-27336" t="2407" r="-21845" b="12827"/>
          <a:stretch>
            <a:fillRect/>
          </a:stretch>
        </p:blipFill>
        <p:spPr bwMode="auto">
          <a:xfrm rot="1038322">
            <a:off x="4184576" y="3245802"/>
            <a:ext cx="1673971" cy="2260868"/>
          </a:xfrm>
          <a:prstGeom prst="ellipse">
            <a:avLst/>
          </a:prstGeom>
          <a:ln>
            <a:noFill/>
          </a:ln>
          <a:effectLst>
            <a:softEdge rad="112500"/>
          </a:effectLst>
        </p:spPr>
      </p:pic>
    </p:spTree>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en-US" altLang="zh-TW" dirty="0" smtClean="0">
                <a:solidFill>
                  <a:schemeClr val="tx1"/>
                </a:solidFill>
                <a:latin typeface="微軟正黑體" pitchFamily="34" charset="-120"/>
                <a:ea typeface="微軟正黑體" pitchFamily="34" charset="-120"/>
                <a:cs typeface="+mn-cs"/>
              </a:rPr>
              <a:t/>
            </a:r>
            <a:br>
              <a:rPr lang="en-US" altLang="zh-TW" dirty="0" smtClean="0">
                <a:solidFill>
                  <a:schemeClr val="tx1"/>
                </a:solidFill>
                <a:latin typeface="微軟正黑體" pitchFamily="34" charset="-120"/>
                <a:ea typeface="微軟正黑體" pitchFamily="34" charset="-120"/>
                <a:cs typeface="+mn-cs"/>
              </a:rPr>
            </a:br>
            <a:r>
              <a:rPr lang="zh-TW" altLang="en-US" sz="3200" b="1" dirty="0" smtClean="0">
                <a:solidFill>
                  <a:schemeClr val="tx1"/>
                </a:solidFill>
                <a:latin typeface="微軟正黑體" pitchFamily="34" charset="-120"/>
                <a:ea typeface="微軟正黑體" pitchFamily="34" charset="-120"/>
                <a:cs typeface="+mn-cs"/>
              </a:rPr>
              <a:t>性騷擾的定義</a:t>
            </a:r>
            <a:r>
              <a:rPr lang="en-US" altLang="zh-TW" sz="3200" b="1" dirty="0" smtClean="0">
                <a:solidFill>
                  <a:schemeClr val="tx1"/>
                </a:solidFill>
                <a:latin typeface="微軟正黑體" pitchFamily="34" charset="-120"/>
                <a:ea typeface="微軟正黑體" pitchFamily="34" charset="-120"/>
                <a:cs typeface="+mn-cs"/>
              </a:rPr>
              <a:t>-</a:t>
            </a:r>
            <a:br>
              <a:rPr lang="en-US" altLang="zh-TW" sz="3200" b="1" dirty="0" smtClean="0">
                <a:solidFill>
                  <a:schemeClr val="tx1"/>
                </a:solidFill>
                <a:latin typeface="微軟正黑體" pitchFamily="34" charset="-120"/>
                <a:ea typeface="微軟正黑體" pitchFamily="34" charset="-120"/>
                <a:cs typeface="+mn-cs"/>
              </a:rPr>
            </a:br>
            <a:r>
              <a:rPr lang="zh-TW" altLang="en-US" sz="3200" b="1" dirty="0" smtClean="0">
                <a:solidFill>
                  <a:schemeClr val="tx1"/>
                </a:solidFill>
                <a:latin typeface="微軟正黑體" pitchFamily="34" charset="-120"/>
                <a:ea typeface="微軟正黑體" pitchFamily="34" charset="-120"/>
              </a:rPr>
              <a:t>對</a:t>
            </a:r>
            <a:r>
              <a:rPr lang="zh-TW" altLang="en-US" sz="3200" b="1" dirty="0" smtClean="0">
                <a:solidFill>
                  <a:srgbClr val="C00000"/>
                </a:solidFill>
                <a:latin typeface="微軟正黑體" pitchFamily="34" charset="-120"/>
                <a:ea typeface="微軟正黑體" pitchFamily="34" charset="-120"/>
              </a:rPr>
              <a:t>個別人士</a:t>
            </a:r>
            <a:r>
              <a:rPr lang="zh-TW" altLang="en-US" sz="3200" b="1" dirty="0" smtClean="0">
                <a:solidFill>
                  <a:schemeClr val="tx1"/>
                </a:solidFill>
                <a:latin typeface="微軟正黑體" pitchFamily="34" charset="-120"/>
                <a:ea typeface="微軟正黑體" pitchFamily="34" charset="-120"/>
              </a:rPr>
              <a:t>的性騷擾</a:t>
            </a:r>
            <a:r>
              <a:rPr lang="en-US" altLang="zh-TW" dirty="0" smtClean="0">
                <a:solidFill>
                  <a:schemeClr val="tx1"/>
                </a:solidFill>
                <a:latin typeface="微軟正黑體" pitchFamily="34" charset="-120"/>
                <a:ea typeface="微軟正黑體" pitchFamily="34" charset="-120"/>
              </a:rPr>
              <a:t/>
            </a:r>
            <a:br>
              <a:rPr lang="en-US" altLang="zh-TW" dirty="0" smtClean="0">
                <a:solidFill>
                  <a:schemeClr val="tx1"/>
                </a:solidFill>
                <a:latin typeface="微軟正黑體" pitchFamily="34" charset="-120"/>
                <a:ea typeface="微軟正黑體" pitchFamily="34" charset="-120"/>
              </a:rPr>
            </a:br>
            <a:endParaRPr lang="zh-TW" altLang="en-US" dirty="0" smtClean="0">
              <a:solidFill>
                <a:schemeClr val="tx1"/>
              </a:solidFill>
              <a:latin typeface="微軟正黑體" pitchFamily="34" charset="-120"/>
              <a:ea typeface="微軟正黑體" pitchFamily="34" charset="-120"/>
              <a:cs typeface="+mn-cs"/>
            </a:endParaRPr>
          </a:p>
        </p:txBody>
      </p:sp>
      <p:sp>
        <p:nvSpPr>
          <p:cNvPr id="3" name="內容版面配置區 2"/>
          <p:cNvSpPr>
            <a:spLocks noGrp="1"/>
          </p:cNvSpPr>
          <p:nvPr>
            <p:ph idx="1"/>
          </p:nvPr>
        </p:nvSpPr>
        <p:spPr>
          <a:xfrm>
            <a:off x="1447801" y="1600201"/>
            <a:ext cx="3657600" cy="3962399"/>
          </a:xfrm>
        </p:spPr>
        <p:style>
          <a:lnRef idx="2">
            <a:schemeClr val="accent5">
              <a:shade val="50000"/>
            </a:schemeClr>
          </a:lnRef>
          <a:fillRef idx="1">
            <a:schemeClr val="accent5"/>
          </a:fillRef>
          <a:effectRef idx="0">
            <a:schemeClr val="accent5"/>
          </a:effectRef>
          <a:fontRef idx="minor">
            <a:schemeClr val="lt1"/>
          </a:fontRef>
        </p:style>
        <p:txBody>
          <a:bodyPr/>
          <a:lstStyle/>
          <a:p>
            <a:pPr marL="514350" lvl="0" indent="-514350" algn="ctr">
              <a:buNone/>
            </a:pPr>
            <a:r>
              <a:rPr lang="zh-TW" altLang="en-US" sz="3000" b="1" u="sng" dirty="0" smtClean="0">
                <a:solidFill>
                  <a:srgbClr val="C00000"/>
                </a:solidFill>
                <a:latin typeface="微軟正黑體" pitchFamily="34" charset="-120"/>
                <a:ea typeface="微軟正黑體" pitchFamily="34" charset="-120"/>
              </a:rPr>
              <a:t>主觀</a:t>
            </a:r>
            <a:r>
              <a:rPr lang="zh-TW" altLang="en-US" sz="3000" b="1" u="sng" dirty="0" smtClean="0">
                <a:solidFill>
                  <a:schemeClr val="tx1"/>
                </a:solidFill>
                <a:latin typeface="微軟正黑體" pitchFamily="34" charset="-120"/>
                <a:ea typeface="微軟正黑體" pitchFamily="34" charset="-120"/>
              </a:rPr>
              <a:t>測試</a:t>
            </a:r>
            <a:endParaRPr lang="en-US" altLang="zh-TW" sz="3000" b="1" u="sng" dirty="0" smtClean="0">
              <a:solidFill>
                <a:schemeClr val="tx1"/>
              </a:solidFill>
              <a:latin typeface="微軟正黑體" pitchFamily="34" charset="-120"/>
              <a:ea typeface="微軟正黑體" pitchFamily="34" charset="-120"/>
            </a:endParaRPr>
          </a:p>
          <a:p>
            <a:pPr marL="514350" lvl="0" indent="-514350" algn="ctr">
              <a:buNone/>
            </a:pPr>
            <a:r>
              <a:rPr lang="en-US" altLang="zh-TW" sz="2400" dirty="0" smtClean="0">
                <a:solidFill>
                  <a:schemeClr val="tx1"/>
                </a:solidFill>
                <a:latin typeface="微軟正黑體" pitchFamily="34" charset="-120"/>
                <a:ea typeface="微軟正黑體" pitchFamily="34" charset="-120"/>
              </a:rPr>
              <a:t>A </a:t>
            </a:r>
            <a:r>
              <a:rPr lang="zh-TW" altLang="en-US" sz="2400" dirty="0" smtClean="0">
                <a:solidFill>
                  <a:schemeClr val="tx1"/>
                </a:solidFill>
                <a:latin typeface="微軟正黑體" pitchFamily="34" charset="-120"/>
                <a:ea typeface="微軟正黑體" pitchFamily="34" charset="-120"/>
              </a:rPr>
              <a:t>君</a:t>
            </a:r>
            <a:endParaRPr lang="en-US" altLang="zh-TW" sz="2400" dirty="0" smtClean="0">
              <a:solidFill>
                <a:schemeClr val="tx1"/>
              </a:solidFill>
              <a:latin typeface="微軟正黑體" pitchFamily="34" charset="-120"/>
              <a:ea typeface="微軟正黑體" pitchFamily="34" charset="-120"/>
            </a:endParaRPr>
          </a:p>
          <a:p>
            <a:pPr marL="514350" indent="-514350">
              <a:buNone/>
            </a:pPr>
            <a:r>
              <a:rPr lang="en-US" altLang="zh-TW" sz="2400" dirty="0" smtClean="0">
                <a:solidFill>
                  <a:schemeClr val="tx1"/>
                </a:solidFill>
                <a:latin typeface="微軟正黑體" pitchFamily="34" charset="-120"/>
                <a:ea typeface="微軟正黑體" pitchFamily="34" charset="-120"/>
              </a:rPr>
              <a:t>&gt;</a:t>
            </a:r>
            <a:r>
              <a:rPr lang="zh-TW" altLang="en-US" sz="2400" dirty="0" smtClean="0">
                <a:solidFill>
                  <a:schemeClr val="tx1"/>
                </a:solidFill>
                <a:latin typeface="微軟正黑體" pitchFamily="34" charset="-120"/>
                <a:ea typeface="微軟正黑體" pitchFamily="34" charset="-120"/>
              </a:rPr>
              <a:t> 向 </a:t>
            </a:r>
            <a:r>
              <a:rPr lang="en-US" altLang="zh-TW" sz="2400" dirty="0" smtClean="0">
                <a:solidFill>
                  <a:schemeClr val="tx1"/>
                </a:solidFill>
                <a:latin typeface="微軟正黑體" pitchFamily="34" charset="-120"/>
                <a:ea typeface="微軟正黑體" pitchFamily="34" charset="-120"/>
              </a:rPr>
              <a:t>B </a:t>
            </a:r>
            <a:r>
              <a:rPr lang="zh-TW" altLang="en-US" sz="2400" dirty="0" smtClean="0">
                <a:solidFill>
                  <a:schemeClr val="tx1"/>
                </a:solidFill>
                <a:latin typeface="微軟正黑體" pitchFamily="34" charset="-120"/>
                <a:ea typeface="微軟正黑體" pitchFamily="34" charset="-120"/>
              </a:rPr>
              <a:t>君提出</a:t>
            </a:r>
            <a:r>
              <a:rPr lang="zh-TW" altLang="en-US" sz="2400" b="1" dirty="0" smtClean="0">
                <a:solidFill>
                  <a:srgbClr val="C00000"/>
                </a:solidFill>
                <a:latin typeface="微軟正黑體" pitchFamily="34" charset="-120"/>
                <a:ea typeface="微軟正黑體" pitchFamily="34" charset="-120"/>
              </a:rPr>
              <a:t>不受歡迎</a:t>
            </a:r>
            <a:r>
              <a:rPr lang="zh-TW" altLang="en-US" sz="2400" dirty="0" smtClean="0">
                <a:solidFill>
                  <a:schemeClr val="tx1"/>
                </a:solidFill>
                <a:latin typeface="微軟正黑體" pitchFamily="34" charset="-120"/>
                <a:ea typeface="微軟正黑體" pitchFamily="34" charset="-120"/>
              </a:rPr>
              <a:t>的</a:t>
            </a:r>
            <a:endParaRPr lang="en-US" altLang="zh-TW" sz="2400" dirty="0" smtClean="0">
              <a:solidFill>
                <a:schemeClr val="tx1"/>
              </a:solidFill>
              <a:latin typeface="微軟正黑體" pitchFamily="34" charset="-120"/>
              <a:ea typeface="微軟正黑體" pitchFamily="34" charset="-120"/>
            </a:endParaRPr>
          </a:p>
          <a:p>
            <a:pPr marL="514350" indent="-514350">
              <a:buNone/>
            </a:pPr>
            <a:r>
              <a:rPr lang="zh-TW" altLang="en-US" sz="2400" dirty="0" smtClean="0">
                <a:solidFill>
                  <a:schemeClr val="tx1"/>
                </a:solidFill>
                <a:latin typeface="微軟正黑體" pitchFamily="34" charset="-120"/>
                <a:ea typeface="微軟正黑體" pitchFamily="34" charset="-120"/>
              </a:rPr>
              <a:t>    </a:t>
            </a:r>
            <a:r>
              <a:rPr lang="zh-TW" altLang="en-US" sz="2400" b="1" dirty="0" smtClean="0">
                <a:solidFill>
                  <a:srgbClr val="C00000"/>
                </a:solidFill>
                <a:latin typeface="微軟正黑體" pitchFamily="34" charset="-120"/>
                <a:ea typeface="微軟正黑體" pitchFamily="34" charset="-120"/>
              </a:rPr>
              <a:t>性</a:t>
            </a:r>
            <a:r>
              <a:rPr lang="zh-TW" altLang="en-US" sz="2400" dirty="0" smtClean="0">
                <a:solidFill>
                  <a:schemeClr val="tx1"/>
                </a:solidFill>
                <a:latin typeface="微軟正黑體" pitchFamily="34" charset="-120"/>
                <a:ea typeface="微軟正黑體" pitchFamily="34" charset="-120"/>
              </a:rPr>
              <a:t>要求</a:t>
            </a:r>
            <a:r>
              <a:rPr lang="en-US" altLang="zh-TW" sz="2400" dirty="0" smtClean="0">
                <a:solidFill>
                  <a:schemeClr val="tx1"/>
                </a:solidFill>
                <a:latin typeface="微軟正黑體" pitchFamily="34" charset="-120"/>
                <a:ea typeface="微軟正黑體" pitchFamily="34" charset="-120"/>
              </a:rPr>
              <a:t>/</a:t>
            </a:r>
            <a:r>
              <a:rPr lang="zh-TW" altLang="en-US" sz="2400" dirty="0" smtClean="0">
                <a:solidFill>
                  <a:schemeClr val="tx1"/>
                </a:solidFill>
                <a:latin typeface="微軟正黑體" pitchFamily="34" charset="-120"/>
                <a:ea typeface="微軟正黑體" pitchFamily="34" charset="-120"/>
              </a:rPr>
              <a:t>獲取</a:t>
            </a:r>
            <a:r>
              <a:rPr lang="zh-TW" altLang="en-US" sz="2400" b="1" dirty="0">
                <a:solidFill>
                  <a:srgbClr val="C00000"/>
                </a:solidFill>
                <a:latin typeface="微軟正黑體" pitchFamily="34" charset="-120"/>
                <a:ea typeface="微軟正黑體" pitchFamily="34" charset="-120"/>
              </a:rPr>
              <a:t>性</a:t>
            </a:r>
            <a:r>
              <a:rPr lang="zh-TW" altLang="en-US" sz="2400" dirty="0" smtClean="0">
                <a:solidFill>
                  <a:schemeClr val="tx1"/>
                </a:solidFill>
                <a:latin typeface="微軟正黑體" pitchFamily="34" charset="-120"/>
                <a:ea typeface="微軟正黑體" pitchFamily="34" charset="-120"/>
              </a:rPr>
              <a:t>方面的</a:t>
            </a:r>
            <a:endParaRPr lang="en-US" altLang="zh-TW" sz="2400" dirty="0" smtClean="0">
              <a:solidFill>
                <a:schemeClr val="tx1"/>
              </a:solidFill>
              <a:latin typeface="微軟正黑體" pitchFamily="34" charset="-120"/>
              <a:ea typeface="微軟正黑體" pitchFamily="34" charset="-120"/>
            </a:endParaRPr>
          </a:p>
          <a:p>
            <a:pPr marL="514350" indent="-514350">
              <a:buNone/>
            </a:pPr>
            <a:r>
              <a:rPr lang="zh-TW" altLang="en-US" sz="2400" dirty="0">
                <a:solidFill>
                  <a:schemeClr val="tx1"/>
                </a:solidFill>
                <a:latin typeface="微軟正黑體" pitchFamily="34" charset="-120"/>
                <a:ea typeface="微軟正黑體" pitchFamily="34" charset="-120"/>
              </a:rPr>
              <a:t> </a:t>
            </a:r>
            <a:r>
              <a:rPr lang="zh-TW" altLang="en-US" sz="2400" dirty="0" smtClean="0">
                <a:solidFill>
                  <a:schemeClr val="tx1"/>
                </a:solidFill>
                <a:latin typeface="微軟正黑體" pitchFamily="34" charset="-120"/>
                <a:ea typeface="微軟正黑體" pitchFamily="34" charset="-120"/>
              </a:rPr>
              <a:t>   好處的要求；或</a:t>
            </a:r>
            <a:endParaRPr lang="en-US" altLang="zh-TW" sz="2400" dirty="0" smtClean="0">
              <a:solidFill>
                <a:schemeClr val="tx1"/>
              </a:solidFill>
              <a:latin typeface="微軟正黑體" pitchFamily="34" charset="-120"/>
              <a:ea typeface="微軟正黑體" pitchFamily="34" charset="-120"/>
            </a:endParaRPr>
          </a:p>
          <a:p>
            <a:pPr marL="514350" indent="-514350">
              <a:buNone/>
            </a:pPr>
            <a:r>
              <a:rPr lang="en-US" altLang="zh-TW" sz="2400" dirty="0" smtClean="0">
                <a:solidFill>
                  <a:schemeClr val="tx1"/>
                </a:solidFill>
                <a:latin typeface="微軟正黑體" pitchFamily="34" charset="-120"/>
                <a:ea typeface="微軟正黑體" pitchFamily="34" charset="-120"/>
              </a:rPr>
              <a:t>&gt;</a:t>
            </a:r>
            <a:r>
              <a:rPr lang="zh-TW" altLang="en-US" sz="2400" dirty="0" smtClean="0">
                <a:solidFill>
                  <a:schemeClr val="tx1"/>
                </a:solidFill>
                <a:latin typeface="微軟正黑體" pitchFamily="34" charset="-120"/>
                <a:ea typeface="微軟正黑體" pitchFamily="34" charset="-120"/>
              </a:rPr>
              <a:t> 就 </a:t>
            </a:r>
            <a:r>
              <a:rPr lang="en-US" altLang="zh-TW" sz="2400" dirty="0" smtClean="0">
                <a:solidFill>
                  <a:schemeClr val="tx1"/>
                </a:solidFill>
                <a:latin typeface="微軟正黑體" pitchFamily="34" charset="-120"/>
                <a:ea typeface="微軟正黑體" pitchFamily="34" charset="-120"/>
              </a:rPr>
              <a:t>B </a:t>
            </a:r>
            <a:r>
              <a:rPr lang="zh-TW" altLang="en-US" sz="2400" dirty="0" smtClean="0">
                <a:solidFill>
                  <a:schemeClr val="tx1"/>
                </a:solidFill>
                <a:latin typeface="微軟正黑體" pitchFamily="34" charset="-120"/>
                <a:ea typeface="微軟正黑體" pitchFamily="34" charset="-120"/>
              </a:rPr>
              <a:t>君做出其他</a:t>
            </a:r>
            <a:r>
              <a:rPr lang="zh-TW" altLang="en-US" sz="2400" b="1" dirty="0">
                <a:solidFill>
                  <a:srgbClr val="C00000"/>
                </a:solidFill>
                <a:latin typeface="微軟正黑體" pitchFamily="34" charset="-120"/>
                <a:ea typeface="微軟正黑體" pitchFamily="34" charset="-120"/>
              </a:rPr>
              <a:t>不受歡 </a:t>
            </a:r>
            <a:endParaRPr lang="en-US" altLang="zh-TW" sz="2400" b="1" dirty="0">
              <a:solidFill>
                <a:srgbClr val="C00000"/>
              </a:solidFill>
              <a:latin typeface="微軟正黑體" pitchFamily="34" charset="-120"/>
              <a:ea typeface="微軟正黑體" pitchFamily="34" charset="-120"/>
            </a:endParaRPr>
          </a:p>
          <a:p>
            <a:pPr marL="514350" indent="-514350">
              <a:buNone/>
            </a:pPr>
            <a:r>
              <a:rPr lang="zh-TW" altLang="en-US" sz="2400" b="1" dirty="0">
                <a:solidFill>
                  <a:srgbClr val="C00000"/>
                </a:solidFill>
                <a:latin typeface="微軟正黑體" pitchFamily="34" charset="-120"/>
                <a:ea typeface="微軟正黑體" pitchFamily="34" charset="-120"/>
              </a:rPr>
              <a:t>    迎</a:t>
            </a:r>
            <a:r>
              <a:rPr lang="zh-TW" altLang="en-US" sz="2400" dirty="0" smtClean="0">
                <a:solidFill>
                  <a:schemeClr val="tx1"/>
                </a:solidFill>
                <a:latin typeface="微軟正黑體" pitchFamily="34" charset="-120"/>
                <a:ea typeface="微軟正黑體" pitchFamily="34" charset="-120"/>
              </a:rPr>
              <a:t>並涉及</a:t>
            </a:r>
            <a:r>
              <a:rPr lang="zh-TW" altLang="en-US" sz="2400" b="1" dirty="0">
                <a:solidFill>
                  <a:srgbClr val="C00000"/>
                </a:solidFill>
                <a:latin typeface="微軟正黑體" pitchFamily="34" charset="-120"/>
                <a:ea typeface="微軟正黑體" pitchFamily="34" charset="-120"/>
              </a:rPr>
              <a:t>性</a:t>
            </a:r>
            <a:r>
              <a:rPr lang="zh-TW" altLang="en-US" sz="2400" dirty="0" smtClean="0">
                <a:solidFill>
                  <a:schemeClr val="tx1"/>
                </a:solidFill>
                <a:latin typeface="微軟正黑體" pitchFamily="34" charset="-120"/>
                <a:ea typeface="微軟正黑體" pitchFamily="34" charset="-120"/>
              </a:rPr>
              <a:t>的行徑</a:t>
            </a:r>
          </a:p>
          <a:p>
            <a:pPr marL="514350" lvl="0" indent="-514350">
              <a:buNone/>
            </a:pPr>
            <a:endParaRPr lang="zh-TW" altLang="en-US" sz="3000" dirty="0" smtClean="0">
              <a:solidFill>
                <a:schemeClr val="tx1"/>
              </a:solidFill>
              <a:latin typeface="微軟正黑體" pitchFamily="34" charset="-120"/>
              <a:ea typeface="微軟正黑體" pitchFamily="34" charset="-120"/>
            </a:endParaRPr>
          </a:p>
          <a:p>
            <a:pPr marL="514350" indent="-514350">
              <a:buNone/>
            </a:pPr>
            <a:endParaRPr lang="zh-TW" altLang="en-US" sz="3000" dirty="0" smtClean="0">
              <a:solidFill>
                <a:schemeClr val="tx1"/>
              </a:solidFill>
              <a:latin typeface="微軟正黑體" pitchFamily="34" charset="-120"/>
              <a:ea typeface="微軟正黑體" pitchFamily="34" charset="-120"/>
            </a:endParaRPr>
          </a:p>
          <a:p>
            <a:pPr marL="514350" lvl="0" indent="-514350">
              <a:buNone/>
            </a:pPr>
            <a:endParaRPr lang="en-US" altLang="zh-TW" sz="3000" dirty="0" smtClean="0">
              <a:solidFill>
                <a:schemeClr val="tx1"/>
              </a:solidFill>
              <a:latin typeface="微軟正黑體" pitchFamily="34" charset="-120"/>
              <a:ea typeface="微軟正黑體" pitchFamily="34" charset="-120"/>
            </a:endParaRPr>
          </a:p>
          <a:p>
            <a:pPr lvl="0">
              <a:buNone/>
            </a:pPr>
            <a:endParaRPr lang="zh-TW" altLang="en-US" sz="3600" dirty="0">
              <a:solidFill>
                <a:schemeClr val="tx1"/>
              </a:solidFill>
              <a:latin typeface="微軟正黑體" pitchFamily="34" charset="-120"/>
              <a:ea typeface="微軟正黑體" pitchFamily="34" charset="-120"/>
            </a:endParaRPr>
          </a:p>
          <a:p>
            <a:endParaRPr lang="zh-TW" altLang="en-US" dirty="0"/>
          </a:p>
        </p:txBody>
      </p:sp>
      <p:pic>
        <p:nvPicPr>
          <p:cNvPr id="5" name="圖片 4" descr="EOC-logo.png"/>
          <p:cNvPicPr>
            <a:picLocks noChangeAspect="1"/>
          </p:cNvPicPr>
          <p:nvPr/>
        </p:nvPicPr>
        <p:blipFill>
          <a:blip r:embed="rId2" cstate="print"/>
          <a:stretch>
            <a:fillRect/>
          </a:stretch>
        </p:blipFill>
        <p:spPr>
          <a:xfrm>
            <a:off x="8079066" y="228600"/>
            <a:ext cx="836341" cy="685800"/>
          </a:xfrm>
          <a:prstGeom prst="rect">
            <a:avLst/>
          </a:prstGeom>
        </p:spPr>
      </p:pic>
      <p:sp>
        <p:nvSpPr>
          <p:cNvPr id="6" name="內容版面配置區 2"/>
          <p:cNvSpPr txBox="1">
            <a:spLocks/>
          </p:cNvSpPr>
          <p:nvPr/>
        </p:nvSpPr>
        <p:spPr bwMode="auto">
          <a:xfrm>
            <a:off x="5257800" y="1600200"/>
            <a:ext cx="3657600" cy="3962399"/>
          </a:xfrm>
          <a:prstGeom prst="rect">
            <a:avLst/>
          </a:prstGeom>
          <a:ln w="25400" cap="flat" cmpd="sng" algn="ctr">
            <a:solidFill>
              <a:schemeClr val="accent5">
                <a:shade val="50000"/>
              </a:schemeClr>
            </a:solidFill>
            <a:prstDash val="solid"/>
            <a:miter lim="800000"/>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marL="514350" lvl="0" indent="-514350" algn="ctr" fontAlgn="base">
              <a:spcBef>
                <a:spcPct val="20000"/>
              </a:spcBef>
              <a:spcAft>
                <a:spcPct val="0"/>
              </a:spcAft>
            </a:pPr>
            <a:r>
              <a:rPr kumimoji="0" lang="zh-TW" altLang="en-US" sz="3000" b="1" i="0" u="sng" strike="noStrike" kern="0" cap="none" spc="0" normalizeH="0" baseline="0" noProof="0" dirty="0" smtClean="0">
                <a:ln>
                  <a:noFill/>
                </a:ln>
                <a:solidFill>
                  <a:schemeClr val="accent6">
                    <a:lumMod val="50000"/>
                  </a:schemeClr>
                </a:solidFill>
                <a:effectLst/>
                <a:uLnTx/>
                <a:uFillTx/>
                <a:latin typeface="微軟正黑體" pitchFamily="34" charset="-120"/>
                <a:ea typeface="微軟正黑體" pitchFamily="34" charset="-120"/>
                <a:cs typeface="+mn-cs"/>
              </a:rPr>
              <a:t>客觀</a:t>
            </a:r>
            <a:r>
              <a:rPr kumimoji="0" lang="zh-TW" altLang="en-US" sz="3000" b="1" i="0" u="sng" strike="noStrike" kern="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測試</a:t>
            </a:r>
            <a:endParaRPr kumimoji="0" lang="en-US" altLang="zh-TW" sz="3000" b="1" i="0" u="sng" strike="noStrike" kern="0" cap="none" spc="0" normalizeH="0" baseline="0" noProof="0" dirty="0" smtClean="0">
              <a:ln>
                <a:noFill/>
              </a:ln>
              <a:solidFill>
                <a:schemeClr val="tx1"/>
              </a:solidFill>
              <a:effectLst/>
              <a:uLnTx/>
              <a:uFillTx/>
              <a:latin typeface="微軟正黑體" pitchFamily="34" charset="-120"/>
              <a:ea typeface="微軟正黑體" pitchFamily="34" charset="-120"/>
              <a:cs typeface="+mn-cs"/>
            </a:endParaRPr>
          </a:p>
          <a:p>
            <a:pPr marL="514350" lvl="0" indent="-514350" algn="ctr" fontAlgn="base">
              <a:spcBef>
                <a:spcPct val="20000"/>
              </a:spcBef>
              <a:spcAft>
                <a:spcPct val="0"/>
              </a:spcAft>
            </a:pPr>
            <a:r>
              <a:rPr lang="zh-TW" altLang="en-US" sz="2400" dirty="0">
                <a:solidFill>
                  <a:schemeClr val="tx1"/>
                </a:solidFill>
                <a:latin typeface="微軟正黑體" pitchFamily="34" charset="-120"/>
                <a:ea typeface="微軟正黑體" pitchFamily="34" charset="-120"/>
              </a:rPr>
              <a:t>一名合理的</a:t>
            </a:r>
            <a:r>
              <a:rPr lang="zh-TW" altLang="en-US" sz="2400" dirty="0" smtClean="0">
                <a:solidFill>
                  <a:schemeClr val="tx1"/>
                </a:solidFill>
                <a:latin typeface="微軟正黑體" pitchFamily="34" charset="-120"/>
                <a:ea typeface="微軟正黑體" pitchFamily="34" charset="-120"/>
              </a:rPr>
              <a:t>人</a:t>
            </a:r>
            <a:endParaRPr lang="en-US" altLang="zh-TW" sz="2400" dirty="0" smtClean="0">
              <a:solidFill>
                <a:schemeClr val="tx1"/>
              </a:solidFill>
              <a:latin typeface="微軟正黑體" pitchFamily="34" charset="-120"/>
              <a:ea typeface="微軟正黑體" pitchFamily="34" charset="-120"/>
            </a:endParaRPr>
          </a:p>
          <a:p>
            <a:pPr marL="514350" lvl="0" indent="-514350" fontAlgn="base">
              <a:spcBef>
                <a:spcPct val="20000"/>
              </a:spcBef>
              <a:spcAft>
                <a:spcPct val="0"/>
              </a:spcAft>
            </a:pPr>
            <a:r>
              <a:rPr lang="en-US" altLang="zh-TW" sz="2400" dirty="0" smtClean="0">
                <a:solidFill>
                  <a:schemeClr val="tx1"/>
                </a:solidFill>
                <a:latin typeface="微軟正黑體" pitchFamily="34" charset="-120"/>
                <a:ea typeface="微軟正黑體" pitchFamily="34" charset="-120"/>
              </a:rPr>
              <a:t>&gt;</a:t>
            </a:r>
            <a:r>
              <a:rPr lang="zh-TW" altLang="en-US" sz="2400" dirty="0" smtClean="0">
                <a:solidFill>
                  <a:schemeClr val="tx1"/>
                </a:solidFill>
                <a:latin typeface="微軟正黑體" pitchFamily="34" charset="-120"/>
                <a:ea typeface="微軟正黑體" pitchFamily="34" charset="-120"/>
              </a:rPr>
              <a:t> 在</a:t>
            </a:r>
            <a:r>
              <a:rPr lang="zh-TW" altLang="en-US" sz="2400" b="1" dirty="0">
                <a:solidFill>
                  <a:schemeClr val="accent6">
                    <a:lumMod val="50000"/>
                  </a:schemeClr>
                </a:solidFill>
                <a:latin typeface="微軟正黑體" pitchFamily="34" charset="-120"/>
                <a:ea typeface="微軟正黑體" pitchFamily="34" charset="-120"/>
              </a:rPr>
              <a:t>顧及所有情況</a:t>
            </a:r>
            <a:r>
              <a:rPr lang="zh-TW" altLang="en-US" sz="2400" dirty="0" smtClean="0">
                <a:solidFill>
                  <a:schemeClr val="tx1"/>
                </a:solidFill>
                <a:latin typeface="微軟正黑體" pitchFamily="34" charset="-120"/>
                <a:ea typeface="微軟正黑體" pitchFamily="34" charset="-120"/>
              </a:rPr>
              <a:t>後；</a:t>
            </a:r>
            <a:endParaRPr lang="en-US" altLang="zh-TW" sz="2400" dirty="0" smtClean="0">
              <a:solidFill>
                <a:schemeClr val="tx1"/>
              </a:solidFill>
              <a:latin typeface="微軟正黑體" pitchFamily="34" charset="-120"/>
              <a:ea typeface="微軟正黑體" pitchFamily="34" charset="-120"/>
            </a:endParaRPr>
          </a:p>
          <a:p>
            <a:pPr marL="514350" indent="-514350" fontAlgn="base">
              <a:spcBef>
                <a:spcPct val="20000"/>
              </a:spcBef>
              <a:spcAft>
                <a:spcPct val="0"/>
              </a:spcAft>
            </a:pPr>
            <a:r>
              <a:rPr lang="en-US" altLang="zh-TW" sz="2400" dirty="0" smtClean="0">
                <a:solidFill>
                  <a:schemeClr val="tx1"/>
                </a:solidFill>
                <a:latin typeface="微軟正黑體" pitchFamily="34" charset="-120"/>
                <a:ea typeface="微軟正黑體" pitchFamily="34" charset="-120"/>
              </a:rPr>
              <a:t>&gt;</a:t>
            </a:r>
            <a:r>
              <a:rPr lang="zh-TW" altLang="en-US" sz="2400" dirty="0" smtClean="0">
                <a:solidFill>
                  <a:schemeClr val="tx1"/>
                </a:solidFill>
                <a:latin typeface="微軟正黑體" pitchFamily="34" charset="-120"/>
                <a:ea typeface="微軟正黑體" pitchFamily="34" charset="-120"/>
              </a:rPr>
              <a:t> 應</a:t>
            </a:r>
            <a:r>
              <a:rPr lang="zh-TW" altLang="en-US" sz="2400" dirty="0">
                <a:solidFill>
                  <a:schemeClr val="tx1"/>
                </a:solidFill>
                <a:latin typeface="微軟正黑體" pitchFamily="34" charset="-120"/>
                <a:ea typeface="微軟正黑體" pitchFamily="34" charset="-120"/>
              </a:rPr>
              <a:t>會</a:t>
            </a:r>
            <a:r>
              <a:rPr lang="zh-TW" altLang="en-US" sz="2400" b="1" dirty="0">
                <a:solidFill>
                  <a:schemeClr val="accent6">
                    <a:lumMod val="50000"/>
                  </a:schemeClr>
                </a:solidFill>
                <a:latin typeface="微軟正黑體" pitchFamily="34" charset="-120"/>
                <a:ea typeface="微軟正黑體" pitchFamily="34" charset="-120"/>
              </a:rPr>
              <a:t>預期</a:t>
            </a:r>
            <a:r>
              <a:rPr lang="zh-TW" altLang="en-US" sz="2400" dirty="0">
                <a:solidFill>
                  <a:schemeClr val="tx1"/>
                </a:solidFill>
                <a:latin typeface="微軟正黑體" pitchFamily="34" charset="-120"/>
                <a:ea typeface="微軟正黑體" pitchFamily="34" charset="-120"/>
              </a:rPr>
              <a:t> </a:t>
            </a:r>
            <a:r>
              <a:rPr lang="en-US" altLang="zh-TW" sz="2400" dirty="0">
                <a:solidFill>
                  <a:schemeClr val="tx1"/>
                </a:solidFill>
                <a:latin typeface="微軟正黑體" pitchFamily="34" charset="-120"/>
                <a:ea typeface="微軟正黑體" pitchFamily="34" charset="-120"/>
              </a:rPr>
              <a:t>B </a:t>
            </a:r>
            <a:r>
              <a:rPr lang="zh-TW" altLang="en-US" sz="2400" dirty="0">
                <a:solidFill>
                  <a:schemeClr val="tx1"/>
                </a:solidFill>
                <a:latin typeface="微軟正黑體" pitchFamily="34" charset="-120"/>
                <a:ea typeface="微軟正黑體" pitchFamily="34" charset="-120"/>
              </a:rPr>
              <a:t>君會</a:t>
            </a:r>
            <a:r>
              <a:rPr lang="zh-TW" altLang="en-US" sz="2400" dirty="0" smtClean="0">
                <a:solidFill>
                  <a:schemeClr val="tx1"/>
                </a:solidFill>
                <a:latin typeface="微軟正黑體" pitchFamily="34" charset="-120"/>
                <a:ea typeface="微軟正黑體" pitchFamily="34" charset="-120"/>
              </a:rPr>
              <a:t>感到</a:t>
            </a:r>
            <a:endParaRPr lang="en-US" altLang="zh-TW" sz="2400" dirty="0" smtClean="0">
              <a:solidFill>
                <a:schemeClr val="tx1"/>
              </a:solidFill>
              <a:latin typeface="微軟正黑體" pitchFamily="34" charset="-120"/>
              <a:ea typeface="微軟正黑體" pitchFamily="34" charset="-120"/>
            </a:endParaRPr>
          </a:p>
          <a:p>
            <a:pPr marL="514350" indent="-514350" fontAlgn="base">
              <a:spcBef>
                <a:spcPct val="20000"/>
              </a:spcBef>
              <a:spcAft>
                <a:spcPct val="0"/>
              </a:spcAft>
            </a:pPr>
            <a:r>
              <a:rPr lang="zh-TW" altLang="en-US" sz="2400" dirty="0" smtClean="0">
                <a:solidFill>
                  <a:schemeClr val="tx1"/>
                </a:solidFill>
                <a:latin typeface="微軟正黑體" pitchFamily="34" charset="-120"/>
                <a:ea typeface="微軟正黑體" pitchFamily="34" charset="-120"/>
              </a:rPr>
              <a:t>    </a:t>
            </a:r>
            <a:r>
              <a:rPr lang="zh-TW" altLang="en-US" sz="2400" b="1" dirty="0">
                <a:solidFill>
                  <a:schemeClr val="accent6">
                    <a:lumMod val="50000"/>
                  </a:schemeClr>
                </a:solidFill>
                <a:latin typeface="微軟正黑體" pitchFamily="34" charset="-120"/>
                <a:ea typeface="微軟正黑體" pitchFamily="34" charset="-120"/>
              </a:rPr>
              <a:t>受</a:t>
            </a:r>
            <a:r>
              <a:rPr lang="zh-TW" altLang="en-US" sz="2400" b="1" dirty="0" smtClean="0">
                <a:solidFill>
                  <a:schemeClr val="accent6">
                    <a:lumMod val="50000"/>
                  </a:schemeClr>
                </a:solidFill>
                <a:latin typeface="微軟正黑體" pitchFamily="34" charset="-120"/>
                <a:ea typeface="微軟正黑體" pitchFamily="34" charset="-120"/>
              </a:rPr>
              <a:t>冒犯、侮辱或威嚇</a:t>
            </a:r>
          </a:p>
          <a:p>
            <a:pPr marL="514350" lvl="0" indent="-514350" fontAlgn="base">
              <a:spcBef>
                <a:spcPct val="20000"/>
              </a:spcBef>
              <a:spcAft>
                <a:spcPct val="0"/>
              </a:spcAft>
            </a:pPr>
            <a:endParaRPr lang="en-US" altLang="zh-TW" sz="2400" dirty="0" smtClean="0">
              <a:solidFill>
                <a:schemeClr val="tx1"/>
              </a:solidFill>
              <a:latin typeface="微軟正黑體" pitchFamily="34" charset="-120"/>
              <a:ea typeface="微軟正黑體" pitchFamily="34" charset="-120"/>
            </a:endParaRPr>
          </a:p>
          <a:p>
            <a:pPr marL="514350" marR="0" lvl="0" indent="-514350" algn="l" defTabSz="914400" rtl="0" eaLnBrk="1" fontAlgn="base" latinLnBrk="0" hangingPunct="1">
              <a:lnSpc>
                <a:spcPct val="100000"/>
              </a:lnSpc>
              <a:spcBef>
                <a:spcPct val="20000"/>
              </a:spcBef>
              <a:spcAft>
                <a:spcPct val="0"/>
              </a:spcAft>
              <a:buClrTx/>
              <a:buSzTx/>
              <a:buFontTx/>
              <a:buNone/>
              <a:tabLst/>
              <a:defRPr/>
            </a:pPr>
            <a:endParaRPr kumimoji="0" lang="zh-TW" altLang="en-US" sz="3000" b="0" i="0" u="none" strike="noStrike" kern="0" cap="none" spc="0" normalizeH="0" baseline="0" noProof="0" dirty="0" smtClean="0">
              <a:ln>
                <a:noFill/>
              </a:ln>
              <a:solidFill>
                <a:schemeClr val="tx1"/>
              </a:solidFill>
              <a:effectLst/>
              <a:uLnTx/>
              <a:uFillTx/>
              <a:latin typeface="微軟正黑體" pitchFamily="34" charset="-120"/>
              <a:ea typeface="微軟正黑體" pitchFamily="34" charset="-120"/>
              <a:cs typeface="+mn-cs"/>
            </a:endParaRPr>
          </a:p>
          <a:p>
            <a:pPr marL="514350" marR="0" lvl="0" indent="-514350" algn="l" defTabSz="914400" rtl="0" eaLnBrk="1" fontAlgn="base" latinLnBrk="0" hangingPunct="1">
              <a:lnSpc>
                <a:spcPct val="100000"/>
              </a:lnSpc>
              <a:spcBef>
                <a:spcPct val="20000"/>
              </a:spcBef>
              <a:spcAft>
                <a:spcPct val="0"/>
              </a:spcAft>
              <a:buClrTx/>
              <a:buSzTx/>
              <a:buFontTx/>
              <a:buNone/>
              <a:tabLst/>
              <a:defRPr/>
            </a:pPr>
            <a:endParaRPr kumimoji="0" lang="zh-TW" altLang="en-US" sz="3000" b="0" i="0" u="none" strike="noStrike" kern="0" cap="none" spc="0" normalizeH="0" baseline="0" noProof="0" dirty="0" smtClean="0">
              <a:ln>
                <a:noFill/>
              </a:ln>
              <a:solidFill>
                <a:schemeClr val="tx1"/>
              </a:solidFill>
              <a:effectLst/>
              <a:uLnTx/>
              <a:uFillTx/>
              <a:latin typeface="微軟正黑體" pitchFamily="34" charset="-120"/>
              <a:ea typeface="微軟正黑體" pitchFamily="34" charset="-120"/>
              <a:cs typeface="+mn-cs"/>
            </a:endParaRPr>
          </a:p>
          <a:p>
            <a:pPr marL="514350" marR="0" lvl="0" indent="-514350" algn="l" defTabSz="914400" rtl="0" eaLnBrk="1" fontAlgn="base" latinLnBrk="0" hangingPunct="1">
              <a:lnSpc>
                <a:spcPct val="100000"/>
              </a:lnSpc>
              <a:spcBef>
                <a:spcPct val="20000"/>
              </a:spcBef>
              <a:spcAft>
                <a:spcPct val="0"/>
              </a:spcAft>
              <a:buClrTx/>
              <a:buSzTx/>
              <a:buFontTx/>
              <a:buNone/>
              <a:tabLst/>
              <a:defRPr/>
            </a:pPr>
            <a:endParaRPr kumimoji="0" lang="en-US" altLang="zh-TW" sz="3000" b="0" i="0" u="none" strike="noStrike" kern="0" cap="none" spc="0" normalizeH="0" baseline="0" noProof="0" dirty="0" smtClean="0">
              <a:ln>
                <a:noFill/>
              </a:ln>
              <a:solidFill>
                <a:schemeClr val="tx1"/>
              </a:solidFill>
              <a:effectLst/>
              <a:uLnTx/>
              <a:uFillTx/>
              <a:latin typeface="微軟正黑體" pitchFamily="34" charset="-120"/>
              <a:ea typeface="微軟正黑體" pitchFamily="34" charset="-120"/>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zh-TW" altLang="en-US" sz="3600" b="0" i="0" u="none" strike="noStrike" kern="0" cap="none" spc="0" normalizeH="0" baseline="0" noProof="0" dirty="0" smtClean="0">
              <a:ln>
                <a:noFill/>
              </a:ln>
              <a:solidFill>
                <a:schemeClr val="tx1"/>
              </a:solidFill>
              <a:effectLst/>
              <a:uLnTx/>
              <a:uFillTx/>
              <a:latin typeface="微軟正黑體" pitchFamily="34" charset="-120"/>
              <a:ea typeface="微軟正黑體" pitchFamily="34" charset="-120"/>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zh-TW" altLang="en-US" sz="2800" b="0" i="0" u="none" strike="noStrike" kern="0" cap="none" spc="0" normalizeH="0" baseline="0" noProof="0" dirty="0" smtClean="0">
              <a:ln>
                <a:noFill/>
              </a:ln>
              <a:solidFill>
                <a:schemeClr val="lt1"/>
              </a:solidFill>
              <a:effectLst/>
              <a:uLnTx/>
              <a:uFillTx/>
              <a:latin typeface="+mn-lt"/>
              <a:ea typeface="+mn-ea"/>
              <a:cs typeface="+mn-cs"/>
            </a:endParaRPr>
          </a:p>
        </p:txBody>
      </p:sp>
    </p:spTree>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微軟正黑體" pitchFamily="34" charset="-120"/>
                <a:ea typeface="微軟正黑體" pitchFamily="34" charset="-120"/>
              </a:rPr>
              <a:t>對</a:t>
            </a:r>
            <a:r>
              <a:rPr lang="zh-TW" altLang="en-US" b="1" dirty="0" smtClean="0">
                <a:solidFill>
                  <a:srgbClr val="C00000"/>
                </a:solidFill>
                <a:latin typeface="微軟正黑體" pitchFamily="34" charset="-120"/>
                <a:ea typeface="微軟正黑體" pitchFamily="34" charset="-120"/>
              </a:rPr>
              <a:t>個別人士</a:t>
            </a:r>
            <a:r>
              <a:rPr lang="zh-TW" altLang="en-US" b="1" dirty="0" smtClean="0">
                <a:solidFill>
                  <a:schemeClr val="tx1"/>
                </a:solidFill>
                <a:latin typeface="微軟正黑體" pitchFamily="34" charset="-120"/>
                <a:ea typeface="微軟正黑體" pitchFamily="34" charset="-120"/>
              </a:rPr>
              <a:t>的性騷擾 </a:t>
            </a:r>
            <a:r>
              <a:rPr lang="en-US" altLang="zh-TW" b="1" dirty="0" smtClean="0">
                <a:solidFill>
                  <a:schemeClr val="tx1"/>
                </a:solidFill>
                <a:latin typeface="微軟正黑體" pitchFamily="34" charset="-120"/>
                <a:ea typeface="微軟正黑體" pitchFamily="34" charset="-120"/>
              </a:rPr>
              <a:t>–</a:t>
            </a:r>
            <a:r>
              <a:rPr lang="zh-TW" altLang="en-US" b="1" dirty="0" smtClean="0">
                <a:solidFill>
                  <a:schemeClr val="tx1"/>
                </a:solidFill>
                <a:latin typeface="微軟正黑體" pitchFamily="34" charset="-120"/>
                <a:ea typeface="微軟正黑體" pitchFamily="34" charset="-120"/>
              </a:rPr>
              <a:t> 例子 </a:t>
            </a:r>
            <a:r>
              <a:rPr lang="en-US" altLang="zh-TW" b="1" dirty="0" smtClean="0">
                <a:solidFill>
                  <a:schemeClr val="tx1"/>
                </a:solidFill>
                <a:latin typeface="微軟正黑體" pitchFamily="34" charset="-120"/>
                <a:ea typeface="微軟正黑體" pitchFamily="34" charset="-120"/>
              </a:rPr>
              <a:t>(1)</a:t>
            </a:r>
            <a:endParaRPr lang="zh-TW" altLang="en-US" b="1" dirty="0"/>
          </a:p>
        </p:txBody>
      </p:sp>
      <p:sp>
        <p:nvSpPr>
          <p:cNvPr id="3" name="內容版面配置區 2"/>
          <p:cNvSpPr>
            <a:spLocks noGrp="1"/>
          </p:cNvSpPr>
          <p:nvPr>
            <p:ph idx="1"/>
          </p:nvPr>
        </p:nvSpPr>
        <p:spPr>
          <a:xfrm>
            <a:off x="990600" y="1371600"/>
            <a:ext cx="8153400" cy="4754563"/>
          </a:xfrm>
          <a:ln>
            <a:noFill/>
          </a:ln>
        </p:spPr>
        <p:style>
          <a:lnRef idx="1">
            <a:schemeClr val="accent2"/>
          </a:lnRef>
          <a:fillRef idx="2">
            <a:schemeClr val="accent2"/>
          </a:fillRef>
          <a:effectRef idx="1">
            <a:schemeClr val="accent2"/>
          </a:effectRef>
          <a:fontRef idx="minor">
            <a:schemeClr val="dk1"/>
          </a:fontRef>
        </p:style>
        <p:txBody>
          <a:bodyPr/>
          <a:lstStyle/>
          <a:p>
            <a:pPr algn="ctr">
              <a:buNone/>
            </a:pPr>
            <a:r>
              <a:rPr lang="zh-TW" altLang="en-US" sz="2400" b="1" dirty="0" smtClean="0">
                <a:latin typeface="微軟正黑體" pitchFamily="34" charset="-120"/>
                <a:ea typeface="微軟正黑體" pitchFamily="34" charset="-120"/>
              </a:rPr>
              <a:t>「穿這樣想誘惑我嗎</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a:t>
            </a:r>
            <a:endParaRPr lang="en-US" altLang="zh-TW" sz="2400" b="1" dirty="0" smtClean="0">
              <a:latin typeface="微軟正黑體" pitchFamily="34" charset="-120"/>
              <a:ea typeface="微軟正黑體" pitchFamily="34" charset="-120"/>
            </a:endParaRPr>
          </a:p>
          <a:p>
            <a:pPr algn="ctr">
              <a:buNone/>
            </a:pPr>
            <a:r>
              <a:rPr lang="zh-TW" altLang="en-US" sz="2400" b="1" dirty="0" smtClean="0">
                <a:latin typeface="微軟正黑體" pitchFamily="34" charset="-120"/>
                <a:ea typeface="微軟正黑體" pitchFamily="34" charset="-120"/>
              </a:rPr>
              <a:t>滑輪金牌少女 控教練性騷擾 </a:t>
            </a:r>
            <a:endParaRPr lang="en-US" altLang="zh-TW" sz="2400" b="1" dirty="0" smtClean="0">
              <a:latin typeface="微軟正黑體" pitchFamily="34" charset="-120"/>
              <a:ea typeface="微軟正黑體" pitchFamily="34" charset="-120"/>
            </a:endParaRPr>
          </a:p>
          <a:p>
            <a:pPr algn="ctr">
              <a:buNone/>
            </a:pPr>
            <a:endParaRPr lang="zh-TW" altLang="en-US" sz="400" dirty="0" smtClean="0">
              <a:latin typeface="微軟正黑體" pitchFamily="34" charset="-120"/>
              <a:ea typeface="微軟正黑體" pitchFamily="34" charset="-120"/>
            </a:endParaRPr>
          </a:p>
          <a:p>
            <a:pPr>
              <a:buNone/>
            </a:pPr>
            <a:r>
              <a:rPr lang="zh-TW" altLang="en-US" sz="1200" dirty="0" smtClean="0">
                <a:latin typeface="微軟正黑體" pitchFamily="34" charset="-120"/>
                <a:ea typeface="微軟正黑體" pitchFamily="34" charset="-120"/>
              </a:rPr>
              <a:t>甫於法國巴黎「</a:t>
            </a:r>
            <a:r>
              <a:rPr lang="en-US" altLang="zh-TW" sz="1200" dirty="0" smtClean="0">
                <a:latin typeface="微軟正黑體" pitchFamily="34" charset="-120"/>
                <a:ea typeface="微軟正黑體" pitchFamily="34" charset="-120"/>
              </a:rPr>
              <a:t>2014</a:t>
            </a:r>
            <a:r>
              <a:rPr lang="zh-TW" altLang="en-US" sz="1200" dirty="0" smtClean="0">
                <a:latin typeface="微軟正黑體" pitchFamily="34" charset="-120"/>
                <a:ea typeface="微軟正黑體" pitchFamily="34" charset="-120"/>
              </a:rPr>
              <a:t>世界自由滑輪錦標賽」奪得女子個人速度角標金牌的王姿茜，指控教練楊永成於賽事期間對她性騷擾，滑輪溜冰協會秘書長洪斌福在嘉義當地溝通協調，認為屬選手與教練間「誤會」，協會暫時決議停止楊帶隊</a:t>
            </a:r>
            <a:r>
              <a:rPr lang="en-US" altLang="zh-TW" sz="1200" dirty="0" smtClean="0">
                <a:latin typeface="微軟正黑體" pitchFamily="34" charset="-120"/>
                <a:ea typeface="微軟正黑體" pitchFamily="34" charset="-120"/>
              </a:rPr>
              <a:t>2</a:t>
            </a:r>
            <a:r>
              <a:rPr lang="zh-TW" altLang="en-US" sz="1200" dirty="0" smtClean="0">
                <a:latin typeface="微軟正黑體" pitchFamily="34" charset="-120"/>
                <a:ea typeface="微軟正黑體" pitchFamily="34" charset="-120"/>
              </a:rPr>
              <a:t>年；選手已接受這項決議，由於對方願公開道歉，父親王政基暫不提出告訴，就待協會後續議處。</a:t>
            </a:r>
            <a:endParaRPr lang="en-US" altLang="zh-TW" sz="1200" dirty="0" smtClean="0">
              <a:latin typeface="微軟正黑體" pitchFamily="34" charset="-120"/>
              <a:ea typeface="微軟正黑體" pitchFamily="34" charset="-120"/>
            </a:endParaRPr>
          </a:p>
          <a:p>
            <a:pPr>
              <a:buNone/>
            </a:pPr>
            <a:endParaRPr lang="en-US" altLang="zh-TW" sz="1600" dirty="0" smtClean="0">
              <a:latin typeface="微軟正黑體" pitchFamily="34" charset="-120"/>
              <a:ea typeface="微軟正黑體" pitchFamily="34" charset="-120"/>
            </a:endParaRPr>
          </a:p>
          <a:p>
            <a:pPr>
              <a:buNone/>
            </a:pPr>
            <a:r>
              <a:rPr lang="zh-TW" altLang="en-US" sz="2200" dirty="0" smtClean="0">
                <a:latin typeface="微軟正黑體" pitchFamily="34" charset="-120"/>
                <a:ea typeface="微軟正黑體" pitchFamily="34" charset="-120"/>
              </a:rPr>
              <a:t>本月</a:t>
            </a:r>
            <a:r>
              <a:rPr lang="en-US" altLang="zh-TW" sz="2200" dirty="0" smtClean="0">
                <a:latin typeface="微軟正黑體" pitchFamily="34" charset="-120"/>
                <a:ea typeface="微軟正黑體" pitchFamily="34" charset="-120"/>
              </a:rPr>
              <a:t>22</a:t>
            </a:r>
            <a:r>
              <a:rPr lang="zh-TW" altLang="en-US" sz="2200" dirty="0" smtClean="0">
                <a:latin typeface="微軟正黑體" pitchFamily="34" charset="-120"/>
                <a:ea typeface="微軟正黑體" pitchFamily="34" charset="-120"/>
              </a:rPr>
              <a:t>至</a:t>
            </a:r>
            <a:r>
              <a:rPr lang="en-US" altLang="zh-TW" sz="2200" dirty="0" smtClean="0">
                <a:latin typeface="微軟正黑體" pitchFamily="34" charset="-120"/>
                <a:ea typeface="微軟正黑體" pitchFamily="34" charset="-120"/>
              </a:rPr>
              <a:t>26</a:t>
            </a:r>
            <a:r>
              <a:rPr lang="zh-TW" altLang="en-US" sz="2200" dirty="0" smtClean="0">
                <a:latin typeface="微軟正黑體" pitchFamily="34" charset="-120"/>
                <a:ea typeface="微軟正黑體" pitchFamily="34" charset="-120"/>
              </a:rPr>
              <a:t>日巴黎參賽期間，</a:t>
            </a:r>
            <a:r>
              <a:rPr lang="zh-TW" altLang="en-US" sz="2200" b="1" dirty="0" smtClean="0">
                <a:solidFill>
                  <a:srgbClr val="FF0000"/>
                </a:solidFill>
                <a:latin typeface="微軟正黑體" pitchFamily="34" charset="-120"/>
                <a:ea typeface="微軟正黑體" pitchFamily="34" charset="-120"/>
              </a:rPr>
              <a:t>教練藉口算命搭著她的手不斷撫摸</a:t>
            </a:r>
            <a:r>
              <a:rPr lang="zh-TW" altLang="en-US" sz="2200" dirty="0" smtClean="0">
                <a:latin typeface="微軟正黑體" pitchFamily="34" charset="-120"/>
                <a:ea typeface="微軟正黑體" pitchFamily="34" charset="-120"/>
              </a:rPr>
              <a:t>，並曾大開黃腔說出：</a:t>
            </a:r>
            <a:r>
              <a:rPr lang="zh-TW" altLang="en-US" sz="2200" b="1" dirty="0" smtClean="0">
                <a:solidFill>
                  <a:srgbClr val="FF0000"/>
                </a:solidFill>
                <a:latin typeface="微軟正黑體" pitchFamily="34" charset="-120"/>
                <a:ea typeface="微軟正黑體" pitchFamily="34" charset="-120"/>
              </a:rPr>
              <a:t>「妳穿成這樣是想誘惑我嗎？」</a:t>
            </a:r>
            <a:r>
              <a:rPr lang="zh-TW" altLang="en-US" sz="2200" dirty="0" smtClean="0">
                <a:latin typeface="微軟正黑體" pitchFamily="34" charset="-120"/>
                <a:ea typeface="微軟正黑體" pitchFamily="34" charset="-120"/>
              </a:rPr>
              <a:t>「我等一下吃完生蠔怎麼辦，不知道要找誰解決？」</a:t>
            </a:r>
            <a:r>
              <a:rPr lang="zh-TW" altLang="en-US" sz="2200" b="1" dirty="0" smtClean="0">
                <a:solidFill>
                  <a:srgbClr val="FF0000"/>
                </a:solidFill>
                <a:latin typeface="微軟正黑體" pitchFamily="34" charset="-120"/>
                <a:ea typeface="微軟正黑體" pitchFamily="34" charset="-120"/>
              </a:rPr>
              <a:t>「妳有沒有問護士我那裡有沒有比較大」</a:t>
            </a:r>
            <a:r>
              <a:rPr lang="zh-TW" altLang="en-US" sz="2200" dirty="0" smtClean="0">
                <a:latin typeface="微軟正黑體" pitchFamily="34" charset="-120"/>
                <a:ea typeface="微軟正黑體" pitchFamily="34" charset="-120"/>
              </a:rPr>
              <a:t>等話語，令當事人不滿。</a:t>
            </a:r>
            <a:endParaRPr lang="en-US" altLang="zh-TW" sz="2200" dirty="0" smtClean="0">
              <a:latin typeface="微軟正黑體" pitchFamily="34" charset="-120"/>
              <a:ea typeface="微軟正黑體" pitchFamily="34" charset="-120"/>
            </a:endParaRPr>
          </a:p>
          <a:p>
            <a:pPr algn="r">
              <a:buNone/>
            </a:pPr>
            <a:r>
              <a:rPr lang="en-US" altLang="zh-TW" sz="1400" dirty="0" smtClean="0">
                <a:latin typeface="微軟正黑體" pitchFamily="34" charset="-120"/>
                <a:ea typeface="微軟正黑體" pitchFamily="34" charset="-120"/>
              </a:rPr>
              <a:t>(</a:t>
            </a:r>
            <a:r>
              <a:rPr lang="zh-TW" altLang="en-US" sz="1400" dirty="0" smtClean="0">
                <a:latin typeface="微軟正黑體" pitchFamily="34" charset="-120"/>
                <a:ea typeface="微軟正黑體" pitchFamily="34" charset="-120"/>
              </a:rPr>
              <a:t>自由時報 </a:t>
            </a:r>
            <a:r>
              <a:rPr lang="en-US" altLang="zh-TW" sz="1400" dirty="0" smtClean="0">
                <a:latin typeface="微軟正黑體" pitchFamily="34" charset="-120"/>
                <a:ea typeface="微軟正黑體" pitchFamily="34" charset="-120"/>
              </a:rPr>
              <a:t>2014.10.29)</a:t>
            </a:r>
          </a:p>
          <a:p>
            <a:pPr>
              <a:buNone/>
            </a:pPr>
            <a:endParaRPr lang="zh-TW" altLang="en-US" sz="2200" dirty="0" smtClean="0">
              <a:latin typeface="微軟正黑體" pitchFamily="34" charset="-120"/>
              <a:ea typeface="微軟正黑體" pitchFamily="34" charset="-120"/>
            </a:endParaRPr>
          </a:p>
          <a:p>
            <a:pPr>
              <a:buNone/>
            </a:pPr>
            <a:endParaRPr lang="zh-TW" altLang="en-US" sz="1600" dirty="0" smtClean="0">
              <a:latin typeface="微軟正黑體" pitchFamily="34" charset="-120"/>
              <a:ea typeface="微軟正黑體" pitchFamily="34" charset="-120"/>
            </a:endParaRPr>
          </a:p>
          <a:p>
            <a:pPr>
              <a:buNone/>
            </a:pPr>
            <a:endParaRPr lang="zh-TW" altLang="en-US" sz="1800" dirty="0">
              <a:latin typeface="微軟正黑體" pitchFamily="34" charset="-120"/>
              <a:ea typeface="微軟正黑體" pitchFamily="34" charset="-120"/>
            </a:endParaRPr>
          </a:p>
        </p:txBody>
      </p:sp>
      <p:pic>
        <p:nvPicPr>
          <p:cNvPr id="4" name="圖片 3" descr="EOC-logo.png"/>
          <p:cNvPicPr>
            <a:picLocks noChangeAspect="1"/>
          </p:cNvPicPr>
          <p:nvPr/>
        </p:nvPicPr>
        <p:blipFill>
          <a:blip r:embed="rId3" cstate="print"/>
          <a:stretch>
            <a:fillRect/>
          </a:stretch>
        </p:blipFill>
        <p:spPr>
          <a:xfrm>
            <a:off x="8079066" y="228600"/>
            <a:ext cx="836341" cy="685800"/>
          </a:xfrm>
          <a:prstGeom prst="rect">
            <a:avLst/>
          </a:prstGeom>
        </p:spPr>
      </p:pic>
      <p:pic>
        <p:nvPicPr>
          <p:cNvPr id="27650" name="Picture 2" descr="http://i.ytimg.com/vi/6nTaWEHejlM/maxresdefault.jpg">
            <a:hlinkClick r:id="rId4"/>
          </p:cNvPr>
          <p:cNvPicPr>
            <a:picLocks noChangeAspect="1" noChangeArrowheads="1"/>
          </p:cNvPicPr>
          <p:nvPr/>
        </p:nvPicPr>
        <p:blipFill>
          <a:blip r:embed="rId5" cstate="print"/>
          <a:srcRect/>
          <a:stretch>
            <a:fillRect/>
          </a:stretch>
        </p:blipFill>
        <p:spPr bwMode="auto">
          <a:xfrm rot="21186516">
            <a:off x="241807" y="4887490"/>
            <a:ext cx="3169770" cy="1785878"/>
          </a:xfrm>
          <a:prstGeom prst="rect">
            <a:avLst/>
          </a:prstGeom>
          <a:ln>
            <a:noFill/>
          </a:ln>
          <a:effectLst>
            <a:softEdge rad="112500"/>
          </a:effectLst>
        </p:spPr>
      </p:pic>
    </p:spTree>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47800" y="274638"/>
            <a:ext cx="7696200" cy="1143000"/>
          </a:xfrm>
        </p:spPr>
        <p:txBody>
          <a:bodyPr/>
          <a:lstStyle/>
          <a:p>
            <a:r>
              <a:rPr lang="zh-TW" altLang="en-US" b="1" dirty="0" smtClean="0">
                <a:solidFill>
                  <a:schemeClr val="tx1"/>
                </a:solidFill>
                <a:latin typeface="微軟正黑體" pitchFamily="34" charset="-120"/>
                <a:ea typeface="微軟正黑體" pitchFamily="34" charset="-120"/>
              </a:rPr>
              <a:t>對</a:t>
            </a:r>
            <a:r>
              <a:rPr lang="zh-TW" altLang="en-US" b="1" dirty="0" smtClean="0">
                <a:solidFill>
                  <a:srgbClr val="C00000"/>
                </a:solidFill>
                <a:latin typeface="微軟正黑體" pitchFamily="34" charset="-120"/>
                <a:ea typeface="微軟正黑體" pitchFamily="34" charset="-120"/>
              </a:rPr>
              <a:t>個別人士</a:t>
            </a:r>
            <a:r>
              <a:rPr lang="zh-TW" altLang="en-US" b="1" dirty="0" smtClean="0">
                <a:solidFill>
                  <a:schemeClr val="tx1"/>
                </a:solidFill>
                <a:latin typeface="微軟正黑體" pitchFamily="34" charset="-120"/>
                <a:ea typeface="微軟正黑體" pitchFamily="34" charset="-120"/>
              </a:rPr>
              <a:t>的性騷擾 </a:t>
            </a:r>
            <a:r>
              <a:rPr lang="en-US" altLang="zh-TW" b="1" dirty="0" smtClean="0">
                <a:solidFill>
                  <a:schemeClr val="tx1"/>
                </a:solidFill>
                <a:latin typeface="微軟正黑體" pitchFamily="34" charset="-120"/>
                <a:ea typeface="微軟正黑體" pitchFamily="34" charset="-120"/>
              </a:rPr>
              <a:t>–</a:t>
            </a:r>
            <a:r>
              <a:rPr lang="zh-TW" altLang="en-US" b="1" dirty="0" smtClean="0">
                <a:solidFill>
                  <a:schemeClr val="tx1"/>
                </a:solidFill>
                <a:latin typeface="微軟正黑體" pitchFamily="34" charset="-120"/>
                <a:ea typeface="微軟正黑體" pitchFamily="34" charset="-120"/>
              </a:rPr>
              <a:t> 例子 </a:t>
            </a:r>
            <a:r>
              <a:rPr lang="en-US" altLang="zh-TW" b="1" dirty="0" smtClean="0">
                <a:solidFill>
                  <a:schemeClr val="tx1"/>
                </a:solidFill>
                <a:latin typeface="微軟正黑體" pitchFamily="34" charset="-120"/>
                <a:ea typeface="微軟正黑體" pitchFamily="34" charset="-120"/>
              </a:rPr>
              <a:t>(2)</a:t>
            </a:r>
            <a:endParaRPr lang="zh-TW" altLang="en-US" b="1" dirty="0"/>
          </a:p>
        </p:txBody>
      </p:sp>
      <p:sp>
        <p:nvSpPr>
          <p:cNvPr id="3" name="內容版面配置區 2"/>
          <p:cNvSpPr>
            <a:spLocks noGrp="1"/>
          </p:cNvSpPr>
          <p:nvPr>
            <p:ph idx="1"/>
          </p:nvPr>
        </p:nvSpPr>
        <p:spPr>
          <a:xfrm>
            <a:off x="990600" y="1371600"/>
            <a:ext cx="8153400" cy="4754563"/>
          </a:xfrm>
          <a:ln/>
        </p:spPr>
        <p:style>
          <a:lnRef idx="2">
            <a:schemeClr val="accent1"/>
          </a:lnRef>
          <a:fillRef idx="1">
            <a:schemeClr val="lt1"/>
          </a:fillRef>
          <a:effectRef idx="0">
            <a:schemeClr val="accent1"/>
          </a:effectRef>
          <a:fontRef idx="minor">
            <a:schemeClr val="dk1"/>
          </a:fontRef>
        </p:style>
        <p:txBody>
          <a:bodyPr/>
          <a:lstStyle/>
          <a:p>
            <a:pPr algn="ctr">
              <a:buNone/>
            </a:pPr>
            <a:r>
              <a:rPr lang="zh-TW" altLang="en-US" sz="2400" b="1" dirty="0" smtClean="0">
                <a:latin typeface="微軟正黑體" pitchFamily="34" charset="-120"/>
                <a:ea typeface="微軟正黑體" pitchFamily="34" charset="-120"/>
              </a:rPr>
              <a:t>藉按摩胸襲女學員 游泳教練囚</a:t>
            </a:r>
            <a:r>
              <a:rPr lang="en-US" altLang="zh-TW" sz="2400" b="1" dirty="0" smtClean="0">
                <a:latin typeface="微軟正黑體" pitchFamily="34" charset="-120"/>
                <a:ea typeface="微軟正黑體" pitchFamily="34" charset="-120"/>
              </a:rPr>
              <a:t>8</a:t>
            </a:r>
            <a:r>
              <a:rPr lang="zh-TW" altLang="en-US" sz="2400" b="1" dirty="0" smtClean="0">
                <a:latin typeface="微軟正黑體" pitchFamily="34" charset="-120"/>
                <a:ea typeface="微軟正黑體" pitchFamily="34" charset="-120"/>
              </a:rPr>
              <a:t>個月</a:t>
            </a:r>
            <a:endParaRPr lang="en-US" altLang="zh-TW" sz="2400" b="1" dirty="0" smtClean="0">
              <a:latin typeface="微軟正黑體" pitchFamily="34" charset="-120"/>
              <a:ea typeface="微軟正黑體" pitchFamily="34" charset="-120"/>
            </a:endParaRPr>
          </a:p>
          <a:p>
            <a:pPr algn="ctr">
              <a:buNone/>
            </a:pPr>
            <a:r>
              <a:rPr lang="zh-TW" altLang="en-US" sz="2200" dirty="0" smtClean="0">
                <a:latin typeface="微軟正黑體" pitchFamily="34" charset="-120"/>
                <a:ea typeface="微軟正黑體" pitchFamily="34" charset="-120"/>
              </a:rPr>
              <a:t>游泳教練在前年</a:t>
            </a:r>
            <a:r>
              <a:rPr lang="en-US" altLang="zh-TW" sz="2200" dirty="0" smtClean="0">
                <a:latin typeface="微軟正黑體" pitchFamily="34" charset="-120"/>
                <a:ea typeface="微軟正黑體" pitchFamily="34" charset="-120"/>
              </a:rPr>
              <a:t>8</a:t>
            </a:r>
            <a:r>
              <a:rPr lang="zh-TW" altLang="en-US" sz="2200" dirty="0" smtClean="0">
                <a:latin typeface="微軟正黑體" pitchFamily="34" charset="-120"/>
                <a:ea typeface="微軟正黑體" pitchFamily="34" charset="-120"/>
              </a:rPr>
              <a:t>月，</a:t>
            </a:r>
            <a:r>
              <a:rPr lang="zh-TW" altLang="en-US" sz="2200" b="1" dirty="0" smtClean="0">
                <a:solidFill>
                  <a:srgbClr val="FF0000"/>
                </a:solidFill>
                <a:latin typeface="微軟正黑體" pitchFamily="34" charset="-120"/>
                <a:ea typeface="微軟正黑體" pitchFamily="34" charset="-120"/>
              </a:rPr>
              <a:t>藉詞替受傷患困擾的</a:t>
            </a:r>
            <a:r>
              <a:rPr lang="en-US" altLang="zh-TW" sz="2200" b="1" dirty="0" smtClean="0">
                <a:solidFill>
                  <a:srgbClr val="FF0000"/>
                </a:solidFill>
                <a:latin typeface="微軟正黑體" pitchFamily="34" charset="-120"/>
                <a:ea typeface="微軟正黑體" pitchFamily="34" charset="-120"/>
              </a:rPr>
              <a:t>21</a:t>
            </a:r>
            <a:r>
              <a:rPr lang="zh-TW" altLang="en-US" sz="2200" b="1" dirty="0" smtClean="0">
                <a:solidFill>
                  <a:srgbClr val="FF0000"/>
                </a:solidFill>
                <a:latin typeface="微軟正黑體" pitchFamily="34" charset="-120"/>
                <a:ea typeface="微軟正黑體" pitchFamily="34" charset="-120"/>
              </a:rPr>
              <a:t>歲女學員按摩，帶女學員到時鐘酒店，並在按摩期間伸手到對方的泳衣內胸襲</a:t>
            </a:r>
            <a:r>
              <a:rPr lang="zh-TW" altLang="en-US" sz="2200" dirty="0" smtClean="0">
                <a:latin typeface="微軟正黑體" pitchFamily="34" charset="-120"/>
                <a:ea typeface="微軟正黑體" pitchFamily="34" charset="-120"/>
              </a:rPr>
              <a:t>。教練早前被裁定非禮罪成，今被判入獄</a:t>
            </a:r>
            <a:r>
              <a:rPr lang="en-US" altLang="zh-TW" sz="2200" dirty="0" smtClean="0">
                <a:latin typeface="微軟正黑體" pitchFamily="34" charset="-120"/>
                <a:ea typeface="微軟正黑體" pitchFamily="34" charset="-120"/>
              </a:rPr>
              <a:t>8</a:t>
            </a:r>
            <a:r>
              <a:rPr lang="zh-TW" altLang="en-US" sz="2200" dirty="0" smtClean="0">
                <a:latin typeface="微軟正黑體" pitchFamily="34" charset="-120"/>
                <a:ea typeface="微軟正黑體" pitchFamily="34" charset="-120"/>
              </a:rPr>
              <a:t>個月。</a:t>
            </a:r>
            <a:br>
              <a:rPr lang="zh-TW" altLang="en-US" sz="2200" dirty="0" smtClean="0">
                <a:latin typeface="微軟正黑體" pitchFamily="34" charset="-120"/>
                <a:ea typeface="微軟正黑體" pitchFamily="34" charset="-120"/>
              </a:rPr>
            </a:br>
            <a:r>
              <a:rPr lang="zh-TW" altLang="en-US" sz="2200" dirty="0" smtClean="0">
                <a:latin typeface="微軟正黑體" pitchFamily="34" charset="-120"/>
                <a:ea typeface="微軟正黑體" pitchFamily="34" charset="-120"/>
              </a:rPr>
              <a:t/>
            </a:r>
            <a:br>
              <a:rPr lang="zh-TW" altLang="en-US" sz="2200" dirty="0" smtClean="0">
                <a:latin typeface="微軟正黑體" pitchFamily="34" charset="-120"/>
                <a:ea typeface="微軟正黑體" pitchFamily="34" charset="-120"/>
              </a:rPr>
            </a:br>
            <a:r>
              <a:rPr lang="zh-TW" altLang="en-US" sz="2200" dirty="0" smtClean="0">
                <a:latin typeface="微軟正黑體" pitchFamily="34" charset="-120"/>
                <a:ea typeface="微軟正黑體" pitchFamily="34" charset="-120"/>
              </a:rPr>
              <a:t>裁判官指案件不算輕微，事主視被告林德明</a:t>
            </a:r>
            <a:r>
              <a:rPr lang="en-US" altLang="zh-TW" sz="2200" dirty="0" smtClean="0">
                <a:latin typeface="微軟正黑體" pitchFamily="34" charset="-120"/>
                <a:ea typeface="微軟正黑體" pitchFamily="34" charset="-120"/>
              </a:rPr>
              <a:t>(50</a:t>
            </a:r>
            <a:r>
              <a:rPr lang="zh-TW" altLang="en-US" sz="2200" dirty="0" smtClean="0">
                <a:latin typeface="微軟正黑體" pitchFamily="34" charset="-120"/>
                <a:ea typeface="微軟正黑體" pitchFamily="34" charset="-120"/>
              </a:rPr>
              <a:t>歲</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為尊敬的教練甚至父親，但被告出賣了事主對他的信任，而且當日並非單一的觸碰，必須判被告入獄。</a:t>
            </a:r>
            <a:endParaRPr lang="en-US" altLang="zh-TW" sz="2200" dirty="0" smtClean="0">
              <a:latin typeface="微軟正黑體" pitchFamily="34" charset="-120"/>
              <a:ea typeface="微軟正黑體" pitchFamily="34" charset="-120"/>
            </a:endParaRPr>
          </a:p>
          <a:p>
            <a:pPr>
              <a:buNone/>
            </a:pPr>
            <a:endParaRPr lang="en-US" altLang="zh-TW" sz="2400" dirty="0" smtClean="0">
              <a:latin typeface="微軟正黑體" pitchFamily="34" charset="-120"/>
              <a:ea typeface="微軟正黑體" pitchFamily="34" charset="-120"/>
            </a:endParaRPr>
          </a:p>
          <a:p>
            <a:pPr>
              <a:buNone/>
            </a:pPr>
            <a:r>
              <a:rPr lang="en-US" altLang="zh-TW" sz="2400" dirty="0" smtClean="0">
                <a:latin typeface="微軟正黑體" pitchFamily="34" charset="-120"/>
                <a:ea typeface="微軟正黑體" pitchFamily="34" charset="-120"/>
              </a:rPr>
              <a:t>								</a:t>
            </a:r>
            <a:r>
              <a:rPr lang="en-US" altLang="zh-TW" sz="1400" dirty="0" smtClean="0">
                <a:latin typeface="微軟正黑體" pitchFamily="34" charset="-120"/>
                <a:ea typeface="微軟正黑體" pitchFamily="34" charset="-120"/>
              </a:rPr>
              <a:t>(</a:t>
            </a:r>
            <a:r>
              <a:rPr lang="zh-TW" altLang="en-US" sz="1400" dirty="0" smtClean="0">
                <a:latin typeface="微軟正黑體" pitchFamily="34" charset="-120"/>
                <a:ea typeface="微軟正黑體" pitchFamily="34" charset="-120"/>
              </a:rPr>
              <a:t>蘋果日報 </a:t>
            </a:r>
            <a:r>
              <a:rPr lang="en-US" altLang="zh-TW" sz="1400" dirty="0" smtClean="0">
                <a:latin typeface="微軟正黑體" pitchFamily="34" charset="-120"/>
                <a:ea typeface="微軟正黑體" pitchFamily="34" charset="-120"/>
              </a:rPr>
              <a:t>2015.4.2)</a:t>
            </a:r>
            <a:endParaRPr lang="zh-TW" altLang="en-US" sz="1400" dirty="0" smtClean="0">
              <a:latin typeface="微軟正黑體" pitchFamily="34" charset="-120"/>
              <a:ea typeface="微軟正黑體" pitchFamily="34" charset="-120"/>
            </a:endParaRPr>
          </a:p>
          <a:p>
            <a:pPr>
              <a:buNone/>
            </a:pPr>
            <a:endParaRPr lang="zh-TW" altLang="en-US" sz="1600" dirty="0" smtClean="0">
              <a:latin typeface="微軟正黑體" pitchFamily="34" charset="-120"/>
              <a:ea typeface="微軟正黑體" pitchFamily="34" charset="-120"/>
            </a:endParaRPr>
          </a:p>
          <a:p>
            <a:pPr>
              <a:buNone/>
            </a:pPr>
            <a:endParaRPr lang="zh-TW" altLang="en-US" sz="1800" dirty="0">
              <a:latin typeface="微軟正黑體" pitchFamily="34" charset="-120"/>
              <a:ea typeface="微軟正黑體" pitchFamily="34" charset="-120"/>
            </a:endParaRPr>
          </a:p>
        </p:txBody>
      </p:sp>
      <p:pic>
        <p:nvPicPr>
          <p:cNvPr id="4" name="圖片 3" descr="EOC-logo.png"/>
          <p:cNvPicPr>
            <a:picLocks noChangeAspect="1"/>
          </p:cNvPicPr>
          <p:nvPr/>
        </p:nvPicPr>
        <p:blipFill>
          <a:blip r:embed="rId3" cstate="print"/>
          <a:stretch>
            <a:fillRect/>
          </a:stretch>
        </p:blipFill>
        <p:spPr>
          <a:xfrm>
            <a:off x="8079066" y="228600"/>
            <a:ext cx="836341" cy="685800"/>
          </a:xfrm>
          <a:prstGeom prst="rect">
            <a:avLst/>
          </a:prstGeom>
        </p:spPr>
      </p:pic>
    </p:spTree>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b="1" dirty="0" smtClean="0">
                <a:solidFill>
                  <a:schemeClr val="tx1"/>
                </a:solidFill>
                <a:latin typeface="微軟正黑體" pitchFamily="34" charset="-120"/>
                <a:ea typeface="微軟正黑體" pitchFamily="34" charset="-120"/>
                <a:cs typeface="+mn-cs"/>
              </a:rPr>
              <a:t>性騷擾的定義 </a:t>
            </a:r>
            <a:r>
              <a:rPr lang="en-US" altLang="zh-TW" sz="3200" b="1" dirty="0" smtClean="0">
                <a:solidFill>
                  <a:schemeClr val="tx1"/>
                </a:solidFill>
                <a:latin typeface="微軟正黑體" pitchFamily="34" charset="-120"/>
                <a:ea typeface="微軟正黑體" pitchFamily="34" charset="-120"/>
                <a:cs typeface="+mn-cs"/>
              </a:rPr>
              <a:t>-</a:t>
            </a:r>
            <a:r>
              <a:rPr lang="zh-TW" altLang="en-US" sz="3200" b="1" dirty="0" smtClean="0">
                <a:solidFill>
                  <a:schemeClr val="tx1"/>
                </a:solidFill>
                <a:latin typeface="微軟正黑體" pitchFamily="34" charset="-120"/>
                <a:ea typeface="微軟正黑體" pitchFamily="34" charset="-120"/>
                <a:cs typeface="+mn-cs"/>
              </a:rPr>
              <a:t> </a:t>
            </a:r>
            <a:r>
              <a:rPr lang="en-US" altLang="zh-TW" sz="3200" b="1" dirty="0" smtClean="0">
                <a:solidFill>
                  <a:schemeClr val="tx1"/>
                </a:solidFill>
                <a:latin typeface="微軟正黑體" pitchFamily="34" charset="-120"/>
                <a:ea typeface="微軟正黑體" pitchFamily="34" charset="-120"/>
                <a:cs typeface="+mn-cs"/>
              </a:rPr>
              <a:t/>
            </a:r>
            <a:br>
              <a:rPr lang="en-US" altLang="zh-TW" sz="3200" b="1" dirty="0" smtClean="0">
                <a:solidFill>
                  <a:schemeClr val="tx1"/>
                </a:solidFill>
                <a:latin typeface="微軟正黑體" pitchFamily="34" charset="-120"/>
                <a:ea typeface="微軟正黑體" pitchFamily="34" charset="-120"/>
                <a:cs typeface="+mn-cs"/>
              </a:rPr>
            </a:br>
            <a:r>
              <a:rPr lang="zh-TW" altLang="en-US" sz="3200" b="1" dirty="0" smtClean="0">
                <a:solidFill>
                  <a:schemeClr val="tx1"/>
                </a:solidFill>
                <a:latin typeface="微軟正黑體" pitchFamily="34" charset="-120"/>
                <a:ea typeface="微軟正黑體" pitchFamily="34" charset="-120"/>
              </a:rPr>
              <a:t>在性方面具敵意</a:t>
            </a:r>
            <a:r>
              <a:rPr lang="en-US" altLang="zh-TW" sz="3200" b="1" dirty="0" smtClean="0">
                <a:solidFill>
                  <a:schemeClr val="tx1"/>
                </a:solidFill>
                <a:latin typeface="微軟正黑體" pitchFamily="34" charset="-120"/>
                <a:ea typeface="微軟正黑體" pitchFamily="34" charset="-120"/>
              </a:rPr>
              <a:t>/</a:t>
            </a:r>
            <a:r>
              <a:rPr lang="zh-TW" altLang="en-US" sz="3200" b="1" dirty="0" smtClean="0">
                <a:solidFill>
                  <a:schemeClr val="tx1"/>
                </a:solidFill>
                <a:latin typeface="微軟正黑體" pitchFamily="34" charset="-120"/>
                <a:ea typeface="微軟正黑體" pitchFamily="34" charset="-120"/>
              </a:rPr>
              <a:t>威嚇性的</a:t>
            </a:r>
            <a:r>
              <a:rPr lang="zh-TW" altLang="en-US" sz="3200" b="1" dirty="0" smtClean="0">
                <a:solidFill>
                  <a:srgbClr val="C00000"/>
                </a:solidFill>
                <a:latin typeface="微軟正黑體" pitchFamily="34" charset="-120"/>
                <a:ea typeface="微軟正黑體" pitchFamily="34" charset="-120"/>
              </a:rPr>
              <a:t>環境</a:t>
            </a:r>
            <a:endParaRPr lang="zh-TW" altLang="en-US" sz="3200" b="1" dirty="0" smtClean="0">
              <a:solidFill>
                <a:schemeClr val="tx1"/>
              </a:solidFill>
              <a:latin typeface="微軟正黑體" pitchFamily="34" charset="-120"/>
              <a:ea typeface="微軟正黑體" pitchFamily="34" charset="-120"/>
              <a:cs typeface="+mn-cs"/>
            </a:endParaRPr>
          </a:p>
        </p:txBody>
      </p:sp>
      <p:sp>
        <p:nvSpPr>
          <p:cNvPr id="3" name="內容版面配置區 2"/>
          <p:cNvSpPr>
            <a:spLocks noGrp="1"/>
          </p:cNvSpPr>
          <p:nvPr>
            <p:ph idx="1"/>
          </p:nvPr>
        </p:nvSpPr>
        <p:spPr>
          <a:xfrm>
            <a:off x="1447800" y="1600201"/>
            <a:ext cx="7313613" cy="3962399"/>
          </a:xfrm>
        </p:spPr>
        <p:style>
          <a:lnRef idx="2">
            <a:schemeClr val="accent5">
              <a:shade val="50000"/>
            </a:schemeClr>
          </a:lnRef>
          <a:fillRef idx="1">
            <a:schemeClr val="accent5"/>
          </a:fillRef>
          <a:effectRef idx="0">
            <a:schemeClr val="accent5"/>
          </a:effectRef>
          <a:fontRef idx="minor">
            <a:schemeClr val="lt1"/>
          </a:fontRef>
        </p:style>
        <p:txBody>
          <a:bodyPr/>
          <a:lstStyle/>
          <a:p>
            <a:pPr lvl="0">
              <a:buNone/>
            </a:pPr>
            <a:endParaRPr lang="en-US" altLang="zh-TW" dirty="0" smtClean="0">
              <a:solidFill>
                <a:schemeClr val="tx1"/>
              </a:solidFill>
              <a:latin typeface="微軟正黑體" pitchFamily="34" charset="-120"/>
              <a:ea typeface="微軟正黑體" pitchFamily="34" charset="-120"/>
            </a:endParaRPr>
          </a:p>
          <a:p>
            <a:pPr lvl="0">
              <a:buNone/>
            </a:pPr>
            <a:r>
              <a:rPr lang="en-US" altLang="zh-TW" sz="3000" b="1" dirty="0" smtClean="0">
                <a:solidFill>
                  <a:schemeClr val="tx1"/>
                </a:solidFill>
                <a:latin typeface="微軟正黑體" pitchFamily="34" charset="-120"/>
                <a:ea typeface="微軟正黑體" pitchFamily="34" charset="-120"/>
              </a:rPr>
              <a:t>&gt;</a:t>
            </a:r>
            <a:r>
              <a:rPr lang="zh-TW" altLang="en-US" sz="3000" b="1" dirty="0" smtClean="0">
                <a:solidFill>
                  <a:schemeClr val="tx1"/>
                </a:solidFill>
                <a:latin typeface="微軟正黑體" pitchFamily="34" charset="-120"/>
                <a:ea typeface="微軟正黑體" pitchFamily="34" charset="-120"/>
              </a:rPr>
              <a:t> 如</a:t>
            </a:r>
            <a:r>
              <a:rPr lang="zh-TW" altLang="en-US" sz="3000" b="1" dirty="0" smtClean="0">
                <a:solidFill>
                  <a:schemeClr val="accent6">
                    <a:lumMod val="50000"/>
                  </a:schemeClr>
                </a:solidFill>
                <a:latin typeface="微軟正黑體" pitchFamily="34" charset="-120"/>
                <a:ea typeface="微軟正黑體" pitchFamily="34" charset="-120"/>
              </a:rPr>
              <a:t>自行</a:t>
            </a:r>
            <a:r>
              <a:rPr lang="zh-TW" altLang="en-US" sz="3000" b="1" dirty="0" smtClean="0">
                <a:solidFill>
                  <a:schemeClr val="tx1"/>
                </a:solidFill>
                <a:latin typeface="微軟正黑體" pitchFamily="34" charset="-120"/>
                <a:ea typeface="微軟正黑體" pitchFamily="34" charset="-120"/>
              </a:rPr>
              <a:t>或</a:t>
            </a:r>
            <a:r>
              <a:rPr lang="zh-TW" altLang="en-US" sz="3000" b="1" dirty="0">
                <a:solidFill>
                  <a:schemeClr val="accent6">
                    <a:lumMod val="50000"/>
                  </a:schemeClr>
                </a:solidFill>
                <a:latin typeface="微軟正黑體" pitchFamily="34" charset="-120"/>
                <a:ea typeface="微軟正黑體" pitchFamily="34" charset="-120"/>
              </a:rPr>
              <a:t>聯同其他人</a:t>
            </a:r>
            <a:r>
              <a:rPr lang="zh-TW" altLang="en-US" sz="3000" b="1" dirty="0" smtClean="0">
                <a:solidFill>
                  <a:schemeClr val="tx1"/>
                </a:solidFill>
                <a:latin typeface="微軟正黑體" pitchFamily="34" charset="-120"/>
                <a:ea typeface="微軟正黑體" pitchFamily="34" charset="-120"/>
              </a:rPr>
              <a:t>作出涉及</a:t>
            </a:r>
            <a:r>
              <a:rPr lang="zh-TW" altLang="en-US" sz="3000" b="1" dirty="0" smtClean="0">
                <a:solidFill>
                  <a:srgbClr val="C00000"/>
                </a:solidFill>
                <a:latin typeface="微軟正黑體" pitchFamily="34" charset="-120"/>
                <a:ea typeface="微軟正黑體" pitchFamily="34" charset="-120"/>
              </a:rPr>
              <a:t>性</a:t>
            </a:r>
            <a:r>
              <a:rPr lang="zh-TW" altLang="en-US" sz="3000" b="1" dirty="0" smtClean="0">
                <a:solidFill>
                  <a:schemeClr val="tx1"/>
                </a:solidFill>
                <a:latin typeface="微軟正黑體" pitchFamily="34" charset="-120"/>
                <a:ea typeface="微軟正黑體" pitchFamily="34" charset="-120"/>
              </a:rPr>
              <a:t>的行徑</a:t>
            </a:r>
            <a:endParaRPr lang="en-US" altLang="zh-TW" sz="3000" b="1" dirty="0" smtClean="0">
              <a:solidFill>
                <a:schemeClr val="tx1"/>
              </a:solidFill>
              <a:latin typeface="微軟正黑體" pitchFamily="34" charset="-120"/>
              <a:ea typeface="微軟正黑體" pitchFamily="34" charset="-120"/>
            </a:endParaRPr>
          </a:p>
          <a:p>
            <a:pPr lvl="0">
              <a:buNone/>
            </a:pPr>
            <a:r>
              <a:rPr lang="en-US" altLang="zh-TW" sz="3000" b="1" dirty="0" smtClean="0">
                <a:solidFill>
                  <a:schemeClr val="tx1"/>
                </a:solidFill>
                <a:latin typeface="微軟正黑體" pitchFamily="34" charset="-120"/>
                <a:ea typeface="微軟正黑體" pitchFamily="34" charset="-120"/>
              </a:rPr>
              <a:t>&gt;</a:t>
            </a:r>
            <a:r>
              <a:rPr lang="zh-TW" altLang="en-US" sz="3000" b="1" dirty="0" smtClean="0">
                <a:solidFill>
                  <a:schemeClr val="tx1"/>
                </a:solidFill>
                <a:latin typeface="微軟正黑體" pitchFamily="34" charset="-120"/>
                <a:ea typeface="微軟正黑體" pitchFamily="34" charset="-120"/>
              </a:rPr>
              <a:t> 而該行徑造成對該名女性</a:t>
            </a:r>
            <a:r>
              <a:rPr lang="en-US" altLang="zh-TW" sz="3000" b="1" dirty="0" smtClean="0">
                <a:solidFill>
                  <a:schemeClr val="tx1"/>
                </a:solidFill>
                <a:latin typeface="微軟正黑體" pitchFamily="34" charset="-120"/>
                <a:ea typeface="微軟正黑體" pitchFamily="34" charset="-120"/>
              </a:rPr>
              <a:t>/</a:t>
            </a:r>
            <a:r>
              <a:rPr lang="zh-TW" altLang="en-US" sz="3000" b="1" dirty="0" smtClean="0">
                <a:solidFill>
                  <a:schemeClr val="tx1"/>
                </a:solidFill>
                <a:latin typeface="微軟正黑體" pitchFamily="34" charset="-120"/>
                <a:ea typeface="微軟正黑體" pitchFamily="34" charset="-120"/>
              </a:rPr>
              <a:t>男性屬有                   </a:t>
            </a:r>
            <a:r>
              <a:rPr lang="zh-TW" altLang="en-US" sz="3000" b="1" dirty="0" smtClean="0">
                <a:solidFill>
                  <a:srgbClr val="C00000"/>
                </a:solidFill>
                <a:latin typeface="微軟正黑體" pitchFamily="34" charset="-120"/>
                <a:ea typeface="微軟正黑體" pitchFamily="34" charset="-120"/>
              </a:rPr>
              <a:t>敵意或具威嚇</a:t>
            </a:r>
            <a:r>
              <a:rPr lang="zh-TW" altLang="en-US" sz="3000" b="1" dirty="0">
                <a:solidFill>
                  <a:srgbClr val="C00000"/>
                </a:solidFill>
                <a:latin typeface="微軟正黑體" pitchFamily="34" charset="-120"/>
                <a:ea typeface="微軟正黑體" pitchFamily="34" charset="-120"/>
              </a:rPr>
              <a:t>性的</a:t>
            </a:r>
            <a:r>
              <a:rPr lang="zh-TW" altLang="en-US" sz="3000" b="1" dirty="0" smtClean="0">
                <a:solidFill>
                  <a:srgbClr val="C00000"/>
                </a:solidFill>
                <a:latin typeface="微軟正黑體" pitchFamily="34" charset="-120"/>
                <a:ea typeface="微軟正黑體" pitchFamily="34" charset="-120"/>
              </a:rPr>
              <a:t>環境</a:t>
            </a:r>
            <a:endParaRPr lang="zh-TW" altLang="en-US" sz="3000" b="1" dirty="0" smtClean="0">
              <a:solidFill>
                <a:schemeClr val="tx1"/>
              </a:solidFill>
              <a:latin typeface="微軟正黑體" pitchFamily="34" charset="-120"/>
              <a:ea typeface="微軟正黑體" pitchFamily="34" charset="-120"/>
            </a:endParaRPr>
          </a:p>
        </p:txBody>
      </p:sp>
      <p:pic>
        <p:nvPicPr>
          <p:cNvPr id="5" name="圖片 4" descr="EOC-logo.png"/>
          <p:cNvPicPr>
            <a:picLocks noChangeAspect="1"/>
          </p:cNvPicPr>
          <p:nvPr/>
        </p:nvPicPr>
        <p:blipFill>
          <a:blip r:embed="rId2" cstate="print"/>
          <a:stretch>
            <a:fillRect/>
          </a:stretch>
        </p:blipFill>
        <p:spPr>
          <a:xfrm>
            <a:off x="8079066" y="228600"/>
            <a:ext cx="836341" cy="685800"/>
          </a:xfrm>
          <a:prstGeom prst="rect">
            <a:avLst/>
          </a:prstGeom>
        </p:spPr>
      </p:pic>
    </p:spTree>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beckham-700-underwear.jpg"/>
          <p:cNvPicPr>
            <a:picLocks noGrp="1" noChangeAspect="1"/>
          </p:cNvPicPr>
          <p:nvPr>
            <p:ph idx="1"/>
          </p:nvPr>
        </p:nvPicPr>
        <p:blipFill>
          <a:blip r:embed="rId3" cstate="print"/>
          <a:stretch>
            <a:fillRect/>
          </a:stretch>
        </p:blipFill>
        <p:spPr>
          <a:xfrm>
            <a:off x="1447800" y="2590800"/>
            <a:ext cx="2286000" cy="2935877"/>
          </a:xfrm>
          <a:prstGeom prst="rect">
            <a:avLst/>
          </a:prstGeom>
          <a:ln>
            <a:noFill/>
          </a:ln>
          <a:effectLst>
            <a:outerShdw blurRad="190500" algn="tl" rotWithShape="0">
              <a:srgbClr val="000000">
                <a:alpha val="70000"/>
              </a:srgbClr>
            </a:outerShdw>
          </a:effectLst>
        </p:spPr>
      </p:pic>
      <p:sp>
        <p:nvSpPr>
          <p:cNvPr id="5" name="雲朵形圖說文字 4"/>
          <p:cNvSpPr/>
          <p:nvPr/>
        </p:nvSpPr>
        <p:spPr bwMode="auto">
          <a:xfrm>
            <a:off x="3657600" y="990600"/>
            <a:ext cx="5486400" cy="2667000"/>
          </a:xfrm>
          <a:prstGeom prst="cloudCallout">
            <a:avLst>
              <a:gd name="adj1" fmla="val -42825"/>
              <a:gd name="adj2" fmla="val 10695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zh-TW" altLang="en-US" sz="2400" b="1" dirty="0" smtClean="0">
                <a:solidFill>
                  <a:srgbClr val="0070C0"/>
                </a:solidFill>
                <a:latin typeface="微軟正黑體" pitchFamily="34" charset="-120"/>
                <a:ea typeface="微軟正黑體" pitchFamily="34" charset="-120"/>
              </a:rPr>
              <a:t>在辦公室牆上張貼</a:t>
            </a:r>
            <a:endParaRPr lang="en-US" altLang="zh-TW" sz="2400" b="1" dirty="0" smtClean="0">
              <a:solidFill>
                <a:srgbClr val="0070C0"/>
              </a:solidFill>
              <a:latin typeface="微軟正黑體" pitchFamily="34" charset="-120"/>
              <a:ea typeface="微軟正黑體" pitchFamily="34" charset="-120"/>
            </a:endParaRPr>
          </a:p>
          <a:p>
            <a:pPr algn="ctr" fontAlgn="base">
              <a:spcBef>
                <a:spcPct val="0"/>
              </a:spcBef>
              <a:spcAft>
                <a:spcPct val="0"/>
              </a:spcAft>
            </a:pPr>
            <a:r>
              <a:rPr lang="zh-TW" altLang="en-US" sz="2400" b="1" dirty="0" smtClean="0">
                <a:solidFill>
                  <a:srgbClr val="0070C0"/>
                </a:solidFill>
                <a:latin typeface="微軟正黑體" pitchFamily="34" charset="-120"/>
                <a:ea typeface="微軟正黑體" pitchFamily="34" charset="-120"/>
              </a:rPr>
              <a:t>男體育球星上身半裸海報</a:t>
            </a:r>
            <a:endParaRPr lang="en-US" altLang="zh-TW" sz="2400" b="1" dirty="0" smtClean="0">
              <a:solidFill>
                <a:srgbClr val="0070C0"/>
              </a:solidFill>
              <a:latin typeface="微軟正黑體" pitchFamily="34" charset="-120"/>
              <a:ea typeface="微軟正黑體" pitchFamily="34" charset="-120"/>
            </a:endParaRPr>
          </a:p>
          <a:p>
            <a:pPr algn="ctr" fontAlgn="base">
              <a:spcBef>
                <a:spcPct val="0"/>
              </a:spcBef>
              <a:spcAft>
                <a:spcPct val="0"/>
              </a:spcAft>
            </a:pPr>
            <a:r>
              <a:rPr lang="zh-TW" altLang="en-US" sz="2400" b="1" dirty="0" smtClean="0">
                <a:solidFill>
                  <a:srgbClr val="0070C0"/>
                </a:solidFill>
                <a:latin typeface="微軟正黑體" pitchFamily="34" charset="-120"/>
                <a:ea typeface="微軟正黑體" pitchFamily="34" charset="-120"/>
              </a:rPr>
              <a:t>會構成在性方面</a:t>
            </a:r>
            <a:endParaRPr lang="en-US" altLang="zh-TW" sz="2400" b="1" dirty="0" smtClean="0">
              <a:solidFill>
                <a:srgbClr val="0070C0"/>
              </a:solidFill>
              <a:latin typeface="微軟正黑體" pitchFamily="34" charset="-120"/>
              <a:ea typeface="微軟正黑體" pitchFamily="34" charset="-120"/>
            </a:endParaRPr>
          </a:p>
          <a:p>
            <a:pPr algn="ctr" fontAlgn="base">
              <a:spcBef>
                <a:spcPct val="0"/>
              </a:spcBef>
              <a:spcAft>
                <a:spcPct val="0"/>
              </a:spcAft>
            </a:pPr>
            <a:r>
              <a:rPr lang="zh-TW" altLang="en-US" sz="2400" b="1" dirty="0" smtClean="0">
                <a:solidFill>
                  <a:srgbClr val="0070C0"/>
                </a:solidFill>
                <a:latin typeface="微軟正黑體" pitchFamily="34" charset="-120"/>
                <a:ea typeface="微軟正黑體" pitchFamily="34" charset="-120"/>
              </a:rPr>
              <a:t>具敵意</a:t>
            </a:r>
            <a:r>
              <a:rPr lang="en-US" altLang="zh-TW" sz="2400" b="1" dirty="0" smtClean="0">
                <a:solidFill>
                  <a:srgbClr val="0070C0"/>
                </a:solidFill>
                <a:latin typeface="微軟正黑體" pitchFamily="34" charset="-120"/>
                <a:ea typeface="微軟正黑體" pitchFamily="34" charset="-120"/>
              </a:rPr>
              <a:t>/</a:t>
            </a:r>
            <a:r>
              <a:rPr lang="zh-TW" altLang="en-US" sz="2400" b="1" dirty="0" smtClean="0">
                <a:solidFill>
                  <a:srgbClr val="0070C0"/>
                </a:solidFill>
                <a:latin typeface="微軟正黑體" pitchFamily="34" charset="-120"/>
                <a:ea typeface="微軟正黑體" pitchFamily="34" charset="-120"/>
              </a:rPr>
              <a:t>威嚇性的環境嗎</a:t>
            </a:r>
            <a:r>
              <a:rPr lang="en-US" altLang="zh-TW" sz="2400" dirty="0" smtClean="0">
                <a:solidFill>
                  <a:srgbClr val="0070C0"/>
                </a:solidFill>
                <a:latin typeface="微軟正黑體" pitchFamily="34" charset="-120"/>
                <a:ea typeface="微軟正黑體" pitchFamily="34" charset="-120"/>
              </a:rPr>
              <a:t>??</a:t>
            </a:r>
            <a:endParaRPr kumimoji="0" lang="zh-TW" altLang="en-US" sz="2400" b="0" i="0" u="none" strike="noStrike" cap="none" normalizeH="0" baseline="0" dirty="0" smtClean="0">
              <a:ln>
                <a:noFill/>
              </a:ln>
              <a:solidFill>
                <a:srgbClr val="0070C0"/>
              </a:solidFill>
              <a:effectLst/>
              <a:latin typeface="微軟正黑體" pitchFamily="34" charset="-120"/>
              <a:ea typeface="微軟正黑體" pitchFamily="34" charset="-120"/>
            </a:endParaRPr>
          </a:p>
        </p:txBody>
      </p:sp>
      <p:pic>
        <p:nvPicPr>
          <p:cNvPr id="6" name="圖片 5" descr="EOC-logo.png"/>
          <p:cNvPicPr>
            <a:picLocks noChangeAspect="1"/>
          </p:cNvPicPr>
          <p:nvPr/>
        </p:nvPicPr>
        <p:blipFill>
          <a:blip r:embed="rId4" cstate="print"/>
          <a:stretch>
            <a:fillRect/>
          </a:stretch>
        </p:blipFill>
        <p:spPr>
          <a:xfrm>
            <a:off x="8079066" y="228600"/>
            <a:ext cx="836341" cy="685800"/>
          </a:xfrm>
          <a:prstGeom prst="rect">
            <a:avLst/>
          </a:prstGeom>
        </p:spPr>
      </p:pic>
      <p:pic>
        <p:nvPicPr>
          <p:cNvPr id="22530" name="Picture 2" descr="http://i.ytimg.com/vi/1z9mbQk58B0/hqdefault.jpg">
            <a:hlinkClick r:id="rId5"/>
          </p:cNvPr>
          <p:cNvPicPr>
            <a:picLocks noChangeAspect="1" noChangeArrowheads="1"/>
          </p:cNvPicPr>
          <p:nvPr/>
        </p:nvPicPr>
        <p:blipFill>
          <a:blip r:embed="rId6" cstate="print"/>
          <a:srcRect/>
          <a:stretch>
            <a:fillRect/>
          </a:stretch>
        </p:blipFill>
        <p:spPr bwMode="auto">
          <a:xfrm>
            <a:off x="5562600" y="3733800"/>
            <a:ext cx="2336799" cy="1752600"/>
          </a:xfrm>
          <a:prstGeom prst="rect">
            <a:avLst/>
          </a:prstGeom>
          <a:noFill/>
        </p:spPr>
      </p:pic>
    </p:spTree>
  </p:cSld>
  <p:clrMapOvr>
    <a:masterClrMapping/>
  </p:clrMapOvr>
  <p:transition>
    <p:cover dir="d"/>
  </p:transition>
  <p:timing>
    <p:tnLst>
      <p:par>
        <p:cTn id="1" dur="indefinite" restart="never" nodeType="tmRoot"/>
      </p:par>
    </p:tnLst>
  </p:timing>
</p:sld>
</file>

<file path=ppt/theme/theme1.xml><?xml version="1.0" encoding="utf-8"?>
<a:theme xmlns:a="http://schemas.openxmlformats.org/drawingml/2006/main" name="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Writing close-up design template</Template>
  <TotalTime>2187</TotalTime>
  <Words>1552</Words>
  <Application>Microsoft Office PowerPoint</Application>
  <PresentationFormat>如螢幕大小 (4:3)</PresentationFormat>
  <Paragraphs>194</Paragraphs>
  <Slides>27</Slides>
  <Notes>6</Notes>
  <HiddenSlides>0</HiddenSlides>
  <MMClips>0</MMClips>
  <ScaleCrop>false</ScaleCrop>
  <HeadingPairs>
    <vt:vector size="4" baseType="variant">
      <vt:variant>
        <vt:lpstr>佈景主題</vt:lpstr>
      </vt:variant>
      <vt:variant>
        <vt:i4>2</vt:i4>
      </vt:variant>
      <vt:variant>
        <vt:lpstr>投影片標題</vt:lpstr>
      </vt:variant>
      <vt:variant>
        <vt:i4>27</vt:i4>
      </vt:variant>
    </vt:vector>
  </HeadingPairs>
  <TitlesOfParts>
    <vt:vector size="29" baseType="lpstr">
      <vt:lpstr>WritingDesignTemplate</vt:lpstr>
      <vt:lpstr>1_WritingDesignTemplate</vt:lpstr>
      <vt:lpstr>  性騷擾的定義和        相關的反歧視條例   </vt:lpstr>
      <vt:lpstr>內容</vt:lpstr>
      <vt:lpstr> 什麼是性騷擾 ? </vt:lpstr>
      <vt:lpstr>性騷擾的定義</vt:lpstr>
      <vt:lpstr> 性騷擾的定義- 對個別人士的性騷擾 </vt:lpstr>
      <vt:lpstr>對個別人士的性騷擾 – 例子 (1)</vt:lpstr>
      <vt:lpstr>對個別人士的性騷擾 – 例子 (2)</vt:lpstr>
      <vt:lpstr>性騷擾的定義 -  在性方面具敵意/威嚇性的環境</vt:lpstr>
      <vt:lpstr>投影片 9</vt:lpstr>
      <vt:lpstr>性騷擾的定義 - 性騷擾行為</vt:lpstr>
      <vt:lpstr>　　　</vt:lpstr>
      <vt:lpstr>《性別歧視條例》的適用範疇</vt:lpstr>
      <vt:lpstr>僱傭範疇</vt:lpstr>
      <vt:lpstr>貨品、設施及服務的提供</vt:lpstr>
      <vt:lpstr>僱主的法律責任</vt:lpstr>
      <vt:lpstr>僱員的法律責任</vt:lpstr>
      <vt:lpstr>投影片 17</vt:lpstr>
      <vt:lpstr>使人受害 (Victimisation)</vt:lpstr>
      <vt:lpstr>體育總會的角色 - 僱主/服務提供者</vt:lpstr>
      <vt:lpstr>作為僱主/服務提供者</vt:lpstr>
      <vt:lpstr>服務提供者的保障</vt:lpstr>
      <vt:lpstr>受屈人的權利</vt:lpstr>
      <vt:lpstr>法庭裁決-  B 訴皇上皇集團有限公司 (DCEO 9/2010) </vt:lpstr>
      <vt:lpstr>法庭裁決  法庭裁定騷擾者的作為構成了違法的性騷擾， 並判原告人獲得港幣8萬元的感情損害賠償及訟費。</vt:lpstr>
      <vt:lpstr>聯絡平機會</vt:lpstr>
      <vt:lpstr>投影片 26</vt:lpstr>
      <vt:lpstr>謝 謝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性騷擾的定義和        相關的反歧視條例</dc:title>
  <dc:creator>Christy Cheung</dc:creator>
  <cp:lastModifiedBy>Christy Cheung</cp:lastModifiedBy>
  <cp:revision>137</cp:revision>
  <dcterms:created xsi:type="dcterms:W3CDTF">2015-08-25T02:58:41Z</dcterms:created>
  <dcterms:modified xsi:type="dcterms:W3CDTF">2015-09-15T08:31:05Z</dcterms:modified>
</cp:coreProperties>
</file>