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rawings/drawing5.xml" ContentType="application/vnd.openxmlformats-officedocument.drawingml.chartshape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drawings/drawing3.xml" ContentType="application/vnd.openxmlformats-officedocument.drawingml.chartshapes+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9"/>
  </p:notesMasterIdLst>
  <p:handoutMasterIdLst>
    <p:handoutMasterId r:id="rId20"/>
  </p:handoutMasterIdLst>
  <p:sldIdLst>
    <p:sldId id="264" r:id="rId4"/>
    <p:sldId id="263" r:id="rId5"/>
    <p:sldId id="269" r:id="rId6"/>
    <p:sldId id="270" r:id="rId7"/>
    <p:sldId id="267" r:id="rId8"/>
    <p:sldId id="271" r:id="rId9"/>
    <p:sldId id="268" r:id="rId10"/>
    <p:sldId id="272" r:id="rId11"/>
    <p:sldId id="273" r:id="rId12"/>
    <p:sldId id="280" r:id="rId13"/>
    <p:sldId id="279" r:id="rId14"/>
    <p:sldId id="282" r:id="rId15"/>
    <p:sldId id="283" r:id="rId16"/>
    <p:sldId id="285" r:id="rId17"/>
    <p:sldId id="278" r:id="rId18"/>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22" autoAdjust="0"/>
  </p:normalViewPr>
  <p:slideViewPr>
    <p:cSldViewPr>
      <p:cViewPr varScale="1">
        <p:scale>
          <a:sx n="91" d="100"/>
          <a:sy n="91" d="100"/>
        </p:scale>
        <p:origin x="-5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220"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___1.xlsx"/><Relationship Id="rId1" Type="http://schemas.openxmlformats.org/officeDocument/2006/relationships/image" Target="../media/image5.jpeg"/></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___2.xlsx"/></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Office_Excel____3.xlsx"/><Relationship Id="rId1" Type="http://schemas.openxmlformats.org/officeDocument/2006/relationships/image" Target="../media/image5.jpeg"/></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____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Office_Excel____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TW"/>
  <c:style val="29"/>
  <c:chart>
    <c:autoTitleDeleted val="1"/>
    <c:view3D>
      <c:rotX val="30"/>
      <c:perspective val="30"/>
    </c:view3D>
    <c:plotArea>
      <c:layout/>
      <c:pie3DChart>
        <c:varyColors val="1"/>
        <c:ser>
          <c:idx val="0"/>
          <c:order val="0"/>
          <c:tx>
            <c:strRef>
              <c:f>Sheet1!$B$1</c:f>
              <c:strCache>
                <c:ptCount val="1"/>
                <c:pt idx="0">
                  <c:v>欄1</c:v>
                </c:pt>
              </c:strCache>
            </c:strRef>
          </c:tx>
          <c:dPt>
            <c:idx val="1"/>
            <c:spPr>
              <a:blipFill>
                <a:blip xmlns:r="http://schemas.openxmlformats.org/officeDocument/2006/relationships" r:embed="rId1"/>
                <a:tile tx="0" ty="0" sx="100000" sy="100000" flip="none" algn="tl"/>
              </a:blipFill>
            </c:spPr>
          </c:dPt>
          <c:cat>
            <c:numRef>
              <c:f>Sheet1!$A$2:$A$5</c:f>
              <c:numCache>
                <c:formatCode>General</c:formatCode>
                <c:ptCount val="4"/>
              </c:numCache>
            </c:numRef>
          </c:cat>
          <c:val>
            <c:numRef>
              <c:f>Sheet1!$B$2:$B$5</c:f>
              <c:numCache>
                <c:formatCode>0.0%</c:formatCode>
                <c:ptCount val="4"/>
                <c:pt idx="0">
                  <c:v>0.93600000000000005</c:v>
                </c:pt>
                <c:pt idx="1">
                  <c:v>6.4000000000000085E-2</c:v>
                </c:pt>
              </c:numCache>
            </c:numRef>
          </c:val>
        </c:ser>
      </c:pie3DChart>
    </c:plotArea>
    <c:plotVisOnly val="1"/>
  </c:chart>
  <c:txPr>
    <a:bodyPr/>
    <a:lstStyle/>
    <a:p>
      <a:pPr>
        <a:defRPr sz="1800"/>
      </a:pPr>
      <a:endParaRPr lang="zh-TW"/>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TW"/>
  <c:chart>
    <c:title>
      <c:tx>
        <c:rich>
          <a:bodyPr/>
          <a:lstStyle/>
          <a:p>
            <a:pPr>
              <a:defRPr/>
            </a:pPr>
            <a:r>
              <a:rPr lang="zh-TW" sz="2200" dirty="0"/>
              <a:t>就業概況</a:t>
            </a:r>
          </a:p>
        </c:rich>
      </c:tx>
      <c:layout>
        <c:manualLayout>
          <c:xMode val="edge"/>
          <c:yMode val="edge"/>
          <c:x val="0.43706734605245917"/>
          <c:y val="0.17691633296783493"/>
        </c:manualLayout>
      </c:layout>
    </c:title>
    <c:plotArea>
      <c:layout>
        <c:manualLayout>
          <c:layoutTarget val="inner"/>
          <c:xMode val="edge"/>
          <c:yMode val="edge"/>
          <c:x val="1.270926201707925E-3"/>
          <c:y val="0.13990889901122147"/>
          <c:w val="0.97891236722489772"/>
          <c:h val="0.85695684263722161"/>
        </c:manualLayout>
      </c:layout>
      <c:ofPieChart>
        <c:ofPieType val="pie"/>
        <c:varyColors val="1"/>
        <c:ser>
          <c:idx val="0"/>
          <c:order val="0"/>
          <c:tx>
            <c:strRef>
              <c:f>Sheet1!$B$1</c:f>
              <c:strCache>
                <c:ptCount val="1"/>
                <c:pt idx="0">
                  <c:v>銷售</c:v>
                </c:pt>
              </c:strCache>
            </c:strRef>
          </c:tx>
          <c:explosion val="23"/>
          <c:dPt>
            <c:idx val="0"/>
            <c:explosion val="7"/>
          </c:dPt>
          <c:dPt>
            <c:idx val="4"/>
            <c:spPr>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c:spPr>
          </c:dPt>
          <c:cat>
            <c:strRef>
              <c:f>Sheet1!$A$2:$A$5</c:f>
              <c:strCache>
                <c:ptCount val="2"/>
                <c:pt idx="0">
                  <c:v>第一季</c:v>
                </c:pt>
                <c:pt idx="1">
                  <c:v>第二季</c:v>
                </c:pt>
              </c:strCache>
            </c:strRef>
          </c:cat>
          <c:val>
            <c:numRef>
              <c:f>Sheet1!$B$2:$B$5</c:f>
              <c:numCache>
                <c:formatCode>General</c:formatCode>
                <c:ptCount val="4"/>
                <c:pt idx="0">
                  <c:v>86.9</c:v>
                </c:pt>
                <c:pt idx="1">
                  <c:v>13.1</c:v>
                </c:pt>
              </c:numCache>
            </c:numRef>
          </c:val>
        </c:ser>
        <c:gapWidth val="100"/>
        <c:secondPieSize val="75"/>
        <c:serLines/>
      </c:ofPieChart>
      <c:spPr>
        <a:solidFill>
          <a:schemeClr val="lt1"/>
        </a:solidFill>
        <a:ln w="25400" cap="flat" cmpd="sng" algn="ctr">
          <a:solidFill>
            <a:schemeClr val="accent5"/>
          </a:solidFill>
          <a:prstDash val="solid"/>
        </a:ln>
        <a:effectLst/>
      </c:spPr>
    </c:plotArea>
    <c:plotVisOnly val="1"/>
  </c:chart>
  <c:txPr>
    <a:bodyPr/>
    <a:lstStyle/>
    <a:p>
      <a:pPr>
        <a:defRPr sz="1800"/>
      </a:pPr>
      <a:endParaRPr lang="zh-TW"/>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TW"/>
  <c:chart>
    <c:autoTitleDeleted val="1"/>
    <c:view3D>
      <c:rotX val="30"/>
      <c:perspective val="30"/>
    </c:view3D>
    <c:plotArea>
      <c:layout/>
      <c:pie3DChart>
        <c:varyColors val="1"/>
        <c:ser>
          <c:idx val="0"/>
          <c:order val="0"/>
          <c:tx>
            <c:strRef>
              <c:f>Sheet1!$B$1</c:f>
              <c:strCache>
                <c:ptCount val="1"/>
                <c:pt idx="0">
                  <c:v>欄1</c:v>
                </c:pt>
              </c:strCache>
            </c:strRef>
          </c:tx>
          <c:dPt>
            <c:idx val="0"/>
            <c:spPr>
              <a:blipFill>
                <a:blip xmlns:r="http://schemas.openxmlformats.org/officeDocument/2006/relationships" r:embed="rId1"/>
                <a:tile tx="0" ty="0" sx="100000" sy="100000" flip="none" algn="tl"/>
              </a:blipFill>
            </c:spPr>
          </c:dPt>
          <c:cat>
            <c:numRef>
              <c:f>Sheet1!$A$2:$A$5</c:f>
              <c:numCache>
                <c:formatCode>General</c:formatCode>
                <c:ptCount val="4"/>
              </c:numCache>
            </c:numRef>
          </c:cat>
          <c:val>
            <c:numRef>
              <c:f>Sheet1!$B$2:$B$5</c:f>
              <c:numCache>
                <c:formatCode>0.0%</c:formatCode>
                <c:ptCount val="4"/>
                <c:pt idx="0">
                  <c:v>8.1000000000000003E-2</c:v>
                </c:pt>
                <c:pt idx="1">
                  <c:v>0.91900000000000004</c:v>
                </c:pt>
              </c:numCache>
            </c:numRef>
          </c:val>
        </c:ser>
      </c:pie3DChart>
    </c:plotArea>
    <c:plotVisOnly val="1"/>
  </c:chart>
  <c:txPr>
    <a:bodyPr/>
    <a:lstStyle/>
    <a:p>
      <a:pPr>
        <a:defRPr sz="1800"/>
      </a:pPr>
      <a:endParaRPr lang="zh-TW"/>
    </a:p>
  </c:tx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TW"/>
  <c:chart>
    <c:title>
      <c:tx>
        <c:rich>
          <a:bodyPr/>
          <a:lstStyle/>
          <a:p>
            <a:pPr>
              <a:defRPr/>
            </a:pPr>
            <a:r>
              <a:rPr lang="zh-TW" sz="2200" dirty="0"/>
              <a:t>就業概況</a:t>
            </a:r>
          </a:p>
        </c:rich>
      </c:tx>
      <c:layout>
        <c:manualLayout>
          <c:xMode val="edge"/>
          <c:yMode val="edge"/>
          <c:x val="0.4036499065646888"/>
          <c:y val="0.17691645372736414"/>
        </c:manualLayout>
      </c:layout>
    </c:title>
    <c:plotArea>
      <c:layout>
        <c:manualLayout>
          <c:layoutTarget val="inner"/>
          <c:xMode val="edge"/>
          <c:yMode val="edge"/>
          <c:x val="1.270926201707925E-3"/>
          <c:y val="0.13990889901122136"/>
          <c:w val="0.97891236722489772"/>
          <c:h val="0.85695684263722161"/>
        </c:manualLayout>
      </c:layout>
      <c:ofPieChart>
        <c:ofPieType val="pie"/>
        <c:varyColors val="1"/>
        <c:ser>
          <c:idx val="0"/>
          <c:order val="0"/>
          <c:tx>
            <c:strRef>
              <c:f>Sheet1!$B$1</c:f>
              <c:strCache>
                <c:ptCount val="1"/>
                <c:pt idx="0">
                  <c:v>銷售</c:v>
                </c:pt>
              </c:strCache>
            </c:strRef>
          </c:tx>
          <c:explosion val="23"/>
          <c:dPt>
            <c:idx val="0"/>
            <c:explosion val="7"/>
          </c:dPt>
          <c:dPt>
            <c:idx val="4"/>
            <c:spPr>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c:spPr>
          </c:dPt>
          <c:cat>
            <c:strRef>
              <c:f>Sheet1!$A$2:$A$5</c:f>
              <c:strCache>
                <c:ptCount val="2"/>
                <c:pt idx="0">
                  <c:v>第一季</c:v>
                </c:pt>
                <c:pt idx="1">
                  <c:v>第二季</c:v>
                </c:pt>
              </c:strCache>
            </c:strRef>
          </c:cat>
          <c:val>
            <c:numRef>
              <c:f>Sheet1!$B$2:$B$5</c:f>
              <c:numCache>
                <c:formatCode>General</c:formatCode>
                <c:ptCount val="4"/>
                <c:pt idx="0">
                  <c:v>96</c:v>
                </c:pt>
                <c:pt idx="1">
                  <c:v>4</c:v>
                </c:pt>
              </c:numCache>
            </c:numRef>
          </c:val>
        </c:ser>
        <c:gapWidth val="100"/>
        <c:secondPieSize val="75"/>
        <c:serLines/>
      </c:ofPieChart>
      <c:spPr>
        <a:solidFill>
          <a:schemeClr val="lt1"/>
        </a:solidFill>
        <a:ln w="25400" cap="flat" cmpd="sng" algn="ctr">
          <a:solidFill>
            <a:schemeClr val="accent4"/>
          </a:solidFill>
          <a:prstDash val="solid"/>
        </a:ln>
        <a:effectLst/>
      </c:spPr>
    </c:plotArea>
    <c:plotVisOnly val="1"/>
  </c:chart>
  <c:txPr>
    <a:bodyPr/>
    <a:lstStyle/>
    <a:p>
      <a:pPr>
        <a:defRPr sz="1800"/>
      </a:pPr>
      <a:endParaRPr lang="zh-TW"/>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zh-TW"/>
  <c:style val="5"/>
  <c:chart>
    <c:autoTitleDeleted val="1"/>
    <c:plotArea>
      <c:layout/>
      <c:barChart>
        <c:barDir val="bar"/>
        <c:grouping val="stacked"/>
        <c:ser>
          <c:idx val="0"/>
          <c:order val="0"/>
          <c:tx>
            <c:strRef>
              <c:f>Sheet1!$B$1</c:f>
              <c:strCache>
                <c:ptCount val="1"/>
                <c:pt idx="0">
                  <c:v>僱傭範疇</c:v>
                </c:pt>
              </c:strCache>
            </c:strRef>
          </c:tx>
          <c:spPr>
            <a:ln>
              <a:solidFill>
                <a:srgbClr val="00B050"/>
              </a:solidFill>
            </a:ln>
          </c:spPr>
          <c:cat>
            <c:strRef>
              <c:f>Sheet1!$A$2:$A$5</c:f>
              <c:strCache>
                <c:ptCount val="4"/>
                <c:pt idx="0">
                  <c:v>家庭崗位歧視條例
總數: 27
 </c:v>
                </c:pt>
                <c:pt idx="1">
                  <c:v>種族歧視條例
總數: 46</c:v>
                </c:pt>
                <c:pt idx="2">
                  <c:v>性別歧視條例
總數: 280</c:v>
                </c:pt>
                <c:pt idx="3">
                  <c:v>殘疾歧視條例
總數: 474  </c:v>
                </c:pt>
              </c:strCache>
            </c:strRef>
          </c:cat>
          <c:val>
            <c:numRef>
              <c:f>Sheet1!$B$2:$B$5</c:f>
              <c:numCache>
                <c:formatCode>General</c:formatCode>
                <c:ptCount val="4"/>
                <c:pt idx="0">
                  <c:v>23</c:v>
                </c:pt>
                <c:pt idx="1">
                  <c:v>7</c:v>
                </c:pt>
                <c:pt idx="2">
                  <c:v>259</c:v>
                </c:pt>
                <c:pt idx="3">
                  <c:v>320</c:v>
                </c:pt>
              </c:numCache>
            </c:numRef>
          </c:val>
        </c:ser>
        <c:ser>
          <c:idx val="1"/>
          <c:order val="1"/>
          <c:tx>
            <c:strRef>
              <c:f>Sheet1!$C$1</c:f>
              <c:strCache>
                <c:ptCount val="1"/>
                <c:pt idx="0">
                  <c:v>非僱傭範疇</c:v>
                </c:pt>
              </c:strCache>
            </c:strRef>
          </c:tx>
          <c:dLbls>
            <c:dLbl>
              <c:idx val="0"/>
              <c:layout>
                <c:manualLayout>
                  <c:x val="1.2648708083310168E-2"/>
                  <c:y val="-5.5796216401451581E-3"/>
                </c:manualLayout>
              </c:layout>
              <c:showVal val="1"/>
            </c:dLbl>
            <c:showVal val="1"/>
          </c:dLbls>
          <c:cat>
            <c:strRef>
              <c:f>Sheet1!$A$2:$A$5</c:f>
              <c:strCache>
                <c:ptCount val="4"/>
                <c:pt idx="0">
                  <c:v>家庭崗位歧視條例
總數: 27
 </c:v>
                </c:pt>
                <c:pt idx="1">
                  <c:v>種族歧視條例
總數: 46</c:v>
                </c:pt>
                <c:pt idx="2">
                  <c:v>性別歧視條例
總數: 280</c:v>
                </c:pt>
                <c:pt idx="3">
                  <c:v>殘疾歧視條例
總數: 474  </c:v>
                </c:pt>
              </c:strCache>
            </c:strRef>
          </c:cat>
          <c:val>
            <c:numRef>
              <c:f>Sheet1!$C$2:$C$5</c:f>
              <c:numCache>
                <c:formatCode>General</c:formatCode>
                <c:ptCount val="4"/>
                <c:pt idx="0">
                  <c:v>4</c:v>
                </c:pt>
                <c:pt idx="1">
                  <c:v>39</c:v>
                </c:pt>
                <c:pt idx="2">
                  <c:v>21</c:v>
                </c:pt>
                <c:pt idx="3">
                  <c:v>154</c:v>
                </c:pt>
              </c:numCache>
            </c:numRef>
          </c:val>
        </c:ser>
        <c:dLbls>
          <c:showVal val="1"/>
        </c:dLbls>
        <c:gapWidth val="95"/>
        <c:overlap val="100"/>
        <c:axId val="50867200"/>
        <c:axId val="52742784"/>
      </c:barChart>
      <c:catAx>
        <c:axId val="50867200"/>
        <c:scaling>
          <c:orientation val="minMax"/>
        </c:scaling>
        <c:axPos val="l"/>
        <c:majorTickMark val="none"/>
        <c:tickLblPos val="nextTo"/>
        <c:crossAx val="52742784"/>
        <c:crosses val="autoZero"/>
        <c:auto val="1"/>
        <c:lblAlgn val="r"/>
        <c:lblOffset val="100"/>
      </c:catAx>
      <c:valAx>
        <c:axId val="52742784"/>
        <c:scaling>
          <c:orientation val="minMax"/>
        </c:scaling>
        <c:delete val="1"/>
        <c:axPos val="b"/>
        <c:numFmt formatCode="General" sourceLinked="1"/>
        <c:tickLblPos val="none"/>
        <c:crossAx val="50867200"/>
        <c:crosses val="autoZero"/>
        <c:crossBetween val="between"/>
      </c:valAx>
    </c:plotArea>
    <c:legend>
      <c:legendPos val="t"/>
      <c:layout>
        <c:manualLayout>
          <c:xMode val="edge"/>
          <c:yMode val="edge"/>
          <c:x val="0.61955419445767479"/>
          <c:y val="0.53564367745393515"/>
          <c:w val="0.33992124823604192"/>
          <c:h val="0.35083320885358543"/>
        </c:manualLayout>
      </c:layout>
    </c:legend>
    <c:plotVisOnly val="1"/>
  </c:chart>
  <c:txPr>
    <a:bodyPr/>
    <a:lstStyle/>
    <a:p>
      <a:pPr>
        <a:defRPr sz="1800"/>
      </a:pPr>
      <a:endParaRPr lang="zh-TW"/>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cdr:x>
      <cdr:y>0</cdr:y>
    </cdr:from>
    <cdr:to>
      <cdr:x>1</cdr:x>
      <cdr:y>1</cdr:y>
    </cdr:to>
    <cdr:sp macro="" textlink="">
      <cdr:nvSpPr>
        <cdr:cNvPr id="7" name="文字方塊 6"/>
        <cdr:cNvSpPr txBox="1"/>
      </cdr:nvSpPr>
      <cdr:spPr>
        <a:xfrm xmlns:a="http://schemas.openxmlformats.org/drawingml/2006/main">
          <a:off x="-769" y="25"/>
          <a:ext cx="8208912" cy="4176464"/>
        </a:xfrm>
        <a:prstGeom xmlns:a="http://schemas.openxmlformats.org/drawingml/2006/main" prst="rect">
          <a:avLst/>
        </a:prstGeom>
      </cdr:spPr>
      <cdr:txBody>
        <a:bodyPr xmlns:a="http://schemas.openxmlformats.org/drawingml/2006/main" vertOverflow="clip" vert="eaVert" wrap="square" rtlCol="0"/>
        <a:lstStyle xmlns:a="http://schemas.openxmlformats.org/drawingml/2006/main"/>
        <a:p xmlns:a="http://schemas.openxmlformats.org/drawingml/2006/main">
          <a:endParaRPr lang="zh-TW"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0.38202</cdr:x>
      <cdr:y>0.54</cdr:y>
    </cdr:from>
    <cdr:to>
      <cdr:x>0.65169</cdr:x>
      <cdr:y>0.64</cdr:y>
    </cdr:to>
    <cdr:sp macro="" textlink="">
      <cdr:nvSpPr>
        <cdr:cNvPr id="2" name="直線單箭頭接點 1"/>
        <cdr:cNvSpPr/>
      </cdr:nvSpPr>
      <cdr:spPr>
        <a:xfrm xmlns:a="http://schemas.openxmlformats.org/drawingml/2006/main" flipV="1">
          <a:off x="2448272" y="1944215"/>
          <a:ext cx="1728192" cy="360040"/>
        </a:xfrm>
        <a:prstGeom xmlns:a="http://schemas.openxmlformats.org/drawingml/2006/main" prst="straightConnector1">
          <a:avLst/>
        </a:prstGeom>
        <a:noFill xmlns:a="http://schemas.openxmlformats.org/drawingml/2006/main"/>
        <a:ln xmlns:a="http://schemas.openxmlformats.org/drawingml/2006/main" w="25400" cap="flat" cmpd="sng" algn="ctr">
          <a:solidFill>
            <a:srgbClr val="4F81BD">
              <a:shade val="95000"/>
              <a:satMod val="105000"/>
            </a:srgbClr>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defPPr>
            <a:defRPr lang="zh-TW"/>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endParaRPr lang="zh-TW"/>
        </a:p>
      </cdr:txBody>
    </cdr:sp>
  </cdr:relSizeAnchor>
  <cdr:relSizeAnchor xmlns:cdr="http://schemas.openxmlformats.org/drawingml/2006/chartDrawing">
    <cdr:from>
      <cdr:x>0.58772</cdr:x>
      <cdr:y>0</cdr:y>
    </cdr:from>
    <cdr:to>
      <cdr:x>0.91228</cdr:x>
      <cdr:y>1</cdr:y>
    </cdr:to>
    <cdr:sp macro="" textlink="">
      <cdr:nvSpPr>
        <cdr:cNvPr id="3" name="矩形 2"/>
        <cdr:cNvSpPr/>
      </cdr:nvSpPr>
      <cdr:spPr>
        <a:xfrm xmlns:a="http://schemas.openxmlformats.org/drawingml/2006/main">
          <a:off x="4316690" y="0"/>
          <a:ext cx="2383844" cy="3108543"/>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zh-TW"/>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r>
            <a:rPr lang="zh-TW" altLang="en-US" sz="2200" dirty="0" smtClean="0">
              <a:solidFill>
                <a:schemeClr val="tx1"/>
              </a:solidFill>
            </a:rPr>
            <a:t>          </a:t>
          </a:r>
          <a:endParaRPr lang="en-US" altLang="zh-TW" sz="2200" dirty="0" smtClean="0">
            <a:solidFill>
              <a:schemeClr val="tx1"/>
            </a:solidFill>
          </a:endParaRPr>
        </a:p>
        <a:p xmlns:a="http://schemas.openxmlformats.org/drawingml/2006/main">
          <a:r>
            <a:rPr lang="en-US" altLang="zh-TW" sz="2200" dirty="0" smtClean="0">
              <a:solidFill>
                <a:schemeClr val="tx1"/>
              </a:solidFill>
            </a:rPr>
            <a:t>	</a:t>
          </a:r>
        </a:p>
        <a:p xmlns:a="http://schemas.openxmlformats.org/drawingml/2006/main">
          <a:r>
            <a:rPr lang="zh-TW" altLang="en-US" sz="2200" dirty="0" smtClean="0">
              <a:solidFill>
                <a:schemeClr val="tx1"/>
              </a:solidFill>
            </a:rPr>
            <a:t>         </a:t>
          </a:r>
          <a:endParaRPr lang="en-US" altLang="zh-TW" sz="2200" dirty="0" smtClean="0">
            <a:solidFill>
              <a:schemeClr val="tx1"/>
            </a:solidFill>
          </a:endParaRPr>
        </a:p>
        <a:p xmlns:a="http://schemas.openxmlformats.org/drawingml/2006/main">
          <a:r>
            <a:rPr lang="zh-TW" altLang="en-US" sz="2200" dirty="0" smtClean="0">
              <a:solidFill>
                <a:schemeClr val="tx1"/>
              </a:solidFill>
            </a:rPr>
            <a:t>        參與率 </a:t>
          </a:r>
          <a:endParaRPr lang="en-US" altLang="zh-TW" sz="2200" dirty="0" smtClean="0">
            <a:solidFill>
              <a:schemeClr val="tx1"/>
            </a:solidFill>
          </a:endParaRPr>
        </a:p>
        <a:p xmlns:a="http://schemas.openxmlformats.org/drawingml/2006/main">
          <a:r>
            <a:rPr lang="zh-TW" altLang="en-US" sz="2200" dirty="0" smtClean="0">
              <a:solidFill>
                <a:schemeClr val="tx1"/>
              </a:solidFill>
            </a:rPr>
            <a:t>          </a:t>
          </a:r>
          <a:r>
            <a:rPr lang="en-US" altLang="zh-TW" sz="2200" dirty="0" smtClean="0">
              <a:solidFill>
                <a:schemeClr val="tx1"/>
              </a:solidFill>
            </a:rPr>
            <a:t>65.2 %</a:t>
          </a:r>
          <a:endParaRPr lang="zh-TW" altLang="en-US" sz="2200" u="sng" dirty="0" smtClean="0"/>
        </a:p>
        <a:p xmlns:a="http://schemas.openxmlformats.org/drawingml/2006/main">
          <a:endParaRPr lang="en-US" altLang="zh-TW" sz="1600" dirty="0" smtClean="0">
            <a:solidFill>
              <a:schemeClr val="tx1"/>
            </a:solidFill>
          </a:endParaRPr>
        </a:p>
        <a:p xmlns:a="http://schemas.openxmlformats.org/drawingml/2006/main">
          <a:endParaRPr lang="en-US" altLang="zh-TW" sz="1600" dirty="0" smtClean="0">
            <a:solidFill>
              <a:schemeClr val="tx1"/>
            </a:solidFill>
          </a:endParaRPr>
        </a:p>
        <a:p xmlns:a="http://schemas.openxmlformats.org/drawingml/2006/main">
          <a:endParaRPr lang="en-US" altLang="zh-TW" sz="1600" dirty="0" smtClean="0">
            <a:solidFill>
              <a:schemeClr val="tx1"/>
            </a:solidFill>
          </a:endParaRPr>
        </a:p>
        <a:p xmlns:a="http://schemas.openxmlformats.org/drawingml/2006/main">
          <a:r>
            <a:rPr lang="zh-TW" altLang="en-US" sz="1600" dirty="0" smtClean="0">
              <a:solidFill>
                <a:schemeClr val="tx1"/>
              </a:solidFill>
            </a:rPr>
            <a:t>   </a:t>
          </a:r>
          <a:r>
            <a:rPr lang="en-US" altLang="zh-TW" sz="1600" dirty="0" smtClean="0">
              <a:solidFill>
                <a:schemeClr val="tx1"/>
              </a:solidFill>
            </a:rPr>
            <a:t>(</a:t>
          </a:r>
          <a:r>
            <a:rPr lang="zh-TW" altLang="en-US" sz="1600" dirty="0" smtClean="0">
              <a:solidFill>
                <a:schemeClr val="tx1"/>
              </a:solidFill>
            </a:rPr>
            <a:t>扣除外籍家庭傭工後</a:t>
          </a:r>
          <a:r>
            <a:rPr lang="en-US" altLang="zh-TW" sz="1600" dirty="0" smtClean="0">
              <a:solidFill>
                <a:schemeClr val="tx1"/>
              </a:solidFill>
            </a:rPr>
            <a:t>)</a:t>
          </a:r>
          <a:r>
            <a:rPr lang="zh-TW" altLang="en-US" sz="1600" dirty="0" smtClean="0">
              <a:solidFill>
                <a:schemeClr val="tx1"/>
              </a:solidFill>
            </a:rPr>
            <a:t>         </a:t>
          </a:r>
          <a:endParaRPr lang="en-US" altLang="zh-TW" sz="1600" dirty="0" smtClean="0">
            <a:solidFill>
              <a:schemeClr val="tx1"/>
            </a:solidFill>
          </a:endParaRPr>
        </a:p>
        <a:p xmlns:a="http://schemas.openxmlformats.org/drawingml/2006/main">
          <a:r>
            <a:rPr lang="zh-TW" altLang="en-US" sz="2200" dirty="0" smtClean="0">
              <a:solidFill>
                <a:schemeClr val="tx1"/>
              </a:solidFill>
            </a:rPr>
            <a:t>  </a:t>
          </a:r>
          <a:endParaRPr lang="zh-TW" altLang="en-US" sz="2200" u="sng" dirty="0"/>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1</cdr:x>
      <cdr:y>1</cdr:y>
    </cdr:to>
    <cdr:sp macro="" textlink="">
      <cdr:nvSpPr>
        <cdr:cNvPr id="7" name="文字方塊 6"/>
        <cdr:cNvSpPr txBox="1"/>
      </cdr:nvSpPr>
      <cdr:spPr>
        <a:xfrm xmlns:a="http://schemas.openxmlformats.org/drawingml/2006/main">
          <a:off x="-769" y="25"/>
          <a:ext cx="8208912" cy="4176464"/>
        </a:xfrm>
        <a:prstGeom xmlns:a="http://schemas.openxmlformats.org/drawingml/2006/main" prst="rect">
          <a:avLst/>
        </a:prstGeom>
      </cdr:spPr>
      <cdr:txBody>
        <a:bodyPr xmlns:a="http://schemas.openxmlformats.org/drawingml/2006/main" vertOverflow="clip" vert="eaVert" wrap="square" rtlCol="0"/>
        <a:lstStyle xmlns:a="http://schemas.openxmlformats.org/drawingml/2006/main"/>
        <a:p xmlns:a="http://schemas.openxmlformats.org/drawingml/2006/main">
          <a:endParaRPr lang="zh-TW" alt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0.38202</cdr:x>
      <cdr:y>0.54</cdr:y>
    </cdr:from>
    <cdr:to>
      <cdr:x>0.65169</cdr:x>
      <cdr:y>0.64</cdr:y>
    </cdr:to>
    <cdr:sp macro="" textlink="">
      <cdr:nvSpPr>
        <cdr:cNvPr id="2" name="直線單箭頭接點 1"/>
        <cdr:cNvSpPr/>
      </cdr:nvSpPr>
      <cdr:spPr>
        <a:xfrm xmlns:a="http://schemas.openxmlformats.org/drawingml/2006/main" flipV="1">
          <a:off x="2448272" y="1944215"/>
          <a:ext cx="1728192" cy="360040"/>
        </a:xfrm>
        <a:prstGeom xmlns:a="http://schemas.openxmlformats.org/drawingml/2006/main" prst="straightConnector1">
          <a:avLst/>
        </a:prstGeom>
        <a:noFill xmlns:a="http://schemas.openxmlformats.org/drawingml/2006/main"/>
        <a:ln xmlns:a="http://schemas.openxmlformats.org/drawingml/2006/main" w="25400" cap="flat" cmpd="sng" algn="ctr">
          <a:solidFill>
            <a:srgbClr val="4F81BD">
              <a:shade val="95000"/>
              <a:satMod val="105000"/>
            </a:srgbClr>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defPPr>
            <a:defRPr lang="zh-TW"/>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endParaRPr lang="zh-TW"/>
        </a:p>
      </cdr:txBody>
    </cdr:sp>
  </cdr:relSizeAnchor>
  <cdr:relSizeAnchor xmlns:cdr="http://schemas.openxmlformats.org/drawingml/2006/chartDrawing">
    <cdr:from>
      <cdr:x>0.67416</cdr:x>
      <cdr:y>0.36</cdr:y>
    </cdr:from>
    <cdr:to>
      <cdr:x>0.91329</cdr:x>
      <cdr:y>0.47968</cdr:y>
    </cdr:to>
    <cdr:sp macro="" textlink="">
      <cdr:nvSpPr>
        <cdr:cNvPr id="3" name="矩形 2"/>
        <cdr:cNvSpPr/>
      </cdr:nvSpPr>
      <cdr:spPr>
        <a:xfrm xmlns:a="http://schemas.openxmlformats.org/drawingml/2006/main">
          <a:off x="4320480" y="1296144"/>
          <a:ext cx="1532516" cy="430896"/>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zh-TW"/>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r>
            <a:rPr lang="zh-TW" altLang="zh-TW" sz="2200" u="sng" dirty="0" smtClean="0"/>
            <a:t>就業</a:t>
          </a:r>
          <a:r>
            <a:rPr lang="zh-TW" altLang="en-US" sz="2200" u="sng" dirty="0" smtClean="0"/>
            <a:t>人士</a:t>
          </a:r>
          <a:endParaRPr lang="zh-TW" altLang="en-US" sz="2200" u="sng" dirty="0"/>
        </a:p>
      </cdr:txBody>
    </cdr:sp>
  </cdr:relSizeAnchor>
</c:userShapes>
</file>

<file path=ppt/drawings/drawing5.xml><?xml version="1.0" encoding="utf-8"?>
<c:userShapes xmlns:c="http://schemas.openxmlformats.org/drawingml/2006/chart">
  <cdr:relSizeAnchor xmlns:cdr="http://schemas.openxmlformats.org/drawingml/2006/chartDrawing">
    <cdr:from>
      <cdr:x>0.61358</cdr:x>
      <cdr:y>0.6169</cdr:y>
    </cdr:from>
    <cdr:to>
      <cdr:x>0.78689</cdr:x>
      <cdr:y>0.77508</cdr:y>
    </cdr:to>
    <cdr:sp macro="" textlink="">
      <cdr:nvSpPr>
        <cdr:cNvPr id="2" name="橢圓 1"/>
        <cdr:cNvSpPr/>
      </cdr:nvSpPr>
      <cdr:spPr>
        <a:xfrm xmlns:a="http://schemas.openxmlformats.org/drawingml/2006/main">
          <a:off x="5390288" y="2808312"/>
          <a:ext cx="1522480" cy="720080"/>
        </a:xfrm>
        <a:prstGeom xmlns:a="http://schemas.openxmlformats.org/drawingml/2006/main" prst="ellipse">
          <a:avLst/>
        </a:prstGeom>
        <a:noFill xmlns:a="http://schemas.openxmlformats.org/drawingml/2006/main"/>
        <a:ln xmlns:a="http://schemas.openxmlformats.org/drawingml/2006/main" w="38100" cap="flat" cmpd="sng" algn="ctr">
          <a:solidFill>
            <a:srgbClr val="00B050"/>
          </a:solid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zh-TW"/>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endParaRPr lang="zh-TW" altLang="en-US" dirty="0">
            <a:solidFill>
              <a:srgbClr val="00B05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2946400" cy="496888"/>
          </a:xfrm>
          <a:prstGeom prst="rect">
            <a:avLst/>
          </a:prstGeom>
        </p:spPr>
        <p:txBody>
          <a:bodyPr vert="horz" lIns="91422" tIns="45710" rIns="91422" bIns="45710" rtlCol="0"/>
          <a:lstStyle>
            <a:lvl1pPr algn="l">
              <a:defRPr sz="1200"/>
            </a:lvl1pPr>
          </a:lstStyle>
          <a:p>
            <a:endParaRPr lang="zh-TW" altLang="en-US"/>
          </a:p>
        </p:txBody>
      </p:sp>
      <p:sp>
        <p:nvSpPr>
          <p:cNvPr id="5" name="投影片編號版面配置區 4"/>
          <p:cNvSpPr>
            <a:spLocks noGrp="1"/>
          </p:cNvSpPr>
          <p:nvPr>
            <p:ph type="sldNum" sz="quarter" idx="3"/>
          </p:nvPr>
        </p:nvSpPr>
        <p:spPr>
          <a:xfrm>
            <a:off x="3849689" y="9428166"/>
            <a:ext cx="2946400" cy="496887"/>
          </a:xfrm>
          <a:prstGeom prst="rect">
            <a:avLst/>
          </a:prstGeom>
        </p:spPr>
        <p:txBody>
          <a:bodyPr vert="horz" lIns="91422" tIns="45710" rIns="91422" bIns="45710" rtlCol="0" anchor="b"/>
          <a:lstStyle>
            <a:lvl1pPr algn="r">
              <a:defRPr sz="1200"/>
            </a:lvl1pPr>
          </a:lstStyle>
          <a:p>
            <a:fld id="{C31C9BC0-12A8-4D39-B077-6993D9A7C4FD}" type="slidenum">
              <a:rPr lang="zh-TW" altLang="en-US" smtClean="0"/>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2945659" cy="496332"/>
          </a:xfrm>
          <a:prstGeom prst="rect">
            <a:avLst/>
          </a:prstGeom>
        </p:spPr>
        <p:txBody>
          <a:bodyPr vert="horz" lIns="91422" tIns="45710" rIns="91422" bIns="45710" rtlCol="0"/>
          <a:lstStyle>
            <a:lvl1pPr algn="l">
              <a:defRPr sz="1200"/>
            </a:lvl1pPr>
          </a:lstStyle>
          <a:p>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2" tIns="45710" rIns="91422" bIns="4571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22" tIns="45710" rIns="91422" bIns="4571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2" y="9428585"/>
            <a:ext cx="2945659" cy="496332"/>
          </a:xfrm>
          <a:prstGeom prst="rect">
            <a:avLst/>
          </a:prstGeom>
        </p:spPr>
        <p:txBody>
          <a:bodyPr vert="horz" lIns="91422" tIns="45710" rIns="91422" bIns="4571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4" y="9428585"/>
            <a:ext cx="2945659" cy="496332"/>
          </a:xfrm>
          <a:prstGeom prst="rect">
            <a:avLst/>
          </a:prstGeom>
        </p:spPr>
        <p:txBody>
          <a:bodyPr vert="horz" lIns="91422" tIns="45710" rIns="91422" bIns="45710" rtlCol="0" anchor="b"/>
          <a:lstStyle>
            <a:lvl1pPr algn="r">
              <a:defRPr sz="1200"/>
            </a:lvl1pPr>
          </a:lstStyle>
          <a:p>
            <a:fld id="{4DA8F6B1-3235-45E9-BA54-9CC61F03DD9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2011THEMATIC</a:t>
            </a:r>
            <a:r>
              <a:rPr lang="en-US" altLang="zh-TW" baseline="0" dirty="0" smtClean="0"/>
              <a:t> REPORT</a:t>
            </a:r>
            <a:endParaRPr lang="en-US" altLang="zh-TW" dirty="0" smtClean="0"/>
          </a:p>
          <a:p>
            <a:r>
              <a:rPr lang="zh-TW" altLang="en-US" dirty="0" smtClean="0"/>
              <a:t>少數族裔人士一般較傾向投入勞</a:t>
            </a:r>
          </a:p>
          <a:p>
            <a:r>
              <a:rPr lang="zh-TW" altLang="en-US" dirty="0" smtClean="0"/>
              <a:t>動市場， 整體的勞動人口參與率是</a:t>
            </a:r>
            <a:r>
              <a:rPr lang="en-US" altLang="zh-TW" dirty="0" smtClean="0"/>
              <a:t>86.9%</a:t>
            </a:r>
            <a:r>
              <a:rPr lang="zh-TW" altLang="en-US" dirty="0" smtClean="0"/>
              <a:t>，</a:t>
            </a:r>
          </a:p>
          <a:p>
            <a:r>
              <a:rPr lang="zh-TW" altLang="en-US" dirty="0" smtClean="0"/>
              <a:t>顯著地較全港人口的</a:t>
            </a:r>
            <a:r>
              <a:rPr lang="en-US" altLang="zh-TW" dirty="0" smtClean="0"/>
              <a:t>59.7% </a:t>
            </a:r>
            <a:r>
              <a:rPr lang="zh-TW" altLang="en-US" dirty="0" smtClean="0"/>
              <a:t>為高， 這是由</a:t>
            </a:r>
          </a:p>
          <a:p>
            <a:r>
              <a:rPr lang="zh-TW" altLang="en-US" dirty="0" smtClean="0"/>
              <a:t>於不少的少數族裔人士是外籍家庭傭工。</a:t>
            </a:r>
          </a:p>
          <a:p>
            <a:r>
              <a:rPr lang="zh-TW" altLang="en-US" dirty="0" smtClean="0"/>
              <a:t>扣除外籍家庭傭工後， 少數族裔人士的勞</a:t>
            </a:r>
          </a:p>
          <a:p>
            <a:r>
              <a:rPr lang="zh-TW" altLang="en-US" dirty="0" smtClean="0"/>
              <a:t>動人口參與率是</a:t>
            </a:r>
            <a:r>
              <a:rPr lang="en-US" altLang="zh-TW" dirty="0" smtClean="0"/>
              <a:t>65.2 % </a:t>
            </a:r>
            <a:r>
              <a:rPr lang="zh-TW" altLang="en-US" dirty="0" smtClean="0"/>
              <a:t>， 仍較全港人口的</a:t>
            </a:r>
          </a:p>
          <a:p>
            <a:r>
              <a:rPr lang="en-US" altLang="zh-TW" dirty="0" smtClean="0"/>
              <a:t>57.9% </a:t>
            </a:r>
            <a:r>
              <a:rPr lang="zh-TW" altLang="en-US" dirty="0" smtClean="0"/>
              <a:t>為高。按性別及年齡分析， 少數族裔</a:t>
            </a:r>
          </a:p>
          <a:p>
            <a:r>
              <a:rPr lang="zh-TW" altLang="en-US" dirty="0" smtClean="0"/>
              <a:t>女性在所有年齡組別的勞動人口參與率均</a:t>
            </a:r>
          </a:p>
          <a:p>
            <a:r>
              <a:rPr lang="zh-TW" altLang="en-US" dirty="0" smtClean="0"/>
              <a:t>比全港人口高， 但扣除外籍家庭傭工後的</a:t>
            </a:r>
          </a:p>
          <a:p>
            <a:r>
              <a:rPr lang="zh-TW" altLang="en-US" dirty="0" smtClean="0"/>
              <a:t>比率在較年輕的年齡組別則較全港人口的</a:t>
            </a:r>
          </a:p>
          <a:p>
            <a:r>
              <a:rPr lang="zh-TW" altLang="en-US" dirty="0" smtClean="0"/>
              <a:t>為低。而男性方面， 較年長的少數族裔的</a:t>
            </a:r>
          </a:p>
          <a:p>
            <a:r>
              <a:rPr lang="zh-TW" altLang="en-US" dirty="0" smtClean="0"/>
              <a:t>勞動人口參與率比全港人口高， 但較年輕</a:t>
            </a:r>
          </a:p>
          <a:p>
            <a:r>
              <a:rPr lang="zh-TW" altLang="en-US" dirty="0" smtClean="0"/>
              <a:t>的少數族裔的勞動人口參與率則較全港人</a:t>
            </a:r>
          </a:p>
          <a:p>
            <a:r>
              <a:rPr lang="zh-TW" altLang="en-US" dirty="0" smtClean="0"/>
              <a:t>口的為低。 （ 表</a:t>
            </a:r>
            <a:r>
              <a:rPr lang="en-US" altLang="zh-TW" dirty="0" smtClean="0"/>
              <a:t>6.1</a:t>
            </a:r>
            <a:r>
              <a:rPr lang="zh-TW" altLang="en-US" dirty="0" smtClean="0"/>
              <a:t>）</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10</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fontScale="92500" lnSpcReduction="10000"/>
          </a:bodyPr>
          <a:lstStyle/>
          <a:p>
            <a:r>
              <a:rPr lang="zh-TW" altLang="zh-TW" dirty="0" smtClean="0"/>
              <a:t>　　政府統計處（統計處）今日（十二月三十日）出版社會統計《第</a:t>
            </a:r>
            <a:r>
              <a:rPr lang="en-GB" altLang="zh-TW" dirty="0" smtClean="0"/>
              <a:t>62</a:t>
            </a:r>
            <a:r>
              <a:rPr lang="zh-TW" altLang="zh-TW" dirty="0" smtClean="0"/>
              <a:t>號專題報告書》。該報告書刊載有關二零一三年殘疾人士及長期病患者統計調查的詳細結果。</a:t>
            </a:r>
            <a:r>
              <a:rPr lang="en-GB" altLang="zh-TW" dirty="0" smtClean="0"/>
              <a:t/>
            </a:r>
            <a:br>
              <a:rPr lang="en-GB" altLang="zh-TW" dirty="0" smtClean="0"/>
            </a:br>
            <a:r>
              <a:rPr lang="en-GB" altLang="zh-TW" dirty="0" smtClean="0"/>
              <a:t/>
            </a:r>
            <a:br>
              <a:rPr lang="en-GB" altLang="zh-TW" dirty="0" smtClean="0"/>
            </a:br>
            <a:r>
              <a:rPr lang="zh-TW" altLang="zh-TW" dirty="0" smtClean="0"/>
              <a:t>　　殘疾人士包括一些從事某種活動的能力受限制或有所欠缺的人士，而這種活動對一般人來說，是可用正常方式或在正常能力範圍內做到。在統計期間，估計約有</a:t>
            </a:r>
            <a:r>
              <a:rPr lang="en-GB" altLang="zh-TW" dirty="0" smtClean="0"/>
              <a:t>578 600</a:t>
            </a:r>
            <a:r>
              <a:rPr lang="zh-TW" altLang="zh-TW" dirty="0" smtClean="0"/>
              <a:t>名居住於院舍及住戶內的殘疾人士。這些殘疾人士有一項或多於一項以下的殘疾類別：（一）身體活動能力受限制；（二）視覺有困難；（三）聽覺有困難；（四）言語能力有困難；（五）精神病／情緒病；（六）自閉症；（七）特殊學習困難；及（八）注意力不足／過度活躍症。該</a:t>
            </a:r>
            <a:r>
              <a:rPr lang="en-GB" altLang="zh-TW" dirty="0" smtClean="0"/>
              <a:t>578 600</a:t>
            </a:r>
            <a:r>
              <a:rPr lang="zh-TW" altLang="zh-TW" dirty="0" smtClean="0"/>
              <a:t>名殘疾人士佔全港人口的</a:t>
            </a:r>
            <a:r>
              <a:rPr lang="en-GB" altLang="zh-TW" dirty="0" smtClean="0"/>
              <a:t>8.1%</a:t>
            </a:r>
            <a:r>
              <a:rPr lang="zh-TW" altLang="zh-TW" dirty="0" smtClean="0"/>
              <a:t>。</a:t>
            </a:r>
            <a:r>
              <a:rPr lang="en-GB" altLang="zh-TW" dirty="0" smtClean="0"/>
              <a:t/>
            </a:r>
            <a:br>
              <a:rPr lang="en-GB" altLang="zh-TW" dirty="0" smtClean="0"/>
            </a:br>
            <a:r>
              <a:rPr lang="en-GB" altLang="zh-TW" dirty="0" smtClean="0"/>
              <a:t/>
            </a:r>
            <a:br>
              <a:rPr lang="en-GB" altLang="zh-TW" dirty="0" smtClean="0"/>
            </a:br>
            <a:r>
              <a:rPr lang="zh-TW" altLang="zh-TW" dirty="0" smtClean="0"/>
              <a:t>　　上述統計調查亦有搜集有關居住於院舍及住戶的智障人士的資料。然而，有明確顯示，根據統計調查結果得出的居住於住戶的智障人士數目有低估的情況。因此，報告書內有關智障人士的統計調查結果的分析，與其他殘疾類別人士的分析分開處理。根據粗略的統計評估，全港智障人士的總數可能為</a:t>
            </a:r>
            <a:r>
              <a:rPr lang="en-GB" altLang="zh-TW" dirty="0" smtClean="0"/>
              <a:t>71 000</a:t>
            </a:r>
            <a:r>
              <a:rPr lang="zh-TW" altLang="zh-TW" dirty="0" smtClean="0"/>
              <a:t>人至</a:t>
            </a:r>
            <a:r>
              <a:rPr lang="en-GB" altLang="zh-TW" dirty="0" smtClean="0"/>
              <a:t>101 000</a:t>
            </a:r>
            <a:r>
              <a:rPr lang="zh-TW" altLang="zh-TW" dirty="0" smtClean="0"/>
              <a:t>人。</a:t>
            </a:r>
            <a:r>
              <a:rPr lang="en-GB" altLang="zh-TW" dirty="0" smtClean="0"/>
              <a:t/>
            </a:r>
            <a:br>
              <a:rPr lang="en-GB" altLang="zh-TW" dirty="0" smtClean="0"/>
            </a:br>
            <a:r>
              <a:rPr lang="en-GB" altLang="zh-TW" dirty="0" smtClean="0"/>
              <a:t/>
            </a:r>
            <a:br>
              <a:rPr lang="en-GB" altLang="zh-TW" dirty="0" smtClean="0"/>
            </a:br>
            <a:r>
              <a:rPr lang="zh-TW" altLang="zh-TW" dirty="0" smtClean="0"/>
              <a:t>　　統計調查結果亦顯示，在統計期間，約有</a:t>
            </a:r>
            <a:r>
              <a:rPr lang="en-GB" altLang="zh-TW" dirty="0" smtClean="0"/>
              <a:t>1 375 200</a:t>
            </a:r>
            <a:r>
              <a:rPr lang="zh-TW" altLang="zh-TW" dirty="0" smtClean="0"/>
              <a:t>人需要長期（即持續最少</a:t>
            </a:r>
            <a:r>
              <a:rPr lang="en-GB" altLang="zh-TW" dirty="0" smtClean="0"/>
              <a:t>6</a:t>
            </a:r>
            <a:r>
              <a:rPr lang="zh-TW" altLang="zh-TW" dirty="0" smtClean="0"/>
              <a:t>個月的時間）接受藥物治療、覆診或打針服藥以治療某種（或多於一種）疾病。該</a:t>
            </a:r>
            <a:r>
              <a:rPr lang="en-GB" altLang="zh-TW" dirty="0" smtClean="0"/>
              <a:t>1 375 200</a:t>
            </a:r>
            <a:r>
              <a:rPr lang="zh-TW" altLang="zh-TW" dirty="0" smtClean="0"/>
              <a:t>名長期病患者佔全港人口約</a:t>
            </a:r>
            <a:r>
              <a:rPr lang="en-GB" altLang="zh-TW" dirty="0" smtClean="0"/>
              <a:t>19.2%</a:t>
            </a:r>
            <a:r>
              <a:rPr lang="zh-TW" altLang="zh-TW" dirty="0" smtClean="0"/>
              <a:t>。</a:t>
            </a:r>
            <a:endParaRPr lang="en-US" altLang="zh-TW" dirty="0" smtClean="0"/>
          </a:p>
          <a:p>
            <a:endParaRPr lang="en-US" altLang="zh-TW" dirty="0" smtClean="0"/>
          </a:p>
          <a:p>
            <a:r>
              <a:rPr lang="zh-TW" altLang="en-US" dirty="0" smtClean="0"/>
              <a:t>就業殘疾人士最普遍從事的三個行業</a:t>
            </a:r>
          </a:p>
          <a:p>
            <a:r>
              <a:rPr lang="zh-TW" altLang="en-US" dirty="0" smtClean="0"/>
              <a:t>類別為公共行政、社會及個人服務，金融、保</a:t>
            </a:r>
          </a:p>
          <a:p>
            <a:r>
              <a:rPr lang="zh-TW" altLang="en-US" dirty="0" smtClean="0"/>
              <a:t>險、地產、專業及商用服務及零售、住宿及膳</a:t>
            </a:r>
          </a:p>
          <a:p>
            <a:r>
              <a:rPr lang="zh-TW" altLang="en-US" dirty="0" smtClean="0"/>
              <a:t>食服務。這三個行業與整體就業人口最普遍從</a:t>
            </a:r>
          </a:p>
          <a:p>
            <a:r>
              <a:rPr lang="zh-TW" altLang="en-US" dirty="0" smtClean="0"/>
              <a:t>事的行業相同。在該</a:t>
            </a:r>
            <a:r>
              <a:rPr lang="en-US" altLang="zh-TW" dirty="0" smtClean="0"/>
              <a:t>76 200 </a:t>
            </a:r>
            <a:r>
              <a:rPr lang="zh-TW" altLang="en-US" dirty="0" smtClean="0"/>
              <a:t>名就業殘疾人士</a:t>
            </a:r>
          </a:p>
          <a:p>
            <a:r>
              <a:rPr lang="zh-TW" altLang="en-US" dirty="0" smtClean="0"/>
              <a:t>中，分別有</a:t>
            </a:r>
            <a:r>
              <a:rPr lang="en-US" altLang="zh-TW" dirty="0" smtClean="0"/>
              <a:t>27.3%</a:t>
            </a:r>
            <a:r>
              <a:rPr lang="zh-TW" altLang="en-US" dirty="0" smtClean="0"/>
              <a:t>、</a:t>
            </a:r>
            <a:r>
              <a:rPr lang="en-US" altLang="zh-TW" dirty="0" smtClean="0"/>
              <a:t>19.7%</a:t>
            </a:r>
            <a:r>
              <a:rPr lang="zh-TW" altLang="en-US" dirty="0" smtClean="0"/>
              <a:t>及</a:t>
            </a:r>
            <a:r>
              <a:rPr lang="en-US" altLang="zh-TW" dirty="0" smtClean="0"/>
              <a:t>17.4%</a:t>
            </a:r>
            <a:r>
              <a:rPr lang="zh-TW" altLang="en-US" dirty="0" smtClean="0"/>
              <a:t>從事該些行</a:t>
            </a:r>
          </a:p>
          <a:p>
            <a:r>
              <a:rPr lang="zh-TW" altLang="en-US" dirty="0" smtClean="0"/>
              <a:t>業，而在整體就業人口中的相應百分比分別為</a:t>
            </a:r>
          </a:p>
          <a:p>
            <a:r>
              <a:rPr lang="en-US" altLang="zh-TW" dirty="0" smtClean="0"/>
              <a:t>26.3%</a:t>
            </a:r>
            <a:r>
              <a:rPr lang="zh-TW" altLang="en-US" dirty="0" smtClean="0"/>
              <a:t>、</a:t>
            </a:r>
            <a:r>
              <a:rPr lang="en-US" altLang="zh-TW" dirty="0" smtClean="0"/>
              <a:t>19.3%</a:t>
            </a:r>
            <a:r>
              <a:rPr lang="zh-TW" altLang="en-US" dirty="0" smtClean="0"/>
              <a:t>及</a:t>
            </a:r>
            <a:r>
              <a:rPr lang="en-US" altLang="zh-TW" dirty="0" smtClean="0"/>
              <a:t>16.4%</a:t>
            </a:r>
            <a:r>
              <a:rPr lang="zh-TW" altLang="en-US" dirty="0" smtClean="0"/>
              <a:t>。</a:t>
            </a:r>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11</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EOC</a:t>
            </a:r>
            <a:r>
              <a:rPr lang="zh-TW" altLang="en-US" dirty="0" smtClean="0"/>
              <a:t> </a:t>
            </a:r>
            <a:r>
              <a:rPr lang="en-US" altLang="zh-TW" dirty="0" smtClean="0"/>
              <a:t>annual</a:t>
            </a:r>
            <a:r>
              <a:rPr lang="en-US" altLang="zh-TW" baseline="0" dirty="0" smtClean="0"/>
              <a:t> report 2013/14</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12</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EOC</a:t>
            </a:r>
            <a:r>
              <a:rPr lang="zh-TW" altLang="en-US" dirty="0" smtClean="0"/>
              <a:t> </a:t>
            </a:r>
            <a:r>
              <a:rPr lang="en-US" altLang="zh-TW" dirty="0" smtClean="0"/>
              <a:t>annual</a:t>
            </a:r>
            <a:r>
              <a:rPr lang="en-US" altLang="zh-TW" baseline="0" dirty="0" smtClean="0"/>
              <a:t> report 2013/14</a:t>
            </a:r>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13</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EOC</a:t>
            </a:r>
            <a:r>
              <a:rPr lang="zh-TW" altLang="en-US" dirty="0" smtClean="0"/>
              <a:t> </a:t>
            </a:r>
            <a:r>
              <a:rPr lang="en-US" altLang="zh-TW" dirty="0" smtClean="0"/>
              <a:t>annual</a:t>
            </a:r>
            <a:r>
              <a:rPr lang="en-US" altLang="zh-TW" baseline="0" dirty="0" smtClean="0"/>
              <a:t> report </a:t>
            </a:r>
            <a:r>
              <a:rPr lang="en-US" altLang="zh-TW" baseline="0" dirty="0" smtClean="0"/>
              <a:t>2013/14</a:t>
            </a:r>
          </a:p>
          <a:p>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14</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875C00D-9B45-4C7D-9DF5-745072CBA3B2}"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2D4FFF9-8AD1-46CE-A3C9-3D30D35AB493}" type="slidenum">
              <a:rPr lang="zh-TW" altLang="en-US" smtClean="0"/>
              <a:t>‹#›</a:t>
            </a:fld>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AC3BEF-CBF8-4B50-8C5D-0BC317435DA3}" type="datetimeFigureOut">
              <a:rPr lang="zh-TW" altLang="en-US" smtClean="0"/>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3152820-F725-4305-96BF-193C011539AD}"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42AFAD-EAE1-4A10-99B5-C925333F4D5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5C00D-9B45-4C7D-9DF5-745072CBA3B2}" type="datetimeFigureOut">
              <a:rPr lang="zh-TW" altLang="en-US" smtClean="0"/>
              <a:t>2015/2/2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4FFF9-8AD1-46CE-A3C9-3D30D35AB493}"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C3BEF-CBF8-4B50-8C5D-0BC317435DA3}" type="datetimeFigureOut">
              <a:rPr lang="zh-TW" altLang="en-US" smtClean="0"/>
              <a:t>2015/2/2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152820-F725-4305-96BF-193C011539AD}"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algn="ctr">
              <a:buNone/>
            </a:pPr>
            <a:r>
              <a:rPr lang="zh-TW" altLang="en-US" sz="4800" b="1" dirty="0" smtClean="0">
                <a:latin typeface="+mj-ea"/>
              </a:rPr>
              <a:t>現時香港的反歧視法例 </a:t>
            </a:r>
            <a:endParaRPr lang="en-US" altLang="zh-TW" sz="2000" b="1" dirty="0" smtClean="0">
              <a:latin typeface="+mj-ea"/>
            </a:endParaRPr>
          </a:p>
          <a:p>
            <a:pPr algn="ctr">
              <a:buNone/>
            </a:pPr>
            <a:endParaRPr lang="en-US" altLang="zh-TW" sz="1800" b="1" dirty="0" smtClean="0">
              <a:latin typeface="+mj-ea"/>
            </a:endParaRPr>
          </a:p>
          <a:p>
            <a:pPr algn="ctr">
              <a:buNone/>
            </a:pPr>
            <a:r>
              <a:rPr lang="zh-TW" altLang="zh-TW" sz="3600" dirty="0" smtClean="0"/>
              <a:t>講</a:t>
            </a:r>
            <a:r>
              <a:rPr lang="zh-TW" altLang="zh-TW" sz="3600" dirty="0"/>
              <a:t>者</a:t>
            </a:r>
            <a:r>
              <a:rPr lang="en-GB" altLang="zh-TW" sz="3600" dirty="0"/>
              <a:t>:</a:t>
            </a:r>
            <a:r>
              <a:rPr lang="zh-TW" altLang="zh-TW" sz="3600" dirty="0"/>
              <a:t>平等機會</a:t>
            </a:r>
            <a:r>
              <a:rPr lang="zh-TW" altLang="zh-TW" sz="3600" dirty="0" smtClean="0"/>
              <a:t>委員會政策</a:t>
            </a:r>
            <a:r>
              <a:rPr lang="zh-TW" altLang="zh-TW" sz="3600" dirty="0"/>
              <a:t>及研究</a:t>
            </a:r>
            <a:r>
              <a:rPr lang="zh-TW" altLang="zh-TW" sz="3600" dirty="0" smtClean="0"/>
              <a:t>主管</a:t>
            </a:r>
            <a:endParaRPr lang="en-US" altLang="zh-TW" sz="3600" dirty="0" smtClean="0"/>
          </a:p>
          <a:p>
            <a:pPr algn="ctr">
              <a:buNone/>
            </a:pPr>
            <a:r>
              <a:rPr lang="zh-TW" altLang="zh-TW" sz="3600" dirty="0" smtClean="0"/>
              <a:t>朱崇文</a:t>
            </a:r>
            <a:r>
              <a:rPr lang="zh-TW" altLang="zh-TW" sz="3600" dirty="0"/>
              <a:t>博士</a:t>
            </a:r>
          </a:p>
          <a:p>
            <a:pPr algn="ctr">
              <a:buNone/>
            </a:pPr>
            <a:endParaRPr lang="zh-TW" altLang="en-US" sz="4800" dirty="0"/>
          </a:p>
        </p:txBody>
      </p:sp>
      <p:pic>
        <p:nvPicPr>
          <p:cNvPr id="4"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zh-TW" altLang="en-US" sz="3600" dirty="0" smtClean="0"/>
              <a:t>少數族裔 </a:t>
            </a:r>
            <a:r>
              <a:rPr lang="en-US" altLang="zh-TW" sz="3600" dirty="0" smtClean="0"/>
              <a:t>– </a:t>
            </a:r>
            <a:r>
              <a:rPr lang="zh-TW" altLang="en-US" sz="3600" dirty="0" smtClean="0"/>
              <a:t>人口概況 </a:t>
            </a:r>
            <a:r>
              <a:rPr lang="en-US" altLang="zh-TW" sz="3600" dirty="0" smtClean="0"/>
              <a:t>(2011)</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graphicFrame>
        <p:nvGraphicFramePr>
          <p:cNvPr id="31" name="內容版面配置區 7"/>
          <p:cNvGraphicFramePr>
            <a:graphicFrameLocks/>
          </p:cNvGraphicFramePr>
          <p:nvPr/>
        </p:nvGraphicFramePr>
        <p:xfrm>
          <a:off x="467544" y="1556792"/>
          <a:ext cx="2447503" cy="1584201"/>
        </p:xfrm>
        <a:graphic>
          <a:graphicData uri="http://schemas.openxmlformats.org/drawingml/2006/chart">
            <c:chart xmlns:c="http://schemas.openxmlformats.org/drawingml/2006/chart" xmlns:r="http://schemas.openxmlformats.org/officeDocument/2006/relationships" r:id="rId4"/>
          </a:graphicData>
        </a:graphic>
      </p:graphicFrame>
      <p:sp>
        <p:nvSpPr>
          <p:cNvPr id="32" name="文字方塊 31"/>
          <p:cNvSpPr txBox="1"/>
          <p:nvPr/>
        </p:nvSpPr>
        <p:spPr>
          <a:xfrm>
            <a:off x="3851920" y="1772816"/>
            <a:ext cx="3888432" cy="830997"/>
          </a:xfrm>
          <a:prstGeom prst="rect">
            <a:avLst/>
          </a:prstGeom>
          <a:noFill/>
        </p:spPr>
        <p:txBody>
          <a:bodyPr wrap="square" rtlCol="0">
            <a:spAutoFit/>
          </a:bodyPr>
          <a:lstStyle/>
          <a:p>
            <a:r>
              <a:rPr lang="zh-TW" altLang="en-US" sz="2400" u="sng" dirty="0" smtClean="0"/>
              <a:t>少數族裔人士 </a:t>
            </a:r>
            <a:endParaRPr lang="en-US" altLang="zh-TW" sz="2400" u="sng" dirty="0" smtClean="0"/>
          </a:p>
          <a:p>
            <a:r>
              <a:rPr lang="en-US" altLang="zh-TW" sz="2400" dirty="0" smtClean="0"/>
              <a:t>451, 183</a:t>
            </a:r>
            <a:r>
              <a:rPr lang="zh-TW" altLang="zh-TW" sz="2400" dirty="0" smtClean="0"/>
              <a:t>人</a:t>
            </a:r>
            <a:r>
              <a:rPr lang="zh-TW" altLang="en-US" sz="2400" dirty="0" smtClean="0"/>
              <a:t> </a:t>
            </a:r>
            <a:r>
              <a:rPr lang="en-US" altLang="zh-TW" sz="2400" dirty="0" smtClean="0"/>
              <a:t>(</a:t>
            </a:r>
            <a:r>
              <a:rPr lang="zh-TW" altLang="zh-TW" sz="2400" dirty="0" smtClean="0"/>
              <a:t>佔全港人口</a:t>
            </a:r>
            <a:r>
              <a:rPr lang="en-US" altLang="zh-TW" sz="2400" dirty="0" smtClean="0"/>
              <a:t>6.4%)</a:t>
            </a:r>
            <a:endParaRPr lang="zh-TW" altLang="en-US" sz="2400" dirty="0"/>
          </a:p>
        </p:txBody>
      </p:sp>
      <p:graphicFrame>
        <p:nvGraphicFramePr>
          <p:cNvPr id="33" name="圖表 32"/>
          <p:cNvGraphicFramePr/>
          <p:nvPr/>
        </p:nvGraphicFramePr>
        <p:xfrm>
          <a:off x="971600" y="2708920"/>
          <a:ext cx="7344816" cy="3024336"/>
        </p:xfrm>
        <a:graphic>
          <a:graphicData uri="http://schemas.openxmlformats.org/drawingml/2006/chart">
            <c:chart xmlns:c="http://schemas.openxmlformats.org/drawingml/2006/chart" xmlns:r="http://schemas.openxmlformats.org/officeDocument/2006/relationships" r:id="rId5"/>
          </a:graphicData>
        </a:graphic>
      </p:graphicFrame>
      <p:sp>
        <p:nvSpPr>
          <p:cNvPr id="34" name="矩形 33"/>
          <p:cNvSpPr/>
          <p:nvPr/>
        </p:nvSpPr>
        <p:spPr>
          <a:xfrm>
            <a:off x="1547664" y="3861048"/>
            <a:ext cx="2232248" cy="1415772"/>
          </a:xfrm>
          <a:prstGeom prst="rect">
            <a:avLst/>
          </a:prstGeom>
        </p:spPr>
        <p:txBody>
          <a:bodyPr wrap="square">
            <a:spAutoFit/>
          </a:bodyPr>
          <a:lstStyle/>
          <a:p>
            <a:r>
              <a:rPr lang="zh-TW" altLang="en-US" sz="2200" dirty="0" smtClean="0"/>
              <a:t>     勞動人口</a:t>
            </a:r>
            <a:endParaRPr lang="en-US" altLang="zh-TW" sz="2200" dirty="0" smtClean="0"/>
          </a:p>
          <a:p>
            <a:r>
              <a:rPr lang="zh-TW" altLang="en-US" sz="2200" dirty="0" smtClean="0"/>
              <a:t>      參與率</a:t>
            </a:r>
            <a:endParaRPr lang="en-US" altLang="zh-TW" sz="2200" dirty="0" smtClean="0"/>
          </a:p>
          <a:p>
            <a:pPr algn="ctr"/>
            <a:r>
              <a:rPr lang="zh-TW" altLang="en-US" sz="2200" dirty="0" smtClean="0"/>
              <a:t>        </a:t>
            </a:r>
            <a:r>
              <a:rPr lang="en-US" altLang="zh-TW" sz="2200" dirty="0" smtClean="0"/>
              <a:t>86.9%</a:t>
            </a:r>
          </a:p>
          <a:p>
            <a:endParaRPr lang="zh-TW" altLang="en-US" sz="2000" dirty="0"/>
          </a:p>
        </p:txBody>
      </p:sp>
      <p:sp>
        <p:nvSpPr>
          <p:cNvPr id="36" name="直線單箭頭接點 35"/>
          <p:cNvSpPr/>
          <p:nvPr/>
        </p:nvSpPr>
        <p:spPr>
          <a:xfrm>
            <a:off x="1619672" y="1916832"/>
            <a:ext cx="720080" cy="165618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zh-TW"/>
          </a:p>
        </p:txBody>
      </p:sp>
      <p:sp>
        <p:nvSpPr>
          <p:cNvPr id="37" name="直線單箭頭接點 36"/>
          <p:cNvSpPr/>
          <p:nvPr/>
        </p:nvSpPr>
        <p:spPr>
          <a:xfrm>
            <a:off x="1619672" y="1916832"/>
            <a:ext cx="2160240" cy="72008"/>
          </a:xfrm>
          <a:prstGeom prst="straightConnector1">
            <a:avLst/>
          </a:prstGeom>
          <a:noFill/>
          <a:ln w="25400" cap="flat" cmpd="sng" algn="ctr">
            <a:solidFill>
              <a:srgbClr val="C0504D"/>
            </a:solidFill>
            <a:prstDash val="solid"/>
            <a:tailEnd type="arrow"/>
          </a:ln>
          <a:effectLst>
            <a:outerShdw blurRad="40000" dist="20000" dir="5400000" rotWithShape="0">
              <a:srgbClr val="000000">
                <a:alpha val="38000"/>
              </a:srgbClr>
            </a:outerShdw>
          </a:effectLst>
        </p:spPr>
        <p:style>
          <a:lnRef idx="2">
            <a:schemeClr val="accent2"/>
          </a:lnRef>
          <a:fillRef idx="0">
            <a:schemeClr val="accent2"/>
          </a:fillRef>
          <a:effectRef idx="1">
            <a:schemeClr val="accent2"/>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zh-TW"/>
          </a:p>
        </p:txBody>
      </p:sp>
      <p:sp>
        <p:nvSpPr>
          <p:cNvPr id="11" name="文字方塊 10"/>
          <p:cNvSpPr txBox="1"/>
          <p:nvPr/>
        </p:nvSpPr>
        <p:spPr>
          <a:xfrm>
            <a:off x="4427984" y="5786100"/>
            <a:ext cx="3816424" cy="523220"/>
          </a:xfrm>
          <a:prstGeom prst="rect">
            <a:avLst/>
          </a:prstGeom>
          <a:noFill/>
        </p:spPr>
        <p:txBody>
          <a:bodyPr wrap="square" rtlCol="0">
            <a:spAutoFit/>
          </a:bodyPr>
          <a:lstStyle/>
          <a:p>
            <a:pPr algn="r"/>
            <a:r>
              <a:rPr lang="en-US" altLang="zh-TW" sz="1400" dirty="0" smtClean="0"/>
              <a:t>2011 </a:t>
            </a:r>
            <a:r>
              <a:rPr lang="zh-TW" altLang="en-US" sz="1400" dirty="0" smtClean="0"/>
              <a:t>年人口普查 </a:t>
            </a:r>
            <a:r>
              <a:rPr lang="en-US" altLang="zh-TW" sz="1400" dirty="0" smtClean="0"/>
              <a:t>-</a:t>
            </a:r>
            <a:r>
              <a:rPr lang="zh-TW" altLang="en-US" sz="1400" dirty="0" smtClean="0"/>
              <a:t>主題性報告：少數族裔人士</a:t>
            </a:r>
            <a:endParaRPr lang="en-US" altLang="zh-TW" sz="1400" dirty="0" smtClean="0"/>
          </a:p>
          <a:p>
            <a:pPr algn="r"/>
            <a:endParaRPr lang="zh-TW" altLang="en-US" sz="1400" dirty="0"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fontScale="90000"/>
          </a:bodyPr>
          <a:lstStyle/>
          <a:p>
            <a:r>
              <a:rPr lang="en-US" altLang="zh-TW" sz="3600" dirty="0" smtClean="0"/>
              <a:t/>
            </a:r>
            <a:br>
              <a:rPr lang="en-US" altLang="zh-TW" sz="3600" dirty="0" smtClean="0"/>
            </a:br>
            <a:r>
              <a:rPr lang="zh-TW" altLang="en-US" sz="4000" dirty="0" smtClean="0"/>
              <a:t>殘疾人士 </a:t>
            </a:r>
            <a:r>
              <a:rPr lang="en-US" altLang="zh-TW" sz="4000" dirty="0" smtClean="0"/>
              <a:t>– </a:t>
            </a:r>
            <a:r>
              <a:rPr lang="zh-TW" altLang="en-US" sz="4000" dirty="0" smtClean="0"/>
              <a:t>人口概況 </a:t>
            </a:r>
            <a:r>
              <a:rPr lang="en-US" altLang="zh-TW" sz="4000" dirty="0" smtClean="0"/>
              <a:t>(2013)</a:t>
            </a:r>
            <a:r>
              <a:rPr lang="zh-TW" altLang="en-US" sz="4000" dirty="0" smtClean="0"/>
              <a:t/>
            </a:r>
            <a:br>
              <a:rPr lang="zh-TW" altLang="en-US" sz="4000" dirty="0" smtClean="0"/>
            </a:b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graphicFrame>
        <p:nvGraphicFramePr>
          <p:cNvPr id="8" name="內容版面配置區 7"/>
          <p:cNvGraphicFramePr>
            <a:graphicFrameLocks noGrp="1"/>
          </p:cNvGraphicFramePr>
          <p:nvPr>
            <p:ph idx="1"/>
          </p:nvPr>
        </p:nvGraphicFramePr>
        <p:xfrm>
          <a:off x="467544" y="1556792"/>
          <a:ext cx="2447503" cy="1584201"/>
        </p:xfrm>
        <a:graphic>
          <a:graphicData uri="http://schemas.openxmlformats.org/drawingml/2006/chart">
            <c:chart xmlns:c="http://schemas.openxmlformats.org/drawingml/2006/chart" xmlns:r="http://schemas.openxmlformats.org/officeDocument/2006/relationships" r:id="rId4"/>
          </a:graphicData>
        </a:graphic>
      </p:graphicFrame>
      <p:sp>
        <p:nvSpPr>
          <p:cNvPr id="10" name="直線單箭頭接點 9"/>
          <p:cNvSpPr/>
          <p:nvPr/>
        </p:nvSpPr>
        <p:spPr>
          <a:xfrm>
            <a:off x="1835696" y="1916832"/>
            <a:ext cx="1892543" cy="133348"/>
          </a:xfrm>
          <a:prstGeom prst="straightConnector1">
            <a:avLst/>
          </a:prstGeom>
          <a:noFill/>
          <a:ln w="25400" cap="flat" cmpd="sng" algn="ctr">
            <a:solidFill>
              <a:srgbClr val="4F81BD">
                <a:shade val="95000"/>
                <a:satMod val="105000"/>
              </a:srgbClr>
            </a:solidFill>
            <a:prstDash val="solid"/>
            <a:tailEnd type="arrow"/>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zh-TW"/>
          </a:p>
        </p:txBody>
      </p:sp>
      <p:sp>
        <p:nvSpPr>
          <p:cNvPr id="11" name="文字方塊 10"/>
          <p:cNvSpPr txBox="1"/>
          <p:nvPr/>
        </p:nvSpPr>
        <p:spPr>
          <a:xfrm>
            <a:off x="3851920" y="1772816"/>
            <a:ext cx="3888432" cy="830997"/>
          </a:xfrm>
          <a:prstGeom prst="rect">
            <a:avLst/>
          </a:prstGeom>
          <a:noFill/>
        </p:spPr>
        <p:txBody>
          <a:bodyPr wrap="square" rtlCol="0">
            <a:spAutoFit/>
          </a:bodyPr>
          <a:lstStyle/>
          <a:p>
            <a:r>
              <a:rPr lang="zh-TW" altLang="en-US" sz="2400" u="sng" dirty="0" smtClean="0"/>
              <a:t>殘疾人士 </a:t>
            </a:r>
            <a:endParaRPr lang="en-US" altLang="zh-TW" sz="2400" u="sng" dirty="0" smtClean="0"/>
          </a:p>
          <a:p>
            <a:r>
              <a:rPr lang="en-GB" altLang="zh-TW" sz="2400" dirty="0" smtClean="0"/>
              <a:t>578</a:t>
            </a:r>
            <a:r>
              <a:rPr lang="en-US" altLang="zh-TW" sz="2400" dirty="0" smtClean="0"/>
              <a:t>,</a:t>
            </a:r>
            <a:r>
              <a:rPr lang="en-GB" altLang="zh-TW" sz="2400" dirty="0" smtClean="0"/>
              <a:t> 600</a:t>
            </a:r>
            <a:r>
              <a:rPr lang="zh-TW" altLang="zh-TW" sz="2400" dirty="0" smtClean="0"/>
              <a:t>人</a:t>
            </a:r>
            <a:r>
              <a:rPr lang="zh-TW" altLang="en-US" sz="2400" dirty="0" smtClean="0"/>
              <a:t> </a:t>
            </a:r>
            <a:r>
              <a:rPr lang="en-US" altLang="zh-TW" sz="2400" dirty="0" smtClean="0"/>
              <a:t>(</a:t>
            </a:r>
            <a:r>
              <a:rPr lang="zh-TW" altLang="zh-TW" sz="2400" dirty="0" smtClean="0"/>
              <a:t>佔全港人口</a:t>
            </a:r>
            <a:r>
              <a:rPr lang="en-US" altLang="zh-TW" sz="2400" dirty="0" smtClean="0"/>
              <a:t>8%)</a:t>
            </a:r>
            <a:endParaRPr lang="zh-TW" altLang="en-US" sz="2400" dirty="0"/>
          </a:p>
        </p:txBody>
      </p:sp>
      <p:graphicFrame>
        <p:nvGraphicFramePr>
          <p:cNvPr id="12" name="圖表 11"/>
          <p:cNvGraphicFramePr/>
          <p:nvPr/>
        </p:nvGraphicFramePr>
        <p:xfrm>
          <a:off x="1979712" y="2492896"/>
          <a:ext cx="6408712" cy="3600400"/>
        </p:xfrm>
        <a:graphic>
          <a:graphicData uri="http://schemas.openxmlformats.org/drawingml/2006/chart">
            <c:chart xmlns:c="http://schemas.openxmlformats.org/drawingml/2006/chart" xmlns:r="http://schemas.openxmlformats.org/officeDocument/2006/relationships" r:id="rId5"/>
          </a:graphicData>
        </a:graphic>
      </p:graphicFrame>
      <p:sp>
        <p:nvSpPr>
          <p:cNvPr id="13" name="矩形 12"/>
          <p:cNvSpPr/>
          <p:nvPr/>
        </p:nvSpPr>
        <p:spPr>
          <a:xfrm>
            <a:off x="2411760" y="4653136"/>
            <a:ext cx="1584176" cy="707886"/>
          </a:xfrm>
          <a:prstGeom prst="rect">
            <a:avLst/>
          </a:prstGeom>
        </p:spPr>
        <p:txBody>
          <a:bodyPr wrap="square">
            <a:spAutoFit/>
          </a:bodyPr>
          <a:lstStyle/>
          <a:p>
            <a:r>
              <a:rPr lang="zh-TW" altLang="en-US" sz="2200" dirty="0" smtClean="0"/>
              <a:t> </a:t>
            </a:r>
            <a:r>
              <a:rPr lang="en-US" altLang="zh-TW" sz="2200" dirty="0" smtClean="0"/>
              <a:t>558, 000</a:t>
            </a:r>
            <a:r>
              <a:rPr lang="zh-TW" altLang="zh-TW" sz="2200" dirty="0" smtClean="0"/>
              <a:t>人</a:t>
            </a:r>
            <a:endParaRPr lang="en-US" altLang="zh-TW" sz="2200" dirty="0" smtClean="0"/>
          </a:p>
          <a:p>
            <a:endParaRPr lang="zh-TW" altLang="en-US" dirty="0"/>
          </a:p>
        </p:txBody>
      </p:sp>
      <p:sp>
        <p:nvSpPr>
          <p:cNvPr id="14" name="矩形 13"/>
          <p:cNvSpPr/>
          <p:nvPr/>
        </p:nvSpPr>
        <p:spPr>
          <a:xfrm>
            <a:off x="2339752" y="3717033"/>
            <a:ext cx="1728192" cy="1384995"/>
          </a:xfrm>
          <a:prstGeom prst="rect">
            <a:avLst/>
          </a:prstGeom>
        </p:spPr>
        <p:txBody>
          <a:bodyPr wrap="square">
            <a:spAutoFit/>
          </a:bodyPr>
          <a:lstStyle/>
          <a:p>
            <a:pPr algn="ctr"/>
            <a:r>
              <a:rPr lang="zh-TW" altLang="en-US" sz="2200" u="sng" dirty="0" smtClean="0"/>
              <a:t> </a:t>
            </a:r>
            <a:r>
              <a:rPr lang="en-US" altLang="zh-TW" sz="2200" u="sng" dirty="0" smtClean="0"/>
              <a:t>15 </a:t>
            </a:r>
            <a:r>
              <a:rPr lang="zh-TW" altLang="en-US" sz="2200" u="sng" dirty="0" smtClean="0"/>
              <a:t>歲或以上殘疾人士 </a:t>
            </a:r>
            <a:endParaRPr lang="en-US" altLang="zh-TW" sz="2200" u="sng" dirty="0" smtClean="0"/>
          </a:p>
          <a:p>
            <a:pPr algn="ctr"/>
            <a:endParaRPr lang="en-US" altLang="zh-TW" sz="2000" u="sng" dirty="0" smtClean="0"/>
          </a:p>
          <a:p>
            <a:endParaRPr lang="zh-TW" altLang="en-US" sz="2000" dirty="0"/>
          </a:p>
        </p:txBody>
      </p:sp>
      <p:sp>
        <p:nvSpPr>
          <p:cNvPr id="15" name="直線單箭頭接點 14"/>
          <p:cNvSpPr/>
          <p:nvPr/>
        </p:nvSpPr>
        <p:spPr>
          <a:xfrm>
            <a:off x="1835696" y="1916832"/>
            <a:ext cx="1152128" cy="1512168"/>
          </a:xfrm>
          <a:prstGeom prst="straightConnector1">
            <a:avLst/>
          </a:prstGeom>
          <a:noFill/>
          <a:ln w="25400" cap="flat" cmpd="sng" algn="ctr">
            <a:solidFill>
              <a:srgbClr val="4F81BD">
                <a:shade val="95000"/>
                <a:satMod val="105000"/>
              </a:srgbClr>
            </a:solidFill>
            <a:prstDash val="solid"/>
            <a:tailEnd type="arrow"/>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zh-TW"/>
          </a:p>
        </p:txBody>
      </p:sp>
      <p:sp>
        <p:nvSpPr>
          <p:cNvPr id="16" name="文字方塊 15"/>
          <p:cNvSpPr txBox="1"/>
          <p:nvPr/>
        </p:nvSpPr>
        <p:spPr>
          <a:xfrm>
            <a:off x="6372200" y="4221088"/>
            <a:ext cx="1368152" cy="769441"/>
          </a:xfrm>
          <a:prstGeom prst="rect">
            <a:avLst/>
          </a:prstGeom>
          <a:noFill/>
        </p:spPr>
        <p:txBody>
          <a:bodyPr wrap="square" rtlCol="0">
            <a:spAutoFit/>
          </a:bodyPr>
          <a:lstStyle/>
          <a:p>
            <a:pPr algn="ctr"/>
            <a:r>
              <a:rPr lang="en-US" altLang="zh-TW" sz="2200" dirty="0" smtClean="0"/>
              <a:t>76,200</a:t>
            </a:r>
            <a:r>
              <a:rPr lang="zh-TW" altLang="zh-TW" sz="2200" dirty="0" smtClean="0"/>
              <a:t>人</a:t>
            </a:r>
            <a:r>
              <a:rPr lang="en-US" altLang="zh-TW" sz="2200" dirty="0" smtClean="0"/>
              <a:t>(13.6%)</a:t>
            </a:r>
            <a:endParaRPr lang="zh-TW" altLang="en-US" sz="2200" dirty="0"/>
          </a:p>
        </p:txBody>
      </p:sp>
      <p:sp>
        <p:nvSpPr>
          <p:cNvPr id="17" name="矩形 16"/>
          <p:cNvSpPr/>
          <p:nvPr/>
        </p:nvSpPr>
        <p:spPr>
          <a:xfrm>
            <a:off x="3563888" y="5661248"/>
            <a:ext cx="4572000" cy="369332"/>
          </a:xfrm>
          <a:prstGeom prst="rect">
            <a:avLst/>
          </a:prstGeom>
        </p:spPr>
        <p:txBody>
          <a:bodyPr>
            <a:spAutoFit/>
          </a:bodyPr>
          <a:lstStyle/>
          <a:p>
            <a:pPr algn="r"/>
            <a:r>
              <a:rPr lang="zh-TW" altLang="en-US" i="1" dirty="0" smtClean="0"/>
              <a:t>   就業的殘疾人士佔全港整體就業人口的 </a:t>
            </a:r>
            <a:r>
              <a:rPr lang="en-US" altLang="zh-TW" i="1" dirty="0" smtClean="0"/>
              <a:t>2%</a:t>
            </a:r>
            <a:endParaRPr lang="zh-TW" altLang="en-US" i="1" dirty="0"/>
          </a:p>
        </p:txBody>
      </p:sp>
      <p:sp>
        <p:nvSpPr>
          <p:cNvPr id="18" name="文字方塊 17"/>
          <p:cNvSpPr txBox="1"/>
          <p:nvPr/>
        </p:nvSpPr>
        <p:spPr>
          <a:xfrm>
            <a:off x="5076056" y="6093296"/>
            <a:ext cx="3240360" cy="338554"/>
          </a:xfrm>
          <a:prstGeom prst="rect">
            <a:avLst/>
          </a:prstGeom>
          <a:noFill/>
        </p:spPr>
        <p:txBody>
          <a:bodyPr wrap="square" rtlCol="0">
            <a:spAutoFit/>
          </a:bodyPr>
          <a:lstStyle/>
          <a:p>
            <a:pPr algn="r"/>
            <a:r>
              <a:rPr lang="zh-TW" altLang="en-US" sz="1600" dirty="0" smtClean="0"/>
              <a:t> </a:t>
            </a:r>
            <a:r>
              <a:rPr lang="zh-TW" altLang="zh-TW" sz="1600" dirty="0" smtClean="0"/>
              <a:t>《</a:t>
            </a:r>
            <a:r>
              <a:rPr lang="zh-TW" altLang="zh-TW" sz="1400" dirty="0" smtClean="0"/>
              <a:t>第</a:t>
            </a:r>
            <a:r>
              <a:rPr lang="en-GB" altLang="zh-TW" sz="1400" dirty="0" smtClean="0"/>
              <a:t>62</a:t>
            </a:r>
            <a:r>
              <a:rPr lang="zh-TW" altLang="zh-TW" sz="1400" dirty="0" smtClean="0"/>
              <a:t>號專題報告書》</a:t>
            </a:r>
            <a:r>
              <a:rPr lang="en-US" altLang="zh-TW" sz="1400" dirty="0" smtClean="0"/>
              <a:t>30.12.2014</a:t>
            </a:r>
            <a:endParaRPr lang="zh-TW" altLang="en-US" sz="1600"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zh-TW" altLang="en-US" sz="3600" b="1" dirty="0" smtClean="0"/>
              <a:t>有關</a:t>
            </a:r>
            <a:r>
              <a:rPr lang="en-US" altLang="zh-TW" sz="3600" b="1" dirty="0" smtClean="0"/>
              <a:t>《</a:t>
            </a:r>
            <a:r>
              <a:rPr lang="zh-TW" altLang="en-US" sz="3600" b="1" dirty="0" smtClean="0"/>
              <a:t>殘疾歧視條例</a:t>
            </a:r>
            <a:r>
              <a:rPr lang="en-US" altLang="zh-TW" sz="3600" b="1" dirty="0" smtClean="0"/>
              <a:t>》</a:t>
            </a:r>
            <a:r>
              <a:rPr lang="zh-TW" altLang="en-US" sz="3600" b="1" dirty="0" smtClean="0"/>
              <a:t>的投訴</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sp>
        <p:nvSpPr>
          <p:cNvPr id="11" name="內容版面配置區 10"/>
          <p:cNvSpPr>
            <a:spLocks noGrp="1"/>
          </p:cNvSpPr>
          <p:nvPr>
            <p:ph idx="1"/>
          </p:nvPr>
        </p:nvSpPr>
        <p:spPr>
          <a:xfrm>
            <a:off x="251520" y="1844824"/>
            <a:ext cx="8892480" cy="4281339"/>
          </a:xfrm>
        </p:spPr>
        <p:txBody>
          <a:bodyPr>
            <a:normAutofit/>
          </a:bodyPr>
          <a:lstStyle/>
          <a:p>
            <a:r>
              <a:rPr lang="zh-TW" altLang="en-US" sz="2800" dirty="0" smtClean="0"/>
              <a:t> </a:t>
            </a:r>
            <a:r>
              <a:rPr lang="zh-TW" altLang="en-US" sz="3000" dirty="0" smtClean="0"/>
              <a:t>平機會於</a:t>
            </a:r>
            <a:r>
              <a:rPr lang="en-US" altLang="zh-TW" sz="3000" dirty="0" smtClean="0"/>
              <a:t>2013/14</a:t>
            </a:r>
            <a:r>
              <a:rPr lang="zh-TW" altLang="en-US" sz="3000" dirty="0" smtClean="0"/>
              <a:t>年度共調查了</a:t>
            </a:r>
            <a:r>
              <a:rPr lang="en-US" altLang="zh-TW" sz="3000" dirty="0" smtClean="0"/>
              <a:t>474 </a:t>
            </a:r>
            <a:r>
              <a:rPr lang="zh-TW" altLang="en-US" sz="3000" dirty="0" smtClean="0"/>
              <a:t>宗投訴</a:t>
            </a:r>
            <a:endParaRPr lang="en-US" altLang="zh-TW" sz="3000" dirty="0" smtClean="0"/>
          </a:p>
          <a:p>
            <a:r>
              <a:rPr lang="zh-TW" altLang="en-US" sz="3000" dirty="0" smtClean="0"/>
              <a:t> 其中</a:t>
            </a:r>
            <a:r>
              <a:rPr lang="en-US" altLang="zh-TW" sz="3000" dirty="0" smtClean="0"/>
              <a:t>320</a:t>
            </a:r>
            <a:r>
              <a:rPr lang="zh-TW" altLang="en-US" sz="3000" dirty="0" smtClean="0"/>
              <a:t>宗</a:t>
            </a:r>
            <a:r>
              <a:rPr lang="en-US" altLang="zh-TW" sz="3000" dirty="0" smtClean="0"/>
              <a:t>(68%)</a:t>
            </a:r>
            <a:r>
              <a:rPr lang="zh-TW" altLang="en-US" sz="3000" dirty="0" smtClean="0"/>
              <a:t>屬僱傭範疇</a:t>
            </a:r>
            <a:endParaRPr lang="en-US" altLang="zh-TW" sz="3000" dirty="0" smtClean="0"/>
          </a:p>
          <a:p>
            <a:r>
              <a:rPr lang="zh-TW" altLang="en-US" sz="3000" dirty="0" smtClean="0"/>
              <a:t> 僱傭範疇的殘疾歧視個案大多數與</a:t>
            </a:r>
            <a:endParaRPr lang="en-US" altLang="zh-TW" sz="3000" dirty="0" smtClean="0"/>
          </a:p>
          <a:p>
            <a:pPr>
              <a:buNone/>
            </a:pPr>
            <a:r>
              <a:rPr lang="en-US" altLang="zh-TW" sz="3000" dirty="0" smtClean="0"/>
              <a:t>	</a:t>
            </a:r>
            <a:r>
              <a:rPr lang="zh-TW" altLang="en-US" sz="3000" dirty="0" smtClean="0"/>
              <a:t> 病假及工傷有關，其主要爭論在於</a:t>
            </a:r>
            <a:endParaRPr lang="en-US" altLang="zh-TW" sz="3000" dirty="0" smtClean="0"/>
          </a:p>
          <a:p>
            <a:pPr>
              <a:buNone/>
            </a:pPr>
            <a:r>
              <a:rPr lang="en-US" altLang="zh-TW" sz="3000" dirty="0" smtClean="0"/>
              <a:t>	</a:t>
            </a:r>
            <a:r>
              <a:rPr lang="zh-TW" altLang="en-US" sz="3000" dirty="0" smtClean="0"/>
              <a:t> 僱員履行工作固有要求的能力、</a:t>
            </a:r>
            <a:endParaRPr lang="en-US" altLang="zh-TW" sz="3000" dirty="0" smtClean="0"/>
          </a:p>
          <a:p>
            <a:pPr>
              <a:buNone/>
            </a:pPr>
            <a:r>
              <a:rPr lang="en-US" altLang="zh-TW" sz="3000" dirty="0" smtClean="0"/>
              <a:t>	</a:t>
            </a:r>
            <a:r>
              <a:rPr lang="zh-TW" altLang="en-US" sz="3000" dirty="0" smtClean="0"/>
              <a:t> 以及僱主給予僱員的遷就或</a:t>
            </a:r>
            <a:endParaRPr lang="en-US" altLang="zh-TW" sz="3000" dirty="0" smtClean="0"/>
          </a:p>
          <a:p>
            <a:pPr>
              <a:buNone/>
            </a:pPr>
            <a:r>
              <a:rPr lang="en-US" altLang="zh-TW" sz="3000" dirty="0" smtClean="0"/>
              <a:t>	</a:t>
            </a:r>
            <a:r>
              <a:rPr lang="zh-TW" altLang="en-US" sz="3000" dirty="0" smtClean="0"/>
              <a:t> 不合情理的困難</a:t>
            </a:r>
            <a:endParaRPr lang="zh-TW" altLang="en-US" sz="3000" dirty="0"/>
          </a:p>
        </p:txBody>
      </p:sp>
      <p:pic>
        <p:nvPicPr>
          <p:cNvPr id="15" name="Picture 2"/>
          <p:cNvPicPr>
            <a:picLocks noChangeAspect="1" noChangeArrowheads="1"/>
          </p:cNvPicPr>
          <p:nvPr/>
        </p:nvPicPr>
        <p:blipFill>
          <a:blip r:embed="rId4" cstate="print"/>
          <a:srcRect/>
          <a:stretch>
            <a:fillRect/>
          </a:stretch>
        </p:blipFill>
        <p:spPr bwMode="auto">
          <a:xfrm>
            <a:off x="6300192" y="4414955"/>
            <a:ext cx="2160240" cy="1606333"/>
          </a:xfrm>
          <a:prstGeom prst="rect">
            <a:avLst/>
          </a:prstGeom>
          <a:ln>
            <a:noFill/>
          </a:ln>
          <a:effectLst>
            <a:softEdge rad="112500"/>
          </a:effectLst>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a:bodyPr>
          <a:lstStyle/>
          <a:p>
            <a:r>
              <a:rPr lang="zh-TW" altLang="en-US" sz="3600" b="1" dirty="0" smtClean="0"/>
              <a:t>有關</a:t>
            </a:r>
            <a:r>
              <a:rPr lang="en-US" altLang="zh-TW" sz="3600" b="1" dirty="0" smtClean="0"/>
              <a:t>《</a:t>
            </a:r>
            <a:r>
              <a:rPr lang="zh-TW" altLang="en-US" sz="3600" b="1" dirty="0" smtClean="0"/>
              <a:t>性別歧視條例</a:t>
            </a:r>
            <a:r>
              <a:rPr lang="en-US" altLang="zh-TW" sz="3600" b="1" dirty="0" smtClean="0"/>
              <a:t>》</a:t>
            </a:r>
            <a:r>
              <a:rPr lang="zh-TW" altLang="en-US" sz="3600" b="1" dirty="0" smtClean="0"/>
              <a:t>的投訴</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sp>
        <p:nvSpPr>
          <p:cNvPr id="15" name="內容版面配置區 14"/>
          <p:cNvSpPr>
            <a:spLocks noGrp="1"/>
          </p:cNvSpPr>
          <p:nvPr>
            <p:ph idx="1"/>
          </p:nvPr>
        </p:nvSpPr>
        <p:spPr>
          <a:xfrm>
            <a:off x="251520" y="1700808"/>
            <a:ext cx="8496944" cy="4425355"/>
          </a:xfrm>
        </p:spPr>
        <p:txBody>
          <a:bodyPr>
            <a:normAutofit/>
          </a:bodyPr>
          <a:lstStyle/>
          <a:p>
            <a:r>
              <a:rPr lang="zh-TW" altLang="en-US" sz="3000" dirty="0" smtClean="0"/>
              <a:t>根據</a:t>
            </a:r>
            <a:r>
              <a:rPr lang="en-US" altLang="zh-TW" sz="3000" dirty="0" smtClean="0"/>
              <a:t>《</a:t>
            </a:r>
            <a:r>
              <a:rPr lang="zh-TW" altLang="en-US" sz="3000" dirty="0" smtClean="0"/>
              <a:t>性別歧視條例</a:t>
            </a:r>
            <a:r>
              <a:rPr lang="en-US" altLang="zh-TW" sz="3000" dirty="0" smtClean="0"/>
              <a:t>》</a:t>
            </a:r>
            <a:r>
              <a:rPr lang="zh-TW" altLang="en-US" sz="3000" dirty="0" smtClean="0"/>
              <a:t>提出的投訴中，</a:t>
            </a:r>
            <a:endParaRPr lang="en-US" altLang="zh-TW" sz="3000" dirty="0" smtClean="0"/>
          </a:p>
          <a:p>
            <a:pPr>
              <a:buNone/>
            </a:pPr>
            <a:r>
              <a:rPr lang="en-US" altLang="zh-TW" sz="3000" dirty="0" smtClean="0"/>
              <a:t>	</a:t>
            </a:r>
            <a:r>
              <a:rPr lang="zh-TW" altLang="en-US" sz="3000" dirty="0" smtClean="0"/>
              <a:t>懷孕歧視及性騷擾個案繼續高踞首兩位</a:t>
            </a:r>
            <a:endParaRPr lang="en-US" altLang="zh-TW" sz="3000" dirty="0" smtClean="0"/>
          </a:p>
          <a:p>
            <a:r>
              <a:rPr lang="zh-TW" altLang="en-US" sz="3000" dirty="0" smtClean="0"/>
              <a:t>平機會於</a:t>
            </a:r>
            <a:r>
              <a:rPr lang="en-US" altLang="zh-TW" sz="3000" dirty="0" smtClean="0"/>
              <a:t>2013/14</a:t>
            </a:r>
            <a:r>
              <a:rPr lang="zh-TW" altLang="en-US" sz="3000" dirty="0" smtClean="0"/>
              <a:t>年度共調查了</a:t>
            </a:r>
            <a:r>
              <a:rPr lang="en-US" altLang="zh-TW" sz="3000" dirty="0" smtClean="0"/>
              <a:t>280</a:t>
            </a:r>
            <a:r>
              <a:rPr lang="zh-TW" altLang="en-US" sz="3000" dirty="0" smtClean="0"/>
              <a:t>宗就</a:t>
            </a:r>
            <a:endParaRPr lang="en-US" altLang="zh-TW" sz="3000" dirty="0" smtClean="0"/>
          </a:p>
          <a:p>
            <a:pPr>
              <a:buNone/>
            </a:pPr>
            <a:r>
              <a:rPr lang="en-US" altLang="zh-TW" sz="3000" dirty="0" smtClean="0"/>
              <a:t>  《</a:t>
            </a:r>
            <a:r>
              <a:rPr lang="zh-TW" altLang="en-US" sz="3000" dirty="0" smtClean="0"/>
              <a:t>性別歧視條例</a:t>
            </a:r>
            <a:r>
              <a:rPr lang="en-US" altLang="zh-TW" sz="3000" dirty="0" smtClean="0"/>
              <a:t>》</a:t>
            </a:r>
            <a:r>
              <a:rPr lang="zh-TW" altLang="en-US" sz="3000" dirty="0" smtClean="0"/>
              <a:t>提出的投訴，其中</a:t>
            </a:r>
            <a:r>
              <a:rPr lang="en-US" altLang="zh-TW" sz="3000" dirty="0" smtClean="0"/>
              <a:t>259</a:t>
            </a:r>
            <a:r>
              <a:rPr lang="zh-TW" altLang="en-US" sz="3000" dirty="0" smtClean="0"/>
              <a:t>宗</a:t>
            </a:r>
            <a:endParaRPr lang="en-US" altLang="zh-TW" sz="3000" dirty="0" smtClean="0"/>
          </a:p>
          <a:p>
            <a:pPr>
              <a:buNone/>
            </a:pPr>
            <a:r>
              <a:rPr lang="en-US" altLang="zh-TW" sz="3000" dirty="0" smtClean="0"/>
              <a:t>	</a:t>
            </a:r>
            <a:r>
              <a:rPr lang="zh-TW" altLang="en-US" sz="3000" dirty="0" smtClean="0"/>
              <a:t>屬僱傭範疇；這些投訴當中</a:t>
            </a:r>
            <a:r>
              <a:rPr lang="en-US" altLang="zh-TW" sz="3000" dirty="0" smtClean="0"/>
              <a:t>40%</a:t>
            </a:r>
            <a:r>
              <a:rPr lang="zh-TW" altLang="en-US" sz="3000" dirty="0" smtClean="0"/>
              <a:t>（</a:t>
            </a:r>
            <a:r>
              <a:rPr lang="en-US" altLang="zh-TW" sz="3000" dirty="0" smtClean="0"/>
              <a:t>104</a:t>
            </a:r>
            <a:r>
              <a:rPr lang="zh-TW" altLang="en-US" sz="3000" dirty="0" smtClean="0"/>
              <a:t>宗）</a:t>
            </a:r>
            <a:endParaRPr lang="en-US" altLang="zh-TW" sz="3000" dirty="0" smtClean="0"/>
          </a:p>
          <a:p>
            <a:pPr>
              <a:buNone/>
            </a:pPr>
            <a:r>
              <a:rPr lang="en-US" altLang="zh-TW" sz="3000" dirty="0" smtClean="0"/>
              <a:t>	</a:t>
            </a:r>
            <a:r>
              <a:rPr lang="zh-TW" altLang="en-US" sz="3000" dirty="0" smtClean="0"/>
              <a:t>屬懷孕歧視</a:t>
            </a:r>
            <a:endParaRPr lang="en-US" altLang="zh-TW" sz="3000" dirty="0" smtClean="0"/>
          </a:p>
          <a:p>
            <a:pPr>
              <a:buNone/>
            </a:pPr>
            <a:endParaRPr lang="zh-TW" altLang="en-US" sz="3000" dirty="0"/>
          </a:p>
        </p:txBody>
      </p:sp>
      <p:pic>
        <p:nvPicPr>
          <p:cNvPr id="3074" name="Picture 2" descr="C:\Users\christycheung\Pictures\14918_1.jpg"/>
          <p:cNvPicPr>
            <a:picLocks noChangeAspect="1" noChangeArrowheads="1"/>
          </p:cNvPicPr>
          <p:nvPr/>
        </p:nvPicPr>
        <p:blipFill>
          <a:blip r:embed="rId4" cstate="print"/>
          <a:srcRect/>
          <a:stretch>
            <a:fillRect/>
          </a:stretch>
        </p:blipFill>
        <p:spPr bwMode="auto">
          <a:xfrm>
            <a:off x="5724128" y="4725144"/>
            <a:ext cx="2268252" cy="1512168"/>
          </a:xfrm>
          <a:prstGeom prst="rect">
            <a:avLst/>
          </a:prstGeom>
          <a:ln>
            <a:noFill/>
          </a:ln>
          <a:effectLst>
            <a:outerShdw blurRad="190500" algn="tl" rotWithShape="0">
              <a:srgbClr val="000000">
                <a:alpha val="70000"/>
              </a:srgbClr>
            </a:outerShdw>
          </a:effectLst>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sp>
        <p:nvSpPr>
          <p:cNvPr id="6" name="標題 1"/>
          <p:cNvSpPr txBox="1">
            <a:spLocks/>
          </p:cNvSpPr>
          <p:nvPr/>
        </p:nvSpPr>
        <p:spPr>
          <a:xfrm>
            <a:off x="467544" y="260648"/>
            <a:ext cx="8229600" cy="11430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gn="ctr">
              <a:spcBef>
                <a:spcPct val="0"/>
              </a:spcBef>
            </a:pPr>
            <a:r>
              <a:rPr lang="zh-TW" altLang="en-US" sz="3600" b="1" dirty="0" smtClean="0"/>
              <a:t>平機會</a:t>
            </a:r>
            <a:r>
              <a:rPr lang="en-US" altLang="zh-TW" sz="3600" dirty="0" smtClean="0"/>
              <a:t>2013-14</a:t>
            </a:r>
            <a:r>
              <a:rPr lang="zh-TW" altLang="en-US" sz="3600" b="1" dirty="0" smtClean="0"/>
              <a:t>年度已處理的投訴</a:t>
            </a:r>
            <a:endParaRPr kumimoji="0" lang="zh-TW" altLang="en-US" sz="4000" b="1" i="0" u="none" strike="noStrike" kern="1200" cap="none" spc="0" normalizeH="0" baseline="0" noProof="0" dirty="0">
              <a:ln>
                <a:noFill/>
              </a:ln>
              <a:solidFill>
                <a:schemeClr val="accent3">
                  <a:lumMod val="50000"/>
                </a:schemeClr>
              </a:solidFill>
              <a:effectLst/>
              <a:uLnTx/>
              <a:uFillTx/>
              <a:latin typeface="+mj-ea"/>
              <a:ea typeface="+mn-ea"/>
              <a:cs typeface="+mn-cs"/>
            </a:endParaRPr>
          </a:p>
        </p:txBody>
      </p:sp>
      <p:graphicFrame>
        <p:nvGraphicFramePr>
          <p:cNvPr id="12" name="圖表 11"/>
          <p:cNvGraphicFramePr/>
          <p:nvPr/>
        </p:nvGraphicFramePr>
        <p:xfrm>
          <a:off x="179512" y="1556792"/>
          <a:ext cx="8784976" cy="455228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268760"/>
            <a:ext cx="8229600" cy="4525963"/>
          </a:xfrm>
        </p:spPr>
        <p:txBody>
          <a:bodyPr>
            <a:normAutofit/>
          </a:bodyPr>
          <a:lstStyle/>
          <a:p>
            <a:pPr algn="ctr">
              <a:buNone/>
            </a:pPr>
            <a:endParaRPr lang="en-US" altLang="zh-TW" sz="6000" dirty="0" smtClean="0"/>
          </a:p>
          <a:p>
            <a:pPr algn="ctr">
              <a:buNone/>
            </a:pPr>
            <a:r>
              <a:rPr lang="en-US" altLang="zh-TW" sz="6000" dirty="0" smtClean="0">
                <a:latin typeface="華康中特圓體" pitchFamily="49" charset="-120"/>
                <a:ea typeface="華康中特圓體" pitchFamily="49" charset="-120"/>
              </a:rPr>
              <a:t>~</a:t>
            </a:r>
            <a:r>
              <a:rPr lang="zh-TW" altLang="en-US" sz="6000" dirty="0" smtClean="0">
                <a:latin typeface="華康中特圓體" pitchFamily="49" charset="-120"/>
                <a:ea typeface="華康中特圓體" pitchFamily="49" charset="-120"/>
              </a:rPr>
              <a:t> 謝謝 </a:t>
            </a:r>
            <a:r>
              <a:rPr lang="en-US" altLang="zh-TW" sz="6000" dirty="0" smtClean="0">
                <a:latin typeface="華康中特圓體" pitchFamily="49" charset="-120"/>
                <a:ea typeface="華康中特圓體" pitchFamily="49" charset="-120"/>
              </a:rPr>
              <a:t>~</a:t>
            </a:r>
            <a:endParaRPr lang="zh-TW" altLang="en-US" sz="6000" dirty="0">
              <a:latin typeface="華康中特圓體" pitchFamily="49" charset="-120"/>
              <a:ea typeface="華康中特圓體" pitchFamily="49" charset="-120"/>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8" name="內容版面配置區 2"/>
          <p:cNvSpPr txBox="1">
            <a:spLocks/>
          </p:cNvSpPr>
          <p:nvPr/>
        </p:nvSpPr>
        <p:spPr>
          <a:xfrm>
            <a:off x="457200" y="1639341"/>
            <a:ext cx="8435280" cy="4525963"/>
          </a:xfrm>
          <a:prstGeom prst="rect">
            <a:avLst/>
          </a:prstGeom>
        </p:spPr>
        <p:txBody>
          <a:bodyPr vert="horz" lIns="91440" tIns="45720" rIns="91440" bIns="45720" rtlCol="0">
            <a:normAutofit/>
          </a:bodyPr>
          <a:lstStyle/>
          <a:p>
            <a:pPr algn="ctr"/>
            <a:r>
              <a:rPr lang="zh-TW" altLang="en-US" sz="3000" dirty="0" smtClean="0"/>
              <a:t> 性別歧視條例  </a:t>
            </a:r>
            <a:r>
              <a:rPr lang="en-US" altLang="zh-TW" sz="3000" dirty="0" smtClean="0"/>
              <a:t>(1995</a:t>
            </a:r>
            <a:r>
              <a:rPr lang="zh-TW" altLang="en-US" sz="3000" dirty="0" smtClean="0"/>
              <a:t>年</a:t>
            </a:r>
            <a:r>
              <a:rPr lang="en-US" altLang="zh-TW" sz="3000" dirty="0" smtClean="0"/>
              <a:t>)</a:t>
            </a:r>
          </a:p>
          <a:p>
            <a:pPr algn="ctr"/>
            <a:endParaRPr lang="en-US" altLang="zh-TW" sz="2200" dirty="0" smtClean="0"/>
          </a:p>
          <a:p>
            <a:pPr algn="ctr"/>
            <a:r>
              <a:rPr lang="zh-TW" altLang="en-US" sz="3000" dirty="0" smtClean="0"/>
              <a:t> 殘疾歧視條例 </a:t>
            </a:r>
            <a:r>
              <a:rPr lang="en-US" altLang="zh-TW" sz="3000" dirty="0" smtClean="0"/>
              <a:t> (1995</a:t>
            </a:r>
            <a:r>
              <a:rPr lang="zh-TW" altLang="en-US" sz="3000" dirty="0" smtClean="0"/>
              <a:t>年</a:t>
            </a:r>
            <a:r>
              <a:rPr lang="en-US" altLang="zh-TW" sz="3000" dirty="0" smtClean="0"/>
              <a:t>)</a:t>
            </a:r>
          </a:p>
          <a:p>
            <a:pPr algn="ctr"/>
            <a:endParaRPr lang="en-US" altLang="zh-TW" sz="2000" dirty="0" smtClean="0"/>
          </a:p>
          <a:p>
            <a:pPr algn="ctr"/>
            <a:r>
              <a:rPr lang="zh-TW" altLang="en-US" sz="3000" dirty="0" smtClean="0"/>
              <a:t> 家庭崗位歧視條例 </a:t>
            </a:r>
            <a:r>
              <a:rPr lang="en-US" altLang="zh-TW" sz="3000" dirty="0" smtClean="0"/>
              <a:t> (1997</a:t>
            </a:r>
            <a:r>
              <a:rPr lang="zh-TW" altLang="en-US" sz="3000" dirty="0" smtClean="0"/>
              <a:t>年</a:t>
            </a:r>
            <a:r>
              <a:rPr lang="en-US" altLang="zh-TW" sz="3000" dirty="0" smtClean="0"/>
              <a:t>)</a:t>
            </a:r>
          </a:p>
          <a:p>
            <a:pPr algn="ctr"/>
            <a:endParaRPr lang="en-US" altLang="zh-TW" sz="2000" dirty="0" smtClean="0"/>
          </a:p>
          <a:p>
            <a:pPr algn="ctr"/>
            <a:r>
              <a:rPr lang="zh-TW" altLang="en-US" sz="3000" dirty="0" smtClean="0"/>
              <a:t> 種族歧視條例 </a:t>
            </a:r>
            <a:r>
              <a:rPr lang="en-US" altLang="zh-TW" sz="3000" dirty="0" smtClean="0"/>
              <a:t> (2008</a:t>
            </a:r>
            <a:r>
              <a:rPr lang="zh-TW" altLang="en-US" sz="3000" dirty="0" smtClean="0"/>
              <a:t>年</a:t>
            </a:r>
            <a:r>
              <a:rPr lang="en-US" altLang="zh-TW" sz="3000" dirty="0" smtClean="0"/>
              <a:t>)</a:t>
            </a:r>
            <a:endParaRPr lang="en-GB" altLang="zh-TW" sz="30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zh-TW"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a:t>
            </a:r>
            <a:endParaRPr lang="zh-TW" altLang="en-US" sz="4000" b="1" dirty="0">
              <a:solidFill>
                <a:schemeClr val="accent3">
                  <a:lumMod val="50000"/>
                </a:schemeClr>
              </a:solidFill>
              <a:latin typeface="+mj-ea"/>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 </a:t>
            </a:r>
            <a:r>
              <a:rPr lang="en-US" altLang="zh-TW" sz="3600" dirty="0" smtClean="0"/>
              <a:t>–</a:t>
            </a:r>
            <a:r>
              <a:rPr lang="zh-TW" altLang="en-US" sz="3600" dirty="0" smtClean="0"/>
              <a:t> </a:t>
            </a:r>
            <a:r>
              <a:rPr lang="zh-TW" altLang="en-US" sz="3600" b="1" dirty="0" smtClean="0">
                <a:solidFill>
                  <a:schemeClr val="accent3">
                    <a:lumMod val="50000"/>
                  </a:schemeClr>
                </a:solidFill>
              </a:rPr>
              <a:t>直接歧視</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9" name="內容版面配置區 8"/>
          <p:cNvSpPr>
            <a:spLocks noGrp="1"/>
          </p:cNvSpPr>
          <p:nvPr>
            <p:ph idx="1"/>
          </p:nvPr>
        </p:nvSpPr>
        <p:spPr>
          <a:xfrm>
            <a:off x="467544" y="1628801"/>
            <a:ext cx="8229600" cy="4896544"/>
          </a:xfrm>
        </p:spPr>
        <p:txBody>
          <a:bodyPr>
            <a:normAutofit/>
          </a:bodyPr>
          <a:lstStyle/>
          <a:p>
            <a:pPr marL="521208" indent="-457200" algn="ctr">
              <a:buNone/>
            </a:pPr>
            <a:r>
              <a:rPr lang="zh-TW" altLang="en-US" sz="3000" b="1" u="sng" dirty="0" smtClean="0"/>
              <a:t>直接歧視</a:t>
            </a:r>
            <a:endParaRPr lang="en-US" altLang="zh-TW" sz="3000" b="1" u="sng" dirty="0" smtClean="0"/>
          </a:p>
          <a:p>
            <a:pPr marL="521208" indent="-457200" algn="ctr">
              <a:buNone/>
            </a:pPr>
            <a:r>
              <a:rPr lang="zh-TW" altLang="en-US" sz="3000" dirty="0" smtClean="0"/>
              <a:t>基於一個人的 </a:t>
            </a:r>
            <a:r>
              <a:rPr lang="en-US" altLang="zh-TW" sz="3000" dirty="0" smtClean="0"/>
              <a:t>:</a:t>
            </a:r>
            <a:r>
              <a:rPr lang="zh-TW" altLang="en-US" sz="3000" dirty="0" smtClean="0"/>
              <a:t> </a:t>
            </a:r>
            <a:endParaRPr lang="en-US" altLang="zh-TW" sz="3000" dirty="0" smtClean="0"/>
          </a:p>
          <a:p>
            <a:pPr marL="521208" indent="-457200" algn="ctr">
              <a:buNone/>
            </a:pPr>
            <a:r>
              <a:rPr lang="zh-TW" altLang="en-US" sz="3000" dirty="0" smtClean="0"/>
              <a:t>性別、婚姻狀況、懷孕、殘疾、</a:t>
            </a:r>
            <a:endParaRPr lang="en-US" altLang="zh-TW" sz="3000" dirty="0" smtClean="0"/>
          </a:p>
          <a:p>
            <a:pPr marL="521208" indent="-457200" algn="ctr">
              <a:buNone/>
            </a:pPr>
            <a:r>
              <a:rPr lang="zh-TW" altLang="en-US" sz="3000" dirty="0" smtClean="0"/>
              <a:t>家庭崗位或種族</a:t>
            </a:r>
            <a:endParaRPr lang="en-US" altLang="zh-TW" sz="3000" dirty="0" smtClean="0"/>
          </a:p>
          <a:p>
            <a:pPr marL="521208" indent="-457200" algn="ctr">
              <a:buNone/>
            </a:pPr>
            <a:r>
              <a:rPr lang="zh-TW" altLang="en-US" sz="3000" dirty="0" smtClean="0"/>
              <a:t>而給予該人較差的對待</a:t>
            </a:r>
            <a:endParaRPr lang="zh-TW" altLang="en-US" sz="3000"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 </a:t>
            </a:r>
            <a:r>
              <a:rPr lang="en-US" altLang="zh-TW" sz="3600" dirty="0" smtClean="0"/>
              <a:t>–</a:t>
            </a:r>
            <a:r>
              <a:rPr lang="zh-TW" altLang="en-US" sz="3600" dirty="0" smtClean="0"/>
              <a:t> </a:t>
            </a:r>
            <a:r>
              <a:rPr lang="zh-TW" altLang="en-US" sz="3600" b="1" dirty="0" smtClean="0">
                <a:solidFill>
                  <a:schemeClr val="accent3">
                    <a:lumMod val="50000"/>
                  </a:schemeClr>
                </a:solidFill>
              </a:rPr>
              <a:t>間接歧視</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9" name="內容版面配置區 8"/>
          <p:cNvSpPr>
            <a:spLocks noGrp="1"/>
          </p:cNvSpPr>
          <p:nvPr>
            <p:ph idx="1"/>
          </p:nvPr>
        </p:nvSpPr>
        <p:spPr>
          <a:xfrm>
            <a:off x="467544" y="1628801"/>
            <a:ext cx="8229600" cy="4896544"/>
          </a:xfrm>
        </p:spPr>
        <p:txBody>
          <a:bodyPr>
            <a:normAutofit/>
          </a:bodyPr>
          <a:lstStyle/>
          <a:p>
            <a:pPr marL="521208" indent="-457200" algn="ctr">
              <a:buNone/>
            </a:pPr>
            <a:r>
              <a:rPr lang="zh-TW" altLang="en-US" sz="3000" b="1" u="sng" dirty="0" smtClean="0"/>
              <a:t>間接歧視</a:t>
            </a:r>
            <a:endParaRPr lang="en-US" altLang="zh-TW" sz="3000" b="1" u="sng" dirty="0" smtClean="0"/>
          </a:p>
          <a:p>
            <a:pPr marL="521208" indent="-457200" algn="ctr">
              <a:buNone/>
            </a:pPr>
            <a:r>
              <a:rPr lang="zh-TW" altLang="en-US" sz="3000" dirty="0" smtClean="0"/>
              <a:t>對所有人施加相同的條件或要求</a:t>
            </a:r>
            <a:endParaRPr lang="en-US" altLang="zh-TW" sz="3000" dirty="0" smtClean="0"/>
          </a:p>
          <a:p>
            <a:pPr marL="521208" indent="-457200" algn="ctr">
              <a:buNone/>
            </a:pPr>
            <a:r>
              <a:rPr lang="zh-TW" altLang="en-US" sz="3000" dirty="0" smtClean="0"/>
              <a:t>但結果相對地對有受法例保障的人士</a:t>
            </a:r>
            <a:endParaRPr lang="en-US" altLang="zh-TW" sz="3000" dirty="0" smtClean="0"/>
          </a:p>
          <a:p>
            <a:pPr marL="521208" indent="-457200" algn="ctr">
              <a:buNone/>
            </a:pPr>
            <a:r>
              <a:rPr lang="en-US" altLang="zh-TW" sz="3000" dirty="0" smtClean="0"/>
              <a:t>	</a:t>
            </a:r>
            <a:r>
              <a:rPr lang="zh-TW" altLang="en-US" sz="3000" dirty="0" smtClean="0"/>
              <a:t>產生不公平的影響</a:t>
            </a:r>
            <a:endParaRPr lang="en-US" altLang="zh-TW" sz="3000" dirty="0" smtClean="0"/>
          </a:p>
          <a:p>
            <a:pPr marL="521208" indent="-457200" algn="ctr">
              <a:buNone/>
            </a:pPr>
            <a:r>
              <a:rPr lang="zh-TW" altLang="en-US" sz="3000" dirty="0" smtClean="0"/>
              <a:t>而不能顯示施加該項條件是有理由支持的</a:t>
            </a:r>
            <a:endParaRPr lang="en-GB" altLang="zh-TW" sz="3000" dirty="0"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 </a:t>
            </a:r>
            <a:r>
              <a:rPr lang="en-US" altLang="zh-TW" sz="3600" dirty="0" smtClean="0"/>
              <a:t>–</a:t>
            </a:r>
            <a:r>
              <a:rPr lang="zh-TW" altLang="en-US" sz="3600" dirty="0" smtClean="0"/>
              <a:t> </a:t>
            </a:r>
            <a:r>
              <a:rPr lang="zh-TW" altLang="en-US" sz="3600" b="1" dirty="0" smtClean="0">
                <a:solidFill>
                  <a:schemeClr val="accent3">
                    <a:lumMod val="50000"/>
                  </a:schemeClr>
                </a:solidFill>
              </a:rPr>
              <a:t>違法行為 </a:t>
            </a:r>
            <a:r>
              <a:rPr lang="en-US" altLang="zh-TW" sz="3600" b="1" dirty="0" smtClean="0">
                <a:solidFill>
                  <a:schemeClr val="accent3">
                    <a:lumMod val="50000"/>
                  </a:schemeClr>
                </a:solidFill>
              </a:rPr>
              <a:t>(I)</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9" name="內容版面配置區 8"/>
          <p:cNvSpPr>
            <a:spLocks noGrp="1"/>
          </p:cNvSpPr>
          <p:nvPr>
            <p:ph idx="1"/>
          </p:nvPr>
        </p:nvSpPr>
        <p:spPr>
          <a:xfrm>
            <a:off x="467544" y="1628801"/>
            <a:ext cx="8229600" cy="4896544"/>
          </a:xfrm>
        </p:spPr>
        <p:txBody>
          <a:bodyPr>
            <a:normAutofit/>
          </a:bodyPr>
          <a:lstStyle/>
          <a:p>
            <a:pPr algn="ctr">
              <a:buNone/>
            </a:pPr>
            <a:r>
              <a:rPr lang="zh-TW" altLang="en-US" dirty="0" smtClean="0"/>
              <a:t>基於以下因素對人</a:t>
            </a:r>
            <a:r>
              <a:rPr lang="zh-TW" altLang="en-US" u="sng" dirty="0" smtClean="0"/>
              <a:t>作出歧視</a:t>
            </a:r>
            <a:r>
              <a:rPr lang="en-US" altLang="zh-TW" dirty="0" smtClean="0"/>
              <a:t>,</a:t>
            </a:r>
            <a:r>
              <a:rPr lang="zh-TW" altLang="en-US" dirty="0" smtClean="0"/>
              <a:t>即屬違法</a:t>
            </a:r>
            <a:r>
              <a:rPr lang="en-US" altLang="zh-TW" dirty="0" smtClean="0"/>
              <a:t>:</a:t>
            </a:r>
            <a:endParaRPr lang="en-US" altLang="zh-TW" sz="700" dirty="0" smtClean="0"/>
          </a:p>
          <a:p>
            <a:pPr>
              <a:buNone/>
            </a:pPr>
            <a:endParaRPr lang="en-US" altLang="zh-TW" sz="600" dirty="0" smtClean="0"/>
          </a:p>
          <a:p>
            <a:pPr>
              <a:buNone/>
            </a:pPr>
            <a:endParaRPr lang="en-US" altLang="zh-TW" sz="100" dirty="0" smtClean="0"/>
          </a:p>
          <a:p>
            <a:pPr algn="ctr">
              <a:buNone/>
            </a:pPr>
            <a:r>
              <a:rPr lang="zh-TW" altLang="en-US" sz="3000" dirty="0" smtClean="0"/>
              <a:t> 性別、懷孕、殘疾 </a:t>
            </a:r>
            <a:endParaRPr lang="en-US" altLang="zh-TW" sz="3000" dirty="0" smtClean="0"/>
          </a:p>
          <a:p>
            <a:pPr algn="ctr">
              <a:buNone/>
            </a:pPr>
            <a:r>
              <a:rPr lang="zh-TW" altLang="en-US" sz="3000" dirty="0" smtClean="0"/>
              <a:t> 婚姻狀況</a:t>
            </a:r>
            <a:r>
              <a:rPr lang="en-US" altLang="zh-TW" sz="3000" dirty="0" smtClean="0"/>
              <a:t>(</a:t>
            </a:r>
            <a:r>
              <a:rPr lang="zh-TW" altLang="en-US" sz="3000" dirty="0" smtClean="0"/>
              <a:t>已婚、未婚、喪偶、分居、離婚</a:t>
            </a:r>
            <a:r>
              <a:rPr lang="en-US" altLang="zh-TW" sz="3000" dirty="0" smtClean="0"/>
              <a:t>)</a:t>
            </a:r>
          </a:p>
          <a:p>
            <a:pPr algn="ctr">
              <a:buNone/>
            </a:pPr>
            <a:r>
              <a:rPr lang="zh-TW" altLang="en-US" sz="3000" dirty="0" smtClean="0"/>
              <a:t>  家庭崗位</a:t>
            </a:r>
            <a:r>
              <a:rPr lang="en-US" altLang="zh-TW" sz="3000" dirty="0" smtClean="0"/>
              <a:t>(</a:t>
            </a:r>
            <a:r>
              <a:rPr lang="zh-TW" altLang="en-US" sz="3000" dirty="0" smtClean="0"/>
              <a:t>照顧「直系家庭成員」的責任</a:t>
            </a:r>
            <a:r>
              <a:rPr lang="en-US" altLang="zh-TW" sz="3000" dirty="0" smtClean="0"/>
              <a:t>)</a:t>
            </a:r>
          </a:p>
          <a:p>
            <a:pPr algn="ctr">
              <a:buNone/>
            </a:pPr>
            <a:r>
              <a:rPr lang="zh-TW" altLang="en-US" sz="3000" dirty="0" smtClean="0"/>
              <a:t> 種族</a:t>
            </a:r>
            <a:r>
              <a:rPr lang="en-US" altLang="zh-TW" sz="3000" dirty="0" smtClean="0"/>
              <a:t>(</a:t>
            </a:r>
            <a:r>
              <a:rPr lang="zh-TW" altLang="en-US" sz="3000" dirty="0" smtClean="0"/>
              <a:t>種族、膚色、世系、民族、人種</a:t>
            </a:r>
            <a:r>
              <a:rPr lang="en-US" altLang="zh-TW" sz="3000" dirty="0" smtClean="0"/>
              <a:t>)</a:t>
            </a:r>
            <a:endParaRPr lang="en-GB" altLang="zh-TW" sz="3000" dirty="0" smtClean="0"/>
          </a:p>
          <a:p>
            <a:pPr algn="ctr">
              <a:buFont typeface="Wingdings" pitchFamily="2" charset="2"/>
              <a:buChar char="p"/>
            </a:pPr>
            <a:endParaRPr lang="zh-TW" alt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 </a:t>
            </a:r>
            <a:r>
              <a:rPr lang="en-US" altLang="zh-TW" sz="3600" dirty="0" smtClean="0"/>
              <a:t>–</a:t>
            </a:r>
            <a:r>
              <a:rPr lang="zh-TW" altLang="en-US" sz="3600" dirty="0" smtClean="0"/>
              <a:t> </a:t>
            </a:r>
            <a:r>
              <a:rPr lang="zh-TW" altLang="en-US" sz="3600" b="1" dirty="0" smtClean="0">
                <a:solidFill>
                  <a:schemeClr val="accent3">
                    <a:lumMod val="50000"/>
                  </a:schemeClr>
                </a:solidFill>
              </a:rPr>
              <a:t>違法行為 </a:t>
            </a:r>
            <a:r>
              <a:rPr lang="en-US" altLang="zh-TW" sz="3600" b="1" dirty="0" smtClean="0">
                <a:solidFill>
                  <a:schemeClr val="accent3">
                    <a:lumMod val="50000"/>
                  </a:schemeClr>
                </a:solidFill>
              </a:rPr>
              <a:t>(II)</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9" name="內容版面配置區 8"/>
          <p:cNvSpPr>
            <a:spLocks noGrp="1"/>
          </p:cNvSpPr>
          <p:nvPr>
            <p:ph idx="1"/>
          </p:nvPr>
        </p:nvSpPr>
        <p:spPr>
          <a:xfrm>
            <a:off x="467544" y="1628801"/>
            <a:ext cx="8229600" cy="4896544"/>
          </a:xfrm>
        </p:spPr>
        <p:txBody>
          <a:bodyPr>
            <a:noAutofit/>
          </a:bodyPr>
          <a:lstStyle/>
          <a:p>
            <a:pPr algn="ctr">
              <a:buNone/>
            </a:pPr>
            <a:r>
              <a:rPr lang="zh-TW" altLang="en-US" sz="3000" dirty="0" smtClean="0"/>
              <a:t> 使人受害的歧視 </a:t>
            </a:r>
            <a:r>
              <a:rPr lang="en-US" altLang="zh-TW" sz="2800" dirty="0" smtClean="0"/>
              <a:t>(</a:t>
            </a:r>
            <a:r>
              <a:rPr lang="en-US" altLang="zh-TW" sz="2800" dirty="0" err="1" smtClean="0"/>
              <a:t>Victimisation</a:t>
            </a:r>
            <a:r>
              <a:rPr lang="en-US" altLang="zh-TW" sz="2800" dirty="0" smtClean="0"/>
              <a:t>)</a:t>
            </a:r>
            <a:endParaRPr lang="en-US" altLang="zh-TW" sz="3000" dirty="0" smtClean="0"/>
          </a:p>
          <a:p>
            <a:pPr algn="ctr">
              <a:buNone/>
            </a:pPr>
            <a:r>
              <a:rPr lang="zh-TW" altLang="en-US" sz="3000" dirty="0" smtClean="0"/>
              <a:t> 騷擾 </a:t>
            </a:r>
            <a:r>
              <a:rPr lang="en-US" altLang="zh-TW" sz="2800" dirty="0" smtClean="0"/>
              <a:t>(Harassment):</a:t>
            </a:r>
            <a:r>
              <a:rPr lang="zh-TW" altLang="en-US" sz="2800" dirty="0" smtClean="0"/>
              <a:t> </a:t>
            </a:r>
            <a:r>
              <a:rPr lang="en-US" altLang="zh-TW" sz="3000" dirty="0" smtClean="0"/>
              <a:t> </a:t>
            </a:r>
            <a:r>
              <a:rPr lang="zh-TW" altLang="en-US" sz="3000" dirty="0" smtClean="0"/>
              <a:t>性騷擾 </a:t>
            </a:r>
            <a:r>
              <a:rPr lang="en-US" altLang="zh-TW" sz="3000" dirty="0" smtClean="0"/>
              <a:t>/</a:t>
            </a:r>
            <a:r>
              <a:rPr lang="zh-TW" altLang="en-US" sz="3000" dirty="0" smtClean="0"/>
              <a:t> 殘疾騷擾 </a:t>
            </a:r>
            <a:r>
              <a:rPr lang="en-US" altLang="zh-TW" sz="3000" dirty="0" smtClean="0"/>
              <a:t>/</a:t>
            </a:r>
            <a:r>
              <a:rPr lang="zh-TW" altLang="en-US" sz="3000" dirty="0" smtClean="0"/>
              <a:t> 種族騷擾</a:t>
            </a:r>
            <a:endParaRPr lang="en-US" altLang="zh-TW" sz="3000" dirty="0" smtClean="0"/>
          </a:p>
          <a:p>
            <a:pPr algn="ctr">
              <a:buNone/>
            </a:pPr>
            <a:r>
              <a:rPr lang="zh-TW" altLang="en-US" sz="3000" dirty="0" smtClean="0"/>
              <a:t> 中傷 </a:t>
            </a:r>
            <a:r>
              <a:rPr lang="en-US" altLang="zh-TW" sz="2800" dirty="0" smtClean="0"/>
              <a:t>(Vilification):</a:t>
            </a:r>
            <a:r>
              <a:rPr lang="en-US" altLang="zh-TW" sz="3000" dirty="0" smtClean="0"/>
              <a:t> </a:t>
            </a:r>
            <a:r>
              <a:rPr lang="zh-TW" altLang="en-US" sz="3000" dirty="0" smtClean="0"/>
              <a:t>殘疾中傷 </a:t>
            </a:r>
            <a:r>
              <a:rPr lang="en-US" altLang="zh-TW" sz="3000" dirty="0" smtClean="0"/>
              <a:t>/ </a:t>
            </a:r>
            <a:r>
              <a:rPr lang="zh-TW" altLang="en-US" sz="3000" dirty="0" smtClean="0"/>
              <a:t>種族中傷</a:t>
            </a:r>
          </a:p>
        </p:txBody>
      </p:sp>
      <p:pic>
        <p:nvPicPr>
          <p:cNvPr id="2050" name="Picture 2" descr="C:\Users\christycheung\Pictures\EOC\silhouette.jpg"/>
          <p:cNvPicPr>
            <a:picLocks noChangeAspect="1" noChangeArrowheads="1"/>
          </p:cNvPicPr>
          <p:nvPr/>
        </p:nvPicPr>
        <p:blipFill>
          <a:blip r:embed="rId3" cstate="print"/>
          <a:srcRect/>
          <a:stretch>
            <a:fillRect/>
          </a:stretch>
        </p:blipFill>
        <p:spPr bwMode="auto">
          <a:xfrm>
            <a:off x="3707904" y="3491206"/>
            <a:ext cx="1368152" cy="214534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 </a:t>
            </a:r>
            <a:r>
              <a:rPr lang="en-US" altLang="zh-TW" sz="3600" dirty="0" smtClean="0"/>
              <a:t>–</a:t>
            </a:r>
            <a:r>
              <a:rPr lang="zh-TW" altLang="en-US" sz="3600" dirty="0" smtClean="0"/>
              <a:t> </a:t>
            </a:r>
            <a:r>
              <a:rPr lang="zh-TW" altLang="en-US" sz="3600" b="1" dirty="0" smtClean="0">
                <a:solidFill>
                  <a:schemeClr val="accent3">
                    <a:lumMod val="50000"/>
                  </a:schemeClr>
                </a:solidFill>
              </a:rPr>
              <a:t>涵蓋範疇</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9" name="內容版面配置區 8"/>
          <p:cNvSpPr>
            <a:spLocks noGrp="1"/>
          </p:cNvSpPr>
          <p:nvPr>
            <p:ph idx="1"/>
          </p:nvPr>
        </p:nvSpPr>
        <p:spPr>
          <a:xfrm>
            <a:off x="467544" y="1628801"/>
            <a:ext cx="8229600" cy="4896544"/>
          </a:xfrm>
        </p:spPr>
        <p:txBody>
          <a:bodyPr>
            <a:normAutofit/>
          </a:bodyPr>
          <a:lstStyle/>
          <a:p>
            <a:pPr algn="ctr">
              <a:buNone/>
            </a:pPr>
            <a:r>
              <a:rPr lang="zh-TW" altLang="en-US" dirty="0" smtClean="0"/>
              <a:t> </a:t>
            </a:r>
            <a:r>
              <a:rPr lang="zh-TW" altLang="en-US" sz="3000" dirty="0" smtClean="0"/>
              <a:t>僱傭</a:t>
            </a:r>
            <a:endParaRPr lang="en-US" altLang="zh-TW" sz="3000" dirty="0" smtClean="0"/>
          </a:p>
          <a:p>
            <a:pPr algn="ctr">
              <a:buNone/>
            </a:pPr>
            <a:r>
              <a:rPr lang="zh-TW" altLang="en-US" sz="3000" dirty="0" smtClean="0"/>
              <a:t> 貨品、設施及服務的提供</a:t>
            </a:r>
            <a:endParaRPr lang="en-US" altLang="zh-TW" sz="3000" dirty="0" smtClean="0"/>
          </a:p>
          <a:p>
            <a:pPr algn="ctr">
              <a:buNone/>
            </a:pPr>
            <a:r>
              <a:rPr lang="zh-TW" altLang="en-US" sz="3000" dirty="0" smtClean="0"/>
              <a:t> 進出處所 </a:t>
            </a:r>
            <a:r>
              <a:rPr lang="en-US" altLang="zh-TW" sz="2800" b="1" i="1" dirty="0" smtClean="0">
                <a:solidFill>
                  <a:schemeClr val="accent3">
                    <a:lumMod val="50000"/>
                  </a:schemeClr>
                </a:solidFill>
              </a:rPr>
              <a:t>(</a:t>
            </a:r>
            <a:r>
              <a:rPr lang="zh-TW" altLang="en-US" sz="2800" b="1" i="1" dirty="0" smtClean="0">
                <a:solidFill>
                  <a:schemeClr val="accent3">
                    <a:lumMod val="50000"/>
                  </a:schemeClr>
                </a:solidFill>
              </a:rPr>
              <a:t>殘疾歧視條例</a:t>
            </a:r>
            <a:r>
              <a:rPr lang="en-US" altLang="zh-TW" sz="2800" b="1" i="1" dirty="0" smtClean="0">
                <a:solidFill>
                  <a:schemeClr val="accent3">
                    <a:lumMod val="50000"/>
                  </a:schemeClr>
                </a:solidFill>
              </a:rPr>
              <a:t>)</a:t>
            </a:r>
            <a:endParaRPr lang="en-US" altLang="zh-TW" sz="3000" b="1" i="1" dirty="0" smtClean="0">
              <a:solidFill>
                <a:schemeClr val="accent3">
                  <a:lumMod val="50000"/>
                </a:schemeClr>
              </a:solidFill>
            </a:endParaRPr>
          </a:p>
          <a:p>
            <a:pPr algn="ctr">
              <a:buNone/>
            </a:pPr>
            <a:r>
              <a:rPr lang="zh-TW" altLang="en-US" sz="3000" dirty="0" smtClean="0"/>
              <a:t> 教育</a:t>
            </a:r>
            <a:endParaRPr lang="en-US" altLang="zh-TW" sz="3000" dirty="0" smtClean="0"/>
          </a:p>
          <a:p>
            <a:pPr algn="ctr">
              <a:buNone/>
            </a:pPr>
            <a:r>
              <a:rPr lang="zh-TW" altLang="en-US" sz="3000" dirty="0" smtClean="0"/>
              <a:t> 處所的處置或管理</a:t>
            </a:r>
            <a:endParaRPr lang="en-US" altLang="zh-TW" sz="3000" dirty="0" smtClean="0"/>
          </a:p>
          <a:p>
            <a:pPr algn="ctr">
              <a:buNone/>
            </a:pPr>
            <a:r>
              <a:rPr lang="zh-TW" altLang="en-US" sz="3000" dirty="0" smtClean="0"/>
              <a:t> 會社及體育活動</a:t>
            </a:r>
            <a:endParaRPr lang="en-US" altLang="zh-TW" sz="3000" dirty="0" smtClean="0"/>
          </a:p>
          <a:p>
            <a:pPr algn="ctr">
              <a:buNone/>
            </a:pPr>
            <a:r>
              <a:rPr lang="zh-TW" altLang="en-US" sz="3000" dirty="0" smtClean="0"/>
              <a:t> 政府執行職能或行使權力</a:t>
            </a:r>
            <a:r>
              <a:rPr lang="en-US" altLang="zh-TW" sz="2800" b="1" i="1" dirty="0" smtClean="0">
                <a:solidFill>
                  <a:schemeClr val="accent3">
                    <a:lumMod val="50000"/>
                  </a:schemeClr>
                </a:solidFill>
              </a:rPr>
              <a:t>(</a:t>
            </a:r>
            <a:r>
              <a:rPr lang="zh-TW" altLang="en-US" sz="2800" b="1" i="1" dirty="0" smtClean="0">
                <a:solidFill>
                  <a:schemeClr val="accent3">
                    <a:lumMod val="50000"/>
                  </a:schemeClr>
                </a:solidFill>
              </a:rPr>
              <a:t>種族歧視條例除外</a:t>
            </a:r>
            <a:r>
              <a:rPr lang="en-US" altLang="zh-TW" sz="2800" b="1" i="1" dirty="0" smtClean="0">
                <a:solidFill>
                  <a:schemeClr val="accent3">
                    <a:lumMod val="50000"/>
                  </a:schemeClr>
                </a:solidFill>
              </a:rPr>
              <a:t>)</a:t>
            </a:r>
            <a:endParaRPr lang="en-US" altLang="zh-TW" sz="3000" b="1" i="1" dirty="0" smtClean="0">
              <a:solidFill>
                <a:schemeClr val="accent3">
                  <a:lumMod val="50000"/>
                </a:schemeClr>
              </a:solidFill>
            </a:endParaRPr>
          </a:p>
          <a:p>
            <a:pPr algn="ctr">
              <a:buNone/>
            </a:pPr>
            <a:endParaRPr lang="zh-TW" altLang="en-US"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 </a:t>
            </a:r>
            <a:r>
              <a:rPr lang="en-US" altLang="zh-TW" sz="3600" dirty="0" smtClean="0"/>
              <a:t>– </a:t>
            </a:r>
            <a:r>
              <a:rPr lang="zh-TW" altLang="en-US" sz="3600" b="1" dirty="0" smtClean="0">
                <a:solidFill>
                  <a:schemeClr val="accent3">
                    <a:lumMod val="50000"/>
                  </a:schemeClr>
                </a:solidFill>
              </a:rPr>
              <a:t>法律責任</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9" name="內容版面配置區 8"/>
          <p:cNvSpPr>
            <a:spLocks noGrp="1"/>
          </p:cNvSpPr>
          <p:nvPr>
            <p:ph idx="1"/>
          </p:nvPr>
        </p:nvSpPr>
        <p:spPr>
          <a:xfrm>
            <a:off x="467544" y="1628801"/>
            <a:ext cx="8229600" cy="4896544"/>
          </a:xfrm>
        </p:spPr>
        <p:txBody>
          <a:bodyPr>
            <a:normAutofit/>
          </a:bodyPr>
          <a:lstStyle/>
          <a:p>
            <a:pPr algn="ctr">
              <a:buNone/>
            </a:pPr>
            <a:r>
              <a:rPr lang="zh-TW" altLang="en-US" sz="3000" b="1" u="sng" dirty="0" smtClean="0"/>
              <a:t>僱員</a:t>
            </a:r>
            <a:r>
              <a:rPr lang="zh-TW" altLang="en-US" sz="3000" u="sng" dirty="0" smtClean="0"/>
              <a:t>的個人責任</a:t>
            </a:r>
            <a:endParaRPr lang="en-US" altLang="zh-TW" sz="3000" u="sng" dirty="0" smtClean="0"/>
          </a:p>
          <a:p>
            <a:pPr algn="ctr">
              <a:buNone/>
            </a:pPr>
            <a:r>
              <a:rPr lang="zh-TW" altLang="en-US" sz="3000" dirty="0" smtClean="0"/>
              <a:t>自己作出任何歧視 </a:t>
            </a:r>
            <a:r>
              <a:rPr lang="en-US" altLang="zh-TW" sz="3000" dirty="0" smtClean="0"/>
              <a:t>/</a:t>
            </a:r>
            <a:r>
              <a:rPr lang="zh-TW" altLang="en-US" sz="3000" dirty="0" smtClean="0"/>
              <a:t> 騷擾等行為</a:t>
            </a:r>
            <a:endParaRPr lang="en-US" altLang="zh-TW" sz="3000" dirty="0" smtClean="0"/>
          </a:p>
          <a:p>
            <a:pPr algn="ctr">
              <a:buNone/>
            </a:pPr>
            <a:r>
              <a:rPr lang="zh-TW" altLang="en-US" sz="3000" dirty="0" smtClean="0"/>
              <a:t>指示、施壓、或明知而協助他人</a:t>
            </a:r>
            <a:endParaRPr lang="en-US" altLang="zh-TW" sz="3000" dirty="0" smtClean="0"/>
          </a:p>
          <a:p>
            <a:pPr algn="ctr">
              <a:buNone/>
            </a:pPr>
            <a:r>
              <a:rPr lang="zh-TW" altLang="en-US" sz="3000" dirty="0" smtClean="0"/>
              <a:t>作出條例下的違法行為</a:t>
            </a:r>
          </a:p>
          <a:p>
            <a:pPr marL="578358" indent="-514350">
              <a:buNone/>
            </a:pPr>
            <a:endParaRPr lang="en-US" altLang="zh-TW" sz="1600" dirty="0" smtClean="0"/>
          </a:p>
          <a:p>
            <a:pPr marL="578358" indent="-514350">
              <a:buNone/>
            </a:pPr>
            <a:endParaRPr lang="zh-TW" altLang="en-US" u="sng" dirty="0" smtClean="0"/>
          </a:p>
          <a:p>
            <a:pPr algn="ctr">
              <a:buNone/>
            </a:pPr>
            <a:endParaRPr lang="zh-TW" altLang="en-US" dirty="0"/>
          </a:p>
        </p:txBody>
      </p:sp>
      <p:pic>
        <p:nvPicPr>
          <p:cNvPr id="1026" name="Picture 2" descr="C:\Users\christycheung\Desktop\12.jpg"/>
          <p:cNvPicPr>
            <a:picLocks noChangeAspect="1" noChangeArrowheads="1"/>
          </p:cNvPicPr>
          <p:nvPr/>
        </p:nvPicPr>
        <p:blipFill>
          <a:blip r:embed="rId3" cstate="print"/>
          <a:srcRect/>
          <a:stretch>
            <a:fillRect/>
          </a:stretch>
        </p:blipFill>
        <p:spPr bwMode="auto">
          <a:xfrm>
            <a:off x="3275856" y="4005064"/>
            <a:ext cx="2448272" cy="1632181"/>
          </a:xfrm>
          <a:prstGeom prst="rect">
            <a:avLst/>
          </a:prstGeom>
          <a:ln>
            <a:noFill/>
          </a:ln>
          <a:effectLst>
            <a:outerShdw blurRad="190500" algn="tl" rotWithShape="0">
              <a:srgbClr val="000000">
                <a:alpha val="70000"/>
              </a:srgbClr>
            </a:outerShdw>
          </a:effectLst>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zh-TW" altLang="en-US" sz="3600" b="1" dirty="0" smtClean="0">
                <a:latin typeface="+mj-ea"/>
              </a:rPr>
              <a:t>現時香港的反歧視法例 </a:t>
            </a:r>
            <a:r>
              <a:rPr lang="en-US" altLang="zh-TW" sz="3600" dirty="0" smtClean="0"/>
              <a:t>– </a:t>
            </a:r>
            <a:r>
              <a:rPr lang="zh-TW" altLang="en-US" sz="3600" b="1" dirty="0" smtClean="0">
                <a:solidFill>
                  <a:schemeClr val="accent3">
                    <a:lumMod val="50000"/>
                  </a:schemeClr>
                </a:solidFill>
              </a:rPr>
              <a:t>法律責任</a:t>
            </a:r>
            <a:endParaRPr lang="zh-TW" altLang="en-US" sz="4000" b="1" dirty="0">
              <a:solidFill>
                <a:schemeClr val="accent3">
                  <a:lumMod val="50000"/>
                </a:schemeClr>
              </a:solidFill>
              <a:latin typeface="+mj-ea"/>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
        <p:nvSpPr>
          <p:cNvPr id="9" name="內容版面配置區 8"/>
          <p:cNvSpPr>
            <a:spLocks noGrp="1"/>
          </p:cNvSpPr>
          <p:nvPr>
            <p:ph idx="1"/>
          </p:nvPr>
        </p:nvSpPr>
        <p:spPr>
          <a:xfrm>
            <a:off x="467544" y="1628801"/>
            <a:ext cx="8229600" cy="4896544"/>
          </a:xfrm>
        </p:spPr>
        <p:txBody>
          <a:bodyPr>
            <a:normAutofit/>
          </a:bodyPr>
          <a:lstStyle/>
          <a:p>
            <a:pPr marL="578358" indent="-514350" algn="ctr">
              <a:buNone/>
            </a:pPr>
            <a:r>
              <a:rPr lang="zh-TW" altLang="en-US" sz="3000" b="1" u="sng" dirty="0" smtClean="0"/>
              <a:t>僱主</a:t>
            </a:r>
            <a:r>
              <a:rPr lang="zh-TW" altLang="en-US" sz="3000" u="sng" dirty="0" smtClean="0"/>
              <a:t>的法律責任</a:t>
            </a:r>
            <a:endParaRPr lang="en-US" altLang="zh-TW" sz="3000" u="sng" dirty="0" smtClean="0"/>
          </a:p>
          <a:p>
            <a:pPr algn="ctr">
              <a:buNone/>
            </a:pPr>
            <a:r>
              <a:rPr lang="zh-TW" altLang="en-US" sz="3000" dirty="0" smtClean="0"/>
              <a:t>僱主本身對違法行為的責任</a:t>
            </a:r>
            <a:endParaRPr lang="en-US" altLang="zh-TW" sz="3000" dirty="0" smtClean="0"/>
          </a:p>
          <a:p>
            <a:pPr algn="ctr">
              <a:buNone/>
            </a:pPr>
            <a:r>
              <a:rPr lang="zh-TW" altLang="en-US" sz="3000" dirty="0" smtClean="0"/>
              <a:t>僱主對其僱員在受僱期間所作的違法行為</a:t>
            </a:r>
            <a:endParaRPr lang="en-US" altLang="zh-TW" sz="3000" dirty="0" smtClean="0"/>
          </a:p>
          <a:p>
            <a:pPr algn="ctr">
              <a:buNone/>
            </a:pPr>
            <a:r>
              <a:rPr lang="en-US" altLang="zh-TW" sz="3000" dirty="0" smtClean="0"/>
              <a:t>	</a:t>
            </a:r>
            <a:r>
              <a:rPr lang="zh-TW" altLang="en-US" sz="3000" dirty="0" smtClean="0"/>
              <a:t>須負上</a:t>
            </a:r>
            <a:r>
              <a:rPr lang="zh-TW" altLang="en-US" sz="3000" b="1" dirty="0" smtClean="0"/>
              <a:t>轉承責任 </a:t>
            </a:r>
            <a:r>
              <a:rPr lang="en-US" altLang="zh-TW" sz="3000" dirty="0" smtClean="0"/>
              <a:t>(Vicarious liability)</a:t>
            </a:r>
            <a:endParaRPr lang="zh-TW" altLang="en-US" sz="3000" dirty="0" smtClean="0"/>
          </a:p>
          <a:p>
            <a:pPr marL="578358" indent="-514350">
              <a:buNone/>
            </a:pPr>
            <a:endParaRPr lang="zh-TW" altLang="en-US" u="sng" dirty="0" smtClean="0"/>
          </a:p>
          <a:p>
            <a:pPr algn="ctr">
              <a:buNone/>
            </a:pPr>
            <a:endParaRPr lang="zh-TW" altLang="en-US" dirty="0"/>
          </a:p>
        </p:txBody>
      </p:sp>
      <p:pic>
        <p:nvPicPr>
          <p:cNvPr id="2050" name="Picture 2" descr="C:\Users\christycheung\Desktop\arrows.jpg"/>
          <p:cNvPicPr>
            <a:picLocks noChangeAspect="1" noChangeArrowheads="1"/>
          </p:cNvPicPr>
          <p:nvPr/>
        </p:nvPicPr>
        <p:blipFill>
          <a:blip r:embed="rId3" cstate="print"/>
          <a:srcRect/>
          <a:stretch>
            <a:fillRect/>
          </a:stretch>
        </p:blipFill>
        <p:spPr bwMode="auto">
          <a:xfrm>
            <a:off x="3616176" y="4080284"/>
            <a:ext cx="2107952" cy="1580964"/>
          </a:xfrm>
          <a:prstGeom prst="rect">
            <a:avLst/>
          </a:prstGeom>
          <a:ln>
            <a:noFill/>
          </a:ln>
          <a:effectLst>
            <a:outerShdw blurRad="190500" algn="tl" rotWithShape="0">
              <a:srgbClr val="000000">
                <a:alpha val="70000"/>
              </a:srgbClr>
            </a:outerShdw>
          </a:effectLst>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3015</TotalTime>
  <Words>730</Words>
  <Application>Microsoft Office PowerPoint</Application>
  <PresentationFormat>如螢幕大小 (4:3)</PresentationFormat>
  <Paragraphs>135</Paragraphs>
  <Slides>15</Slides>
  <Notes>5</Notes>
  <HiddenSlides>0</HiddenSlides>
  <MMClips>0</MMClips>
  <ScaleCrop>false</ScaleCrop>
  <HeadingPairs>
    <vt:vector size="4" baseType="variant">
      <vt:variant>
        <vt:lpstr>佈景主題</vt:lpstr>
      </vt:variant>
      <vt:variant>
        <vt:i4>3</vt:i4>
      </vt:variant>
      <vt:variant>
        <vt:lpstr>投影片標題</vt:lpstr>
      </vt:variant>
      <vt:variant>
        <vt:i4>15</vt:i4>
      </vt:variant>
    </vt:vector>
  </HeadingPairs>
  <TitlesOfParts>
    <vt:vector size="18" baseType="lpstr">
      <vt:lpstr>Office 佈景主題</vt:lpstr>
      <vt:lpstr>自訂設計</vt:lpstr>
      <vt:lpstr>1_自訂設計</vt:lpstr>
      <vt:lpstr>投影片 1</vt:lpstr>
      <vt:lpstr>現時香港的反歧視法例</vt:lpstr>
      <vt:lpstr>現時香港的反歧視法例 – 直接歧視</vt:lpstr>
      <vt:lpstr>現時香港的反歧視法例 – 間接歧視</vt:lpstr>
      <vt:lpstr>現時香港的反歧視法例 – 違法行為 (I)</vt:lpstr>
      <vt:lpstr>現時香港的反歧視法例 – 違法行為 (II)</vt:lpstr>
      <vt:lpstr>現時香港的反歧視法例 – 涵蓋範疇</vt:lpstr>
      <vt:lpstr>現時香港的反歧視法例 – 法律責任</vt:lpstr>
      <vt:lpstr>現時香港的反歧視法例 – 法律責任</vt:lpstr>
      <vt:lpstr>少數族裔 – 人口概況 (2011)</vt:lpstr>
      <vt:lpstr> 殘疾人士 – 人口概況 (2013) </vt:lpstr>
      <vt:lpstr>有關《殘疾歧視條例》的投訴</vt:lpstr>
      <vt:lpstr>有關《性別歧視條例》的投訴</vt:lpstr>
      <vt:lpstr>投影片 14</vt:lpstr>
      <vt:lpstr>投影片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「中小企推廣平等工作間」 分享會</dc:title>
  <dc:creator>christycheung</dc:creator>
  <cp:lastModifiedBy>christycheung</cp:lastModifiedBy>
  <cp:revision>152</cp:revision>
  <dcterms:created xsi:type="dcterms:W3CDTF">2014-10-21T03:53:55Z</dcterms:created>
  <dcterms:modified xsi:type="dcterms:W3CDTF">2015-02-02T04:29:16Z</dcterms:modified>
</cp:coreProperties>
</file>