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65" r:id="rId2"/>
    <p:sldId id="294" r:id="rId3"/>
    <p:sldId id="259" r:id="rId4"/>
    <p:sldId id="318" r:id="rId5"/>
    <p:sldId id="305" r:id="rId6"/>
    <p:sldId id="275" r:id="rId7"/>
    <p:sldId id="292" r:id="rId8"/>
    <p:sldId id="317" r:id="rId9"/>
    <p:sldId id="276" r:id="rId10"/>
    <p:sldId id="279" r:id="rId11"/>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0033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474"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2400" y="-114"/>
      </p:cViewPr>
      <p:guideLst>
        <p:guide orient="horz" pos="3126"/>
        <p:guide pos="214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5DA65900-257C-4BBD-9B4E-E3B2DFB1F720}"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1CECD71F-4717-42F6-B743-5B9966C4E7C2}" type="datetimeFigureOut">
              <a:rPr lang="zh-TW" altLang="en-US" smtClean="0"/>
              <a:pPr/>
              <a:t>2015/2/2</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5"/>
            <a:ext cx="5438140" cy="446698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4DA8F6B1-3235-45E9-BA54-9CC61F03DD9C}"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1</a:t>
            </a:fld>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2</a:t>
            </a:fld>
            <a:endParaRPr lang="zh-TW"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3</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4</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5</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6</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7</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8</a:t>
            </a:fld>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4DA8F6B1-3235-45E9-BA54-9CC61F03DD9C}" type="slidenum">
              <a:rPr lang="zh-TW" altLang="en-US" smtClean="0"/>
              <a:pPr/>
              <a:t>9</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19FCFE7-7C9C-428A-A5DA-5A3342A408C8}" type="datetimeFigureOut">
              <a:rPr lang="zh-TW" altLang="en-US" smtClean="0"/>
              <a:pPr/>
              <a:t>2015/2/2</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C42AFAD-EAE1-4A10-99B5-C925333F4D5A}"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FCFE7-7C9C-428A-A5DA-5A3342A408C8}" type="datetimeFigureOut">
              <a:rPr lang="zh-TW" altLang="en-US" smtClean="0"/>
              <a:pPr/>
              <a:t>2015/2/2</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42AFAD-EAE1-4A10-99B5-C925333F4D5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340768"/>
            <a:ext cx="8229600" cy="4525963"/>
          </a:xfrm>
        </p:spPr>
        <p:txBody>
          <a:bodyPr>
            <a:normAutofit fontScale="92500" lnSpcReduction="10000"/>
          </a:bodyPr>
          <a:lstStyle/>
          <a:p>
            <a:pPr algn="ctr">
              <a:buNone/>
            </a:pPr>
            <a:r>
              <a:rPr lang="zh-TW" altLang="zh-TW" sz="6000" b="1" dirty="0" smtClean="0">
                <a:effectLst>
                  <a:outerShdw blurRad="38100" dist="38100" dir="2700000" algn="tl">
                    <a:srgbClr val="000000">
                      <a:alpha val="43137"/>
                    </a:srgbClr>
                  </a:outerShdw>
                </a:effectLst>
                <a:latin typeface="+mj-ea"/>
              </a:rPr>
              <a:t>個案研究</a:t>
            </a:r>
            <a:endParaRPr lang="en-US" altLang="zh-TW" sz="6000" b="1" dirty="0">
              <a:effectLst>
                <a:outerShdw blurRad="38100" dist="38100" dir="2700000" algn="tl">
                  <a:srgbClr val="000000">
                    <a:alpha val="43137"/>
                  </a:srgbClr>
                </a:outerShdw>
              </a:effectLst>
              <a:latin typeface="+mj-ea"/>
            </a:endParaRPr>
          </a:p>
          <a:p>
            <a:pPr>
              <a:buNone/>
            </a:pPr>
            <a:endParaRPr lang="en-US" altLang="zh-TW" sz="2000" dirty="0" smtClean="0"/>
          </a:p>
          <a:p>
            <a:pPr>
              <a:buNone/>
            </a:pPr>
            <a:endParaRPr lang="en-US" altLang="zh-TW" sz="2000" dirty="0" smtClean="0"/>
          </a:p>
          <a:p>
            <a:pPr>
              <a:buNone/>
            </a:pPr>
            <a:endParaRPr lang="en-US" altLang="zh-TW" sz="2000" dirty="0" smtClean="0"/>
          </a:p>
          <a:p>
            <a:pPr>
              <a:buNone/>
            </a:pPr>
            <a:endParaRPr lang="en-US" altLang="zh-TW" sz="2000" dirty="0" smtClean="0"/>
          </a:p>
          <a:p>
            <a:pPr>
              <a:buNone/>
            </a:pPr>
            <a:endParaRPr lang="en-US" altLang="zh-TW" sz="2000" dirty="0"/>
          </a:p>
          <a:p>
            <a:pPr algn="ctr">
              <a:buNone/>
            </a:pPr>
            <a:r>
              <a:rPr lang="zh-TW" altLang="en-US" sz="3400" dirty="0" smtClean="0"/>
              <a:t> </a:t>
            </a:r>
            <a:r>
              <a:rPr lang="zh-TW" altLang="zh-TW" sz="2800" dirty="0" smtClean="0"/>
              <a:t>平等</a:t>
            </a:r>
            <a:r>
              <a:rPr lang="zh-TW" altLang="zh-TW" sz="2800" dirty="0"/>
              <a:t>機會</a:t>
            </a:r>
            <a:r>
              <a:rPr lang="zh-TW" altLang="zh-TW" sz="2800" dirty="0" smtClean="0"/>
              <a:t>委員會</a:t>
            </a:r>
            <a:endParaRPr lang="en-US" altLang="zh-TW" sz="2800" dirty="0" smtClean="0"/>
          </a:p>
          <a:p>
            <a:pPr algn="ctr">
              <a:buNone/>
            </a:pPr>
            <a:r>
              <a:rPr lang="zh-TW" altLang="zh-TW" sz="2800" dirty="0" smtClean="0"/>
              <a:t>高級</a:t>
            </a:r>
            <a:r>
              <a:rPr lang="zh-TW" altLang="zh-TW" sz="2800" dirty="0"/>
              <a:t>政策及研究</a:t>
            </a:r>
            <a:r>
              <a:rPr lang="zh-TW" altLang="zh-TW" sz="2800" dirty="0" smtClean="0"/>
              <a:t>主任</a:t>
            </a:r>
            <a:endParaRPr lang="en-US" altLang="zh-TW" sz="2800" dirty="0" smtClean="0"/>
          </a:p>
          <a:p>
            <a:pPr algn="ctr">
              <a:buNone/>
            </a:pPr>
            <a:r>
              <a:rPr lang="zh-TW" altLang="zh-TW" sz="2800" dirty="0" smtClean="0"/>
              <a:t>麥</a:t>
            </a:r>
            <a:r>
              <a:rPr lang="zh-TW" altLang="zh-TW" sz="2800" dirty="0"/>
              <a:t>光源</a:t>
            </a:r>
            <a:r>
              <a:rPr lang="zh-TW" altLang="zh-TW" sz="2800" dirty="0" smtClean="0"/>
              <a:t>先生</a:t>
            </a:r>
            <a:endParaRPr lang="en-US" altLang="zh-TW" sz="2800" dirty="0" smtClean="0"/>
          </a:p>
          <a:p>
            <a:pPr algn="ctr">
              <a:buNone/>
            </a:pPr>
            <a:r>
              <a:rPr lang="en-US" altLang="zh-TW" sz="2800" dirty="0" smtClean="0"/>
              <a:t>2015</a:t>
            </a:r>
            <a:r>
              <a:rPr lang="zh-TW" altLang="en-US" sz="2800" dirty="0" smtClean="0"/>
              <a:t>年</a:t>
            </a:r>
            <a:r>
              <a:rPr lang="en-US" altLang="zh-TW" sz="2800" dirty="0" smtClean="0"/>
              <a:t>2</a:t>
            </a:r>
            <a:r>
              <a:rPr lang="zh-TW" altLang="en-US" sz="2800" dirty="0" smtClean="0"/>
              <a:t>月</a:t>
            </a:r>
            <a:r>
              <a:rPr lang="en-US" altLang="zh-TW" sz="2800" dirty="0" smtClean="0"/>
              <a:t>7</a:t>
            </a:r>
            <a:r>
              <a:rPr lang="zh-TW" altLang="en-US" sz="2800" dirty="0" smtClean="0"/>
              <a:t>日</a:t>
            </a:r>
            <a:endParaRPr lang="en-US" altLang="zh-TW" sz="2800" dirty="0" smtClean="0"/>
          </a:p>
          <a:p>
            <a:pPr algn="ctr">
              <a:buNone/>
            </a:pPr>
            <a:endParaRPr lang="zh-TW" altLang="zh-TW" sz="2800" dirty="0"/>
          </a:p>
          <a:p>
            <a:pPr>
              <a:buNone/>
            </a:pPr>
            <a:endParaRPr lang="zh-TW" altLang="en-US" sz="4000" dirty="0"/>
          </a:p>
        </p:txBody>
      </p:sp>
      <p:pic>
        <p:nvPicPr>
          <p:cNvPr id="5"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spTree>
  </p:cSld>
  <p:clrMapOvr>
    <a:masterClrMapping/>
  </p:clrMapOvr>
  <p:transition spd="med">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6632"/>
            <a:ext cx="8229600" cy="1143000"/>
          </a:xfrm>
          <a:noFill/>
          <a:ln>
            <a:noFill/>
          </a:ln>
        </p:spPr>
        <p:style>
          <a:lnRef idx="2">
            <a:schemeClr val="accent1"/>
          </a:lnRef>
          <a:fillRef idx="1">
            <a:schemeClr val="lt1"/>
          </a:fillRef>
          <a:effectRef idx="0">
            <a:schemeClr val="accent1"/>
          </a:effectRef>
          <a:fontRef idx="minor">
            <a:schemeClr val="dk1"/>
          </a:fontRef>
        </p:style>
        <p:txBody>
          <a:bodyPr>
            <a:normAutofit/>
          </a:bodyPr>
          <a:lstStyle/>
          <a:p>
            <a:endParaRPr lang="zh-TW" altLang="en-US" sz="4900" b="1" dirty="0">
              <a:solidFill>
                <a:srgbClr val="0070C0"/>
              </a:solidFill>
              <a:latin typeface="+mj-ea"/>
            </a:endParaRPr>
          </a:p>
        </p:txBody>
      </p:sp>
      <p:sp>
        <p:nvSpPr>
          <p:cNvPr id="3" name="內容版面配置區 2"/>
          <p:cNvSpPr>
            <a:spLocks noGrp="1"/>
          </p:cNvSpPr>
          <p:nvPr>
            <p:ph idx="1"/>
          </p:nvPr>
        </p:nvSpPr>
        <p:spPr>
          <a:xfrm>
            <a:off x="457200" y="1268760"/>
            <a:ext cx="8229600" cy="4525963"/>
          </a:xfrm>
        </p:spPr>
        <p:txBody>
          <a:bodyPr>
            <a:normAutofit/>
          </a:bodyPr>
          <a:lstStyle/>
          <a:p>
            <a:pPr algn="ctr">
              <a:buNone/>
            </a:pPr>
            <a:endParaRPr lang="en-US" altLang="zh-TW" sz="6000" dirty="0" smtClean="0"/>
          </a:p>
          <a:p>
            <a:pPr algn="ctr">
              <a:buNone/>
            </a:pPr>
            <a:r>
              <a:rPr lang="en-US" altLang="zh-TW" sz="6000" dirty="0" smtClean="0">
                <a:latin typeface="華康中特圓體" pitchFamily="49" charset="-120"/>
                <a:ea typeface="華康中特圓體" pitchFamily="49" charset="-120"/>
              </a:rPr>
              <a:t>~</a:t>
            </a:r>
            <a:r>
              <a:rPr lang="zh-TW" altLang="en-US" sz="6000" dirty="0" smtClean="0">
                <a:latin typeface="華康中特圓體" pitchFamily="49" charset="-120"/>
                <a:ea typeface="華康中特圓體" pitchFamily="49" charset="-120"/>
              </a:rPr>
              <a:t> </a:t>
            </a:r>
            <a:r>
              <a:rPr lang="zh-TW" altLang="en-US" sz="6000" dirty="0" smtClean="0">
                <a:effectLst>
                  <a:outerShdw blurRad="38100" dist="38100" dir="2700000" algn="tl">
                    <a:srgbClr val="000000">
                      <a:alpha val="43137"/>
                    </a:srgbClr>
                  </a:outerShdw>
                </a:effectLst>
                <a:latin typeface="華康中特圓體" pitchFamily="49" charset="-120"/>
                <a:ea typeface="華康中特圓體" pitchFamily="49" charset="-120"/>
              </a:rPr>
              <a:t>謝謝</a:t>
            </a:r>
            <a:r>
              <a:rPr lang="zh-TW" altLang="en-US" sz="6000" dirty="0" smtClean="0">
                <a:latin typeface="華康中特圓體" pitchFamily="49" charset="-120"/>
                <a:ea typeface="華康中特圓體" pitchFamily="49" charset="-120"/>
              </a:rPr>
              <a:t> </a:t>
            </a:r>
            <a:r>
              <a:rPr lang="en-US" altLang="zh-TW" sz="6000" dirty="0" smtClean="0">
                <a:latin typeface="華康中特圓體" pitchFamily="49" charset="-120"/>
                <a:ea typeface="華康中特圓體" pitchFamily="49" charset="-120"/>
              </a:rPr>
              <a:t>~</a:t>
            </a:r>
            <a:endParaRPr lang="zh-TW" altLang="en-US" sz="6000" dirty="0">
              <a:latin typeface="華康中特圓體" pitchFamily="49" charset="-120"/>
              <a:ea typeface="華康中特圓體" pitchFamily="49" charset="-120"/>
            </a:endParaRPr>
          </a:p>
        </p:txBody>
      </p:sp>
      <p:pic>
        <p:nvPicPr>
          <p:cNvPr id="7" name="Picture 3" descr="C:\Users\christycheung\Pictures\EOC\EOC-logo.png"/>
          <p:cNvPicPr>
            <a:picLocks noChangeAspect="1" noChangeArrowheads="1"/>
          </p:cNvPicPr>
          <p:nvPr/>
        </p:nvPicPr>
        <p:blipFill>
          <a:blip r:embed="rId2" cstate="print"/>
          <a:srcRect/>
          <a:stretch>
            <a:fillRect/>
          </a:stretch>
        </p:blipFill>
        <p:spPr bwMode="auto">
          <a:xfrm>
            <a:off x="8244408" y="6093296"/>
            <a:ext cx="678432" cy="556315"/>
          </a:xfrm>
          <a:prstGeom prst="rect">
            <a:avLst/>
          </a:prstGeom>
          <a:noFill/>
        </p:spPr>
      </p:pic>
    </p:spTree>
  </p:cSld>
  <p:clrMapOvr>
    <a:masterClrMapping/>
  </p:clrMapOvr>
  <p:transition spd="med">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1340768"/>
            <a:ext cx="8229600" cy="4525963"/>
          </a:xfrm>
          <a:noFill/>
        </p:spPr>
        <p:txBody>
          <a:bodyPr>
            <a:normAutofit/>
          </a:bodyPr>
          <a:lstStyle/>
          <a:p>
            <a:pPr algn="ctr">
              <a:buNone/>
            </a:pPr>
            <a:r>
              <a:rPr lang="zh-TW" altLang="zh-TW" sz="4400" b="1" dirty="0" smtClean="0">
                <a:solidFill>
                  <a:srgbClr val="C00000"/>
                </a:solidFill>
                <a:effectLst>
                  <a:outerShdw blurRad="38100" dist="38100" dir="2700000" algn="tl">
                    <a:srgbClr val="000000">
                      <a:alpha val="43137"/>
                    </a:srgbClr>
                  </a:outerShdw>
                </a:effectLst>
                <a:latin typeface="+mj-ea"/>
              </a:rPr>
              <a:t>個案</a:t>
            </a:r>
            <a:r>
              <a:rPr lang="zh-TW" altLang="en-US" sz="4400" b="1" dirty="0" smtClean="0">
                <a:solidFill>
                  <a:srgbClr val="C00000"/>
                </a:solidFill>
                <a:effectLst>
                  <a:outerShdw blurRad="38100" dist="38100" dir="2700000" algn="tl">
                    <a:srgbClr val="000000">
                      <a:alpha val="43137"/>
                    </a:srgbClr>
                  </a:outerShdw>
                </a:effectLst>
                <a:latin typeface="+mj-ea"/>
              </a:rPr>
              <a:t>一</a:t>
            </a:r>
            <a:r>
              <a:rPr lang="en-US" altLang="zh-TW" sz="4400" b="1" dirty="0" smtClean="0">
                <a:solidFill>
                  <a:srgbClr val="C00000"/>
                </a:solidFill>
                <a:effectLst>
                  <a:outerShdw blurRad="38100" dist="38100" dir="2700000" algn="tl">
                    <a:srgbClr val="000000">
                      <a:alpha val="43137"/>
                    </a:srgbClr>
                  </a:outerShdw>
                </a:effectLst>
                <a:latin typeface="+mj-ea"/>
              </a:rPr>
              <a:t>:</a:t>
            </a:r>
            <a:r>
              <a:rPr lang="zh-TW" altLang="en-US" sz="4400" b="1" dirty="0" smtClean="0">
                <a:solidFill>
                  <a:srgbClr val="C00000"/>
                </a:solidFill>
                <a:effectLst>
                  <a:outerShdw blurRad="38100" dist="38100" dir="2700000" algn="tl">
                    <a:srgbClr val="000000">
                      <a:alpha val="43137"/>
                    </a:srgbClr>
                  </a:outerShdw>
                </a:effectLst>
                <a:latin typeface="+mj-ea"/>
              </a:rPr>
              <a:t> 懷孕歧視</a:t>
            </a:r>
            <a:endParaRPr lang="en-US" altLang="zh-TW" sz="4400" b="1" dirty="0" smtClean="0">
              <a:solidFill>
                <a:srgbClr val="C00000"/>
              </a:solidFill>
              <a:effectLst>
                <a:outerShdw blurRad="38100" dist="38100" dir="2700000" algn="tl">
                  <a:srgbClr val="000000">
                    <a:alpha val="43137"/>
                  </a:srgbClr>
                </a:outerShdw>
              </a:effectLst>
              <a:latin typeface="+mj-ea"/>
            </a:endParaRPr>
          </a:p>
          <a:p>
            <a:pPr algn="ctr">
              <a:buNone/>
            </a:pPr>
            <a:r>
              <a:rPr lang="zh-TW" altLang="zh-TW" sz="4400" b="1" dirty="0" smtClean="0">
                <a:solidFill>
                  <a:srgbClr val="0070C0"/>
                </a:solidFill>
                <a:effectLst>
                  <a:outerShdw blurRad="38100" dist="38100" dir="2700000" algn="tl">
                    <a:srgbClr val="000000">
                      <a:alpha val="43137"/>
                    </a:srgbClr>
                  </a:outerShdw>
                </a:effectLst>
                <a:latin typeface="+mj-ea"/>
              </a:rPr>
              <a:t>個案</a:t>
            </a:r>
            <a:r>
              <a:rPr lang="zh-TW" altLang="en-US" sz="4400" b="1" dirty="0" smtClean="0">
                <a:solidFill>
                  <a:srgbClr val="0070C0"/>
                </a:solidFill>
                <a:effectLst>
                  <a:outerShdw blurRad="38100" dist="38100" dir="2700000" algn="tl">
                    <a:srgbClr val="000000">
                      <a:alpha val="43137"/>
                    </a:srgbClr>
                  </a:outerShdw>
                </a:effectLst>
                <a:latin typeface="+mj-ea"/>
              </a:rPr>
              <a:t>二</a:t>
            </a:r>
            <a:r>
              <a:rPr lang="en-US" altLang="zh-TW" sz="4400" b="1" dirty="0" smtClean="0">
                <a:solidFill>
                  <a:srgbClr val="0070C0"/>
                </a:solidFill>
                <a:effectLst>
                  <a:outerShdw blurRad="38100" dist="38100" dir="2700000" algn="tl">
                    <a:srgbClr val="000000">
                      <a:alpha val="43137"/>
                    </a:srgbClr>
                  </a:outerShdw>
                </a:effectLst>
                <a:latin typeface="+mj-ea"/>
              </a:rPr>
              <a:t>:</a:t>
            </a:r>
            <a:r>
              <a:rPr lang="zh-TW" altLang="en-US" sz="4400" b="1" dirty="0" smtClean="0">
                <a:solidFill>
                  <a:srgbClr val="0070C0"/>
                </a:solidFill>
                <a:effectLst>
                  <a:outerShdw blurRad="38100" dist="38100" dir="2700000" algn="tl">
                    <a:srgbClr val="000000">
                      <a:alpha val="43137"/>
                    </a:srgbClr>
                  </a:outerShdw>
                </a:effectLst>
                <a:latin typeface="+mj-ea"/>
              </a:rPr>
              <a:t> 殘疾歧視</a:t>
            </a:r>
            <a:endParaRPr lang="en-US" altLang="zh-TW" sz="4400" b="1" dirty="0" smtClean="0">
              <a:solidFill>
                <a:srgbClr val="0070C0"/>
              </a:solidFill>
              <a:effectLst>
                <a:outerShdw blurRad="38100" dist="38100" dir="2700000" algn="tl">
                  <a:srgbClr val="000000">
                    <a:alpha val="43137"/>
                  </a:srgbClr>
                </a:outerShdw>
              </a:effectLst>
              <a:latin typeface="+mj-ea"/>
            </a:endParaRPr>
          </a:p>
          <a:p>
            <a:pPr algn="ctr">
              <a:buNone/>
            </a:pPr>
            <a:r>
              <a:rPr lang="zh-TW" altLang="zh-TW" sz="4400" b="1" dirty="0" smtClean="0">
                <a:solidFill>
                  <a:schemeClr val="accent3">
                    <a:lumMod val="50000"/>
                  </a:schemeClr>
                </a:solidFill>
                <a:effectLst>
                  <a:outerShdw blurRad="38100" dist="38100" dir="2700000" algn="tl">
                    <a:srgbClr val="000000">
                      <a:alpha val="43137"/>
                    </a:srgbClr>
                  </a:outerShdw>
                </a:effectLst>
                <a:latin typeface="+mj-ea"/>
              </a:rPr>
              <a:t>個案</a:t>
            </a:r>
            <a:r>
              <a:rPr lang="zh-TW" altLang="en-US" sz="4400" b="1" dirty="0" smtClean="0">
                <a:solidFill>
                  <a:schemeClr val="accent3">
                    <a:lumMod val="50000"/>
                  </a:schemeClr>
                </a:solidFill>
                <a:effectLst>
                  <a:outerShdw blurRad="38100" dist="38100" dir="2700000" algn="tl">
                    <a:srgbClr val="000000">
                      <a:alpha val="43137"/>
                    </a:srgbClr>
                  </a:outerShdw>
                </a:effectLst>
                <a:latin typeface="+mj-ea"/>
              </a:rPr>
              <a:t>三</a:t>
            </a:r>
            <a:r>
              <a:rPr lang="en-US" altLang="zh-TW" sz="4400" b="1" dirty="0" smtClean="0">
                <a:solidFill>
                  <a:schemeClr val="accent3">
                    <a:lumMod val="50000"/>
                  </a:schemeClr>
                </a:solidFill>
                <a:effectLst>
                  <a:outerShdw blurRad="38100" dist="38100" dir="2700000" algn="tl">
                    <a:srgbClr val="000000">
                      <a:alpha val="43137"/>
                    </a:srgbClr>
                  </a:outerShdw>
                </a:effectLst>
                <a:latin typeface="+mj-ea"/>
              </a:rPr>
              <a:t>:</a:t>
            </a:r>
            <a:r>
              <a:rPr lang="zh-TW" altLang="en-US" sz="4400" b="1" dirty="0" smtClean="0">
                <a:solidFill>
                  <a:schemeClr val="accent3">
                    <a:lumMod val="50000"/>
                  </a:schemeClr>
                </a:solidFill>
                <a:effectLst>
                  <a:outerShdw blurRad="38100" dist="38100" dir="2700000" algn="tl">
                    <a:srgbClr val="000000">
                      <a:alpha val="43137"/>
                    </a:srgbClr>
                  </a:outerShdw>
                </a:effectLst>
                <a:latin typeface="+mj-ea"/>
              </a:rPr>
              <a:t> 種族歧視</a:t>
            </a:r>
            <a:r>
              <a:rPr lang="zh-TW" altLang="en-US" sz="4400" dirty="0" smtClean="0">
                <a:solidFill>
                  <a:srgbClr val="0070C0"/>
                </a:solidFill>
                <a:effectLst>
                  <a:outerShdw blurRad="38100" dist="38100" dir="2700000" algn="tl">
                    <a:srgbClr val="000000">
                      <a:alpha val="43137"/>
                    </a:srgbClr>
                  </a:outerShdw>
                </a:effectLst>
              </a:rPr>
              <a:t/>
            </a:r>
            <a:br>
              <a:rPr lang="zh-TW" altLang="en-US" sz="4400" dirty="0" smtClean="0">
                <a:solidFill>
                  <a:srgbClr val="0070C0"/>
                </a:solidFill>
                <a:effectLst>
                  <a:outerShdw blurRad="38100" dist="38100" dir="2700000" algn="tl">
                    <a:srgbClr val="000000">
                      <a:alpha val="43137"/>
                    </a:srgbClr>
                  </a:outerShdw>
                </a:effectLst>
              </a:rPr>
            </a:br>
            <a:r>
              <a:rPr lang="en-US" altLang="zh-TW" sz="4400" b="1" dirty="0" smtClean="0">
                <a:solidFill>
                  <a:srgbClr val="C00000"/>
                </a:solidFill>
                <a:latin typeface="+mj-ea"/>
              </a:rPr>
              <a:t/>
            </a:r>
            <a:br>
              <a:rPr lang="en-US" altLang="zh-TW" sz="4400" b="1" dirty="0" smtClean="0">
                <a:solidFill>
                  <a:srgbClr val="C00000"/>
                </a:solidFill>
                <a:latin typeface="+mj-ea"/>
              </a:rPr>
            </a:br>
            <a:endParaRPr lang="zh-TW" altLang="en-US" sz="4000" dirty="0"/>
          </a:p>
        </p:txBody>
      </p:sp>
      <p:pic>
        <p:nvPicPr>
          <p:cNvPr id="1027" name="Picture 3" descr="C:\Users\christycheung\Pictures\Magnifier-4.jpg"/>
          <p:cNvPicPr>
            <a:picLocks noChangeAspect="1" noChangeArrowheads="1"/>
          </p:cNvPicPr>
          <p:nvPr/>
        </p:nvPicPr>
        <p:blipFill>
          <a:blip r:embed="rId3" cstate="print"/>
          <a:srcRect/>
          <a:stretch>
            <a:fillRect/>
          </a:stretch>
        </p:blipFill>
        <p:spPr bwMode="auto">
          <a:xfrm>
            <a:off x="6660232" y="3356992"/>
            <a:ext cx="2232248" cy="2125100"/>
          </a:xfrm>
          <a:prstGeom prst="rect">
            <a:avLst/>
          </a:prstGeom>
          <a:noFill/>
        </p:spPr>
      </p:pic>
      <p:pic>
        <p:nvPicPr>
          <p:cNvPr id="5" name="Picture 3" descr="C:\Users\christycheung\Pictures\EOC\EOC-logo.png"/>
          <p:cNvPicPr>
            <a:picLocks noChangeAspect="1" noChangeArrowheads="1"/>
          </p:cNvPicPr>
          <p:nvPr/>
        </p:nvPicPr>
        <p:blipFill>
          <a:blip r:embed="rId4" cstate="print"/>
          <a:srcRect/>
          <a:stretch>
            <a:fillRect/>
          </a:stretch>
        </p:blipFill>
        <p:spPr bwMode="auto">
          <a:xfrm>
            <a:off x="8244408" y="6093296"/>
            <a:ext cx="678432" cy="556315"/>
          </a:xfrm>
          <a:prstGeom prst="rect">
            <a:avLst/>
          </a:prstGeom>
          <a:noFill/>
        </p:spPr>
      </p:pic>
    </p:spTree>
  </p:cSld>
  <p:clrMapOvr>
    <a:masterClrMapping/>
  </p:clrMapOvr>
  <p:transition spd="med">
    <p:circl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fontScale="90000"/>
          </a:bodyPr>
          <a:lstStyle/>
          <a:p>
            <a:r>
              <a:rPr lang="en-US" altLang="zh-TW" dirty="0" smtClean="0"/>
              <a:t/>
            </a:r>
            <a:br>
              <a:rPr lang="en-US" altLang="zh-TW" dirty="0" smtClean="0"/>
            </a:br>
            <a:r>
              <a:rPr lang="en-US" altLang="zh-TW" dirty="0" smtClean="0"/>
              <a:t/>
            </a:r>
            <a:br>
              <a:rPr lang="en-US" altLang="zh-TW" dirty="0" smtClean="0"/>
            </a:br>
            <a:r>
              <a:rPr lang="zh-TW" altLang="zh-TW" b="1" dirty="0" smtClean="0">
                <a:solidFill>
                  <a:srgbClr val="C00000"/>
                </a:solidFill>
                <a:effectLst>
                  <a:outerShdw blurRad="38100" dist="38100" dir="2700000" algn="tl">
                    <a:srgbClr val="000000">
                      <a:alpha val="43137"/>
                    </a:srgbClr>
                  </a:outerShdw>
                </a:effectLst>
                <a:latin typeface="+mj-ea"/>
              </a:rPr>
              <a:t>個案</a:t>
            </a:r>
            <a:r>
              <a:rPr lang="zh-TW" altLang="en-US" b="1" dirty="0" smtClean="0">
                <a:solidFill>
                  <a:srgbClr val="C00000"/>
                </a:solidFill>
                <a:effectLst>
                  <a:outerShdw blurRad="38100" dist="38100" dir="2700000" algn="tl">
                    <a:srgbClr val="000000">
                      <a:alpha val="43137"/>
                    </a:srgbClr>
                  </a:outerShdw>
                </a:effectLst>
                <a:latin typeface="+mj-ea"/>
              </a:rPr>
              <a:t>一</a:t>
            </a:r>
            <a:r>
              <a:rPr lang="en-US" altLang="zh-TW" b="1" dirty="0" smtClean="0">
                <a:solidFill>
                  <a:srgbClr val="C00000"/>
                </a:solidFill>
                <a:effectLst>
                  <a:outerShdw blurRad="38100" dist="38100" dir="2700000" algn="tl">
                    <a:srgbClr val="000000">
                      <a:alpha val="43137"/>
                    </a:srgbClr>
                  </a:outerShdw>
                </a:effectLst>
                <a:latin typeface="+mj-ea"/>
              </a:rPr>
              <a:t>:</a:t>
            </a:r>
            <a:r>
              <a:rPr lang="zh-TW" altLang="en-US" b="1" dirty="0" smtClean="0">
                <a:solidFill>
                  <a:srgbClr val="C00000"/>
                </a:solidFill>
                <a:effectLst>
                  <a:outerShdw blurRad="38100" dist="38100" dir="2700000" algn="tl">
                    <a:srgbClr val="000000">
                      <a:alpha val="43137"/>
                    </a:srgbClr>
                  </a:outerShdw>
                </a:effectLst>
                <a:latin typeface="+mj-ea"/>
              </a:rPr>
              <a:t> 懷孕歧視</a:t>
            </a:r>
            <a:r>
              <a:rPr lang="en-US" altLang="zh-TW" b="1" dirty="0" smtClean="0">
                <a:solidFill>
                  <a:srgbClr val="C00000"/>
                </a:solidFill>
                <a:latin typeface="+mj-ea"/>
              </a:rPr>
              <a:t/>
            </a:r>
            <a:br>
              <a:rPr lang="en-US" altLang="zh-TW" b="1" dirty="0" smtClean="0">
                <a:solidFill>
                  <a:srgbClr val="C00000"/>
                </a:solidFill>
                <a:latin typeface="+mj-ea"/>
              </a:rPr>
            </a:br>
            <a:r>
              <a:rPr lang="zh-TW" altLang="zh-TW" sz="4000" b="1" dirty="0">
                <a:solidFill>
                  <a:srgbClr val="0070C0"/>
                </a:solidFill>
                <a:latin typeface="+mj-ea"/>
              </a:rPr>
              <a:t/>
            </a:r>
            <a:br>
              <a:rPr lang="zh-TW" altLang="zh-TW" sz="4000" b="1" dirty="0">
                <a:solidFill>
                  <a:srgbClr val="0070C0"/>
                </a:solidFill>
                <a:latin typeface="+mj-ea"/>
              </a:rPr>
            </a:br>
            <a:endParaRPr lang="zh-TW" altLang="en-US" b="1" dirty="0">
              <a:solidFill>
                <a:srgbClr val="0070C0"/>
              </a:solidFill>
              <a:latin typeface="+mj-ea"/>
            </a:endParaRPr>
          </a:p>
        </p:txBody>
      </p:sp>
      <p:sp>
        <p:nvSpPr>
          <p:cNvPr id="3" name="內容版面配置區 2"/>
          <p:cNvSpPr>
            <a:spLocks noGrp="1"/>
          </p:cNvSpPr>
          <p:nvPr>
            <p:ph idx="1"/>
          </p:nvPr>
        </p:nvSpPr>
        <p:spPr>
          <a:xfrm>
            <a:off x="179512" y="1484784"/>
            <a:ext cx="8352928" cy="5112568"/>
          </a:xfrm>
        </p:spPr>
        <p:txBody>
          <a:bodyPr>
            <a:normAutofit/>
          </a:bodyPr>
          <a:lstStyle/>
          <a:p>
            <a:pPr algn="just">
              <a:lnSpc>
                <a:spcPts val="3500"/>
              </a:lnSpc>
              <a:spcBef>
                <a:spcPts val="572"/>
              </a:spcBef>
            </a:pPr>
            <a:r>
              <a:rPr lang="zh-TW" altLang="zh-TW" sz="2800" dirty="0" smtClean="0"/>
              <a:t>任職客戶</a:t>
            </a:r>
            <a:r>
              <a:rPr lang="zh-TW" altLang="en-US" sz="2800" dirty="0" smtClean="0"/>
              <a:t>主任</a:t>
            </a:r>
            <a:r>
              <a:rPr lang="zh-TW" altLang="zh-TW" sz="2800" dirty="0" smtClean="0"/>
              <a:t>的</a:t>
            </a:r>
            <a:r>
              <a:rPr lang="zh-TW" altLang="en-US" sz="2800" u="sng" dirty="0" smtClean="0"/>
              <a:t>陳小姐</a:t>
            </a:r>
            <a:r>
              <a:rPr lang="zh-TW" altLang="en-US" sz="2800" dirty="0" smtClean="0"/>
              <a:t>在</a:t>
            </a:r>
            <a:r>
              <a:rPr lang="en-US" altLang="zh-TW" sz="2900" dirty="0" smtClean="0"/>
              <a:t>A</a:t>
            </a:r>
            <a:r>
              <a:rPr lang="zh-TW" altLang="en-US" sz="2800" dirty="0" smtClean="0"/>
              <a:t>公司工作約</a:t>
            </a:r>
            <a:r>
              <a:rPr lang="en-US" altLang="zh-TW" sz="2800" dirty="0" smtClean="0"/>
              <a:t>5</a:t>
            </a:r>
            <a:r>
              <a:rPr lang="zh-TW" altLang="en-US" sz="2800" dirty="0" smtClean="0"/>
              <a:t>年，一直表現良好。</a:t>
            </a:r>
            <a:endParaRPr lang="en-US" altLang="zh-TW" sz="2800" dirty="0" smtClean="0"/>
          </a:p>
          <a:p>
            <a:pPr algn="just">
              <a:lnSpc>
                <a:spcPts val="3500"/>
              </a:lnSpc>
              <a:spcBef>
                <a:spcPts val="572"/>
              </a:spcBef>
            </a:pPr>
            <a:r>
              <a:rPr lang="zh-TW" altLang="en-US" sz="2800" dirty="0" smtClean="0"/>
              <a:t>她</a:t>
            </a:r>
            <a:r>
              <a:rPr lang="zh-TW" altLang="zh-TW" sz="2800" dirty="0" smtClean="0"/>
              <a:t>在向</a:t>
            </a:r>
            <a:r>
              <a:rPr lang="zh-TW" altLang="en-US" sz="2800" dirty="0" smtClean="0"/>
              <a:t>主管</a:t>
            </a:r>
            <a:r>
              <a:rPr lang="zh-TW" altLang="zh-TW" sz="2800" dirty="0" smtClean="0"/>
              <a:t>提交懷孕通知</a:t>
            </a:r>
            <a:r>
              <a:rPr lang="zh-TW" altLang="en-US" sz="2800" dirty="0" smtClean="0"/>
              <a:t>書</a:t>
            </a:r>
            <a:r>
              <a:rPr lang="zh-TW" altLang="zh-TW" sz="2800" dirty="0" smtClean="0"/>
              <a:t>後，</a:t>
            </a:r>
            <a:r>
              <a:rPr lang="zh-TW" altLang="en-US" sz="2800" dirty="0" smtClean="0"/>
              <a:t>公司在沒有原因下將</a:t>
            </a:r>
            <a:r>
              <a:rPr lang="zh-TW" altLang="zh-TW" sz="2800" dirty="0" smtClean="0"/>
              <a:t>她調往部門內一個細小</a:t>
            </a:r>
            <a:r>
              <a:rPr lang="zh-TW" altLang="en-US" sz="2800" dirty="0" smtClean="0"/>
              <a:t>的</a:t>
            </a:r>
            <a:r>
              <a:rPr lang="zh-TW" altLang="zh-TW" sz="2800" dirty="0" smtClean="0"/>
              <a:t>組別，</a:t>
            </a:r>
            <a:r>
              <a:rPr lang="zh-TW" altLang="en-US" sz="2800" dirty="0" smtClean="0"/>
              <a:t>令</a:t>
            </a:r>
            <a:r>
              <a:rPr lang="zh-TW" altLang="zh-TW" sz="2800" dirty="0" smtClean="0"/>
              <a:t>她收入減</a:t>
            </a:r>
            <a:r>
              <a:rPr lang="zh-TW" altLang="en-US" sz="2800" dirty="0" smtClean="0"/>
              <a:t>少</a:t>
            </a:r>
            <a:r>
              <a:rPr lang="zh-TW" altLang="zh-TW" sz="2800" dirty="0" smtClean="0"/>
              <a:t>。</a:t>
            </a:r>
            <a:endParaRPr lang="en-US" altLang="zh-TW" sz="2800" dirty="0" smtClean="0"/>
          </a:p>
          <a:p>
            <a:pPr algn="just">
              <a:lnSpc>
                <a:spcPts val="3500"/>
              </a:lnSpc>
              <a:spcBef>
                <a:spcPts val="572"/>
              </a:spcBef>
            </a:pPr>
            <a:r>
              <a:rPr lang="zh-TW" altLang="en-US" sz="2800" dirty="0" smtClean="0"/>
              <a:t>當</a:t>
            </a:r>
            <a:r>
              <a:rPr lang="zh-TW" altLang="en-US" sz="2800" u="sng" dirty="0" smtClean="0"/>
              <a:t>陳小姐</a:t>
            </a:r>
            <a:r>
              <a:rPr lang="zh-TW" altLang="zh-TW" sz="2800" dirty="0" smtClean="0"/>
              <a:t>產假完結復工時</a:t>
            </a:r>
            <a:r>
              <a:rPr lang="zh-TW" altLang="en-US" sz="2800" dirty="0" smtClean="0"/>
              <a:t>，公司卻</a:t>
            </a:r>
            <a:r>
              <a:rPr lang="zh-TW" altLang="zh-TW" sz="2800" dirty="0" smtClean="0"/>
              <a:t>在</a:t>
            </a:r>
            <a:endParaRPr lang="en-US" altLang="zh-TW" sz="2800" dirty="0" smtClean="0"/>
          </a:p>
          <a:p>
            <a:pPr algn="just">
              <a:lnSpc>
                <a:spcPts val="3500"/>
              </a:lnSpc>
              <a:spcBef>
                <a:spcPts val="572"/>
              </a:spcBef>
              <a:buNone/>
            </a:pPr>
            <a:r>
              <a:rPr lang="en-US" altLang="zh-TW" sz="2800" dirty="0" smtClean="0"/>
              <a:t>	</a:t>
            </a:r>
            <a:r>
              <a:rPr lang="zh-TW" altLang="en-US" sz="2800" dirty="0" smtClean="0"/>
              <a:t>她</a:t>
            </a:r>
            <a:r>
              <a:rPr lang="zh-TW" altLang="zh-TW" sz="2800" dirty="0" smtClean="0"/>
              <a:t>不情願的情況下</a:t>
            </a:r>
            <a:r>
              <a:rPr lang="zh-TW" altLang="en-US" sz="2800" dirty="0" smtClean="0"/>
              <a:t>將她</a:t>
            </a:r>
            <a:r>
              <a:rPr lang="zh-TW" altLang="zh-TW" sz="2800" dirty="0" smtClean="0"/>
              <a:t>調往另一個</a:t>
            </a:r>
            <a:endParaRPr lang="en-US" altLang="zh-TW" sz="2800" dirty="0" smtClean="0"/>
          </a:p>
          <a:p>
            <a:pPr algn="just">
              <a:lnSpc>
                <a:spcPts val="3500"/>
              </a:lnSpc>
              <a:spcBef>
                <a:spcPts val="572"/>
              </a:spcBef>
              <a:buNone/>
            </a:pPr>
            <a:r>
              <a:rPr lang="en-US" altLang="zh-TW" sz="2800" dirty="0" smtClean="0"/>
              <a:t>	</a:t>
            </a:r>
            <a:r>
              <a:rPr lang="zh-TW" altLang="zh-TW" sz="2800" dirty="0" smtClean="0"/>
              <a:t>部門</a:t>
            </a:r>
            <a:r>
              <a:rPr lang="zh-TW" altLang="en-US" sz="2800" dirty="0" smtClean="0"/>
              <a:t>及將她降職，</a:t>
            </a:r>
            <a:r>
              <a:rPr lang="zh-TW" altLang="zh-TW" sz="2800" dirty="0" smtClean="0"/>
              <a:t>她的收入</a:t>
            </a:r>
            <a:r>
              <a:rPr lang="zh-TW" altLang="en-US" sz="2800" dirty="0" smtClean="0"/>
              <a:t>再</a:t>
            </a:r>
            <a:r>
              <a:rPr lang="zh-TW" altLang="zh-TW" sz="2800" dirty="0" smtClean="0"/>
              <a:t>減少</a:t>
            </a:r>
            <a:r>
              <a:rPr lang="zh-TW" altLang="en-US" sz="2800" dirty="0" smtClean="0"/>
              <a:t>。</a:t>
            </a:r>
            <a:endParaRPr lang="en-US" altLang="zh-TW" sz="2800" dirty="0" smtClean="0"/>
          </a:p>
          <a:p>
            <a:pPr algn="just">
              <a:lnSpc>
                <a:spcPts val="3500"/>
              </a:lnSpc>
              <a:spcBef>
                <a:spcPts val="572"/>
              </a:spcBef>
            </a:pPr>
            <a:r>
              <a:rPr lang="zh-TW" altLang="en-US" sz="2800" dirty="0" smtClean="0"/>
              <a:t>最後，公司指她的工作表現欠佳及將她解僱。</a:t>
            </a:r>
            <a:endParaRPr lang="en-US" altLang="zh-TW" sz="2800" dirty="0" smtClean="0"/>
          </a:p>
          <a:p>
            <a:endParaRPr lang="zh-TW" altLang="zh-TW" sz="3800" dirty="0" smtClean="0"/>
          </a:p>
          <a:p>
            <a:pPr>
              <a:buNone/>
            </a:pPr>
            <a:endParaRPr lang="zh-TW" altLang="en-US" sz="3800" u="sng" dirty="0">
              <a:solidFill>
                <a:srgbClr val="C00000"/>
              </a:solidFill>
            </a:endParaRPr>
          </a:p>
        </p:txBody>
      </p:sp>
      <p:pic>
        <p:nvPicPr>
          <p:cNvPr id="6"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pic>
        <p:nvPicPr>
          <p:cNvPr id="1026" name="Picture 2" descr="C:\Users\christycheung\Pictures\pregancy-discrimination1-500x308.jpg"/>
          <p:cNvPicPr>
            <a:picLocks noChangeAspect="1" noChangeArrowheads="1"/>
          </p:cNvPicPr>
          <p:nvPr/>
        </p:nvPicPr>
        <p:blipFill>
          <a:blip r:embed="rId4" cstate="print"/>
          <a:srcRect/>
          <a:stretch>
            <a:fillRect/>
          </a:stretch>
        </p:blipFill>
        <p:spPr bwMode="auto">
          <a:xfrm>
            <a:off x="6588224" y="3501008"/>
            <a:ext cx="2304256" cy="1423282"/>
          </a:xfrm>
          <a:prstGeom prst="rect">
            <a:avLst/>
          </a:prstGeom>
          <a:noFill/>
        </p:spPr>
      </p:pic>
    </p:spTree>
  </p:cSld>
  <p:clrMapOvr>
    <a:masterClrMapping/>
  </p:clrMapOvr>
  <p:transition spd="med">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noFill/>
          <a:ln>
            <a:noFill/>
          </a:ln>
        </p:spPr>
        <p:style>
          <a:lnRef idx="2">
            <a:schemeClr val="accent4"/>
          </a:lnRef>
          <a:fillRef idx="1">
            <a:schemeClr val="lt1"/>
          </a:fillRef>
          <a:effectRef idx="0">
            <a:schemeClr val="accent4"/>
          </a:effectRef>
          <a:fontRef idx="minor">
            <a:schemeClr val="dk1"/>
          </a:fontRef>
        </p:style>
        <p:txBody>
          <a:bodyPr>
            <a:normAutofit fontScale="90000"/>
          </a:bodyPr>
          <a:lstStyle/>
          <a:p>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zh-TW" altLang="en-US" sz="3600" b="1" dirty="0" smtClean="0">
                <a:solidFill>
                  <a:srgbClr val="7030A0"/>
                </a:solidFill>
                <a:latin typeface="+mj-ea"/>
              </a:rPr>
              <a:t> </a:t>
            </a:r>
            <a:r>
              <a:rPr lang="zh-TW" altLang="zh-TW" b="1" dirty="0" smtClean="0">
                <a:solidFill>
                  <a:srgbClr val="7030A0"/>
                </a:solidFill>
                <a:effectLst>
                  <a:outerShdw blurRad="38100" dist="38100" dir="2700000" algn="tl">
                    <a:srgbClr val="000000">
                      <a:alpha val="43137"/>
                    </a:srgbClr>
                  </a:outerShdw>
                </a:effectLst>
                <a:latin typeface="+mj-ea"/>
              </a:rPr>
              <a:t>小錦囊</a:t>
            </a:r>
            <a:r>
              <a:rPr lang="en-GB" altLang="zh-TW" b="1" u="sng" dirty="0" smtClean="0">
                <a:solidFill>
                  <a:srgbClr val="7030A0"/>
                </a:solidFill>
                <a:effectLst>
                  <a:outerShdw blurRad="38100" dist="38100" dir="2700000" algn="tl">
                    <a:srgbClr val="000000">
                      <a:alpha val="43137"/>
                    </a:srgbClr>
                  </a:outerShdw>
                </a:effectLst>
                <a:latin typeface="+mj-ea"/>
              </a:rPr>
              <a:t/>
            </a:r>
            <a:br>
              <a:rPr lang="en-GB" altLang="zh-TW" b="1" u="sng" dirty="0" smtClean="0">
                <a:solidFill>
                  <a:srgbClr val="7030A0"/>
                </a:solidFill>
                <a:effectLst>
                  <a:outerShdw blurRad="38100" dist="38100" dir="2700000" algn="tl">
                    <a:srgbClr val="000000">
                      <a:alpha val="43137"/>
                    </a:srgbClr>
                  </a:outerShdw>
                </a:effectLst>
                <a:latin typeface="+mj-ea"/>
              </a:rPr>
            </a:br>
            <a:r>
              <a:rPr lang="en-US" altLang="zh-TW" sz="3600" b="1" u="sng" dirty="0" smtClean="0">
                <a:solidFill>
                  <a:srgbClr val="C00000"/>
                </a:solidFill>
                <a:latin typeface="+mj-ea"/>
              </a:rPr>
              <a:t/>
            </a:r>
            <a:br>
              <a:rPr lang="en-US" altLang="zh-TW" sz="3600" b="1" u="sng" dirty="0" smtClean="0">
                <a:solidFill>
                  <a:srgbClr val="C00000"/>
                </a:solidFill>
                <a:latin typeface="+mj-ea"/>
              </a:rPr>
            </a:br>
            <a:r>
              <a:rPr lang="zh-TW" altLang="en-US" sz="3600" u="sng" dirty="0" smtClean="0">
                <a:solidFill>
                  <a:srgbClr val="C00000"/>
                </a:solidFill>
              </a:rPr>
              <a:t/>
            </a:r>
            <a:br>
              <a:rPr lang="zh-TW" altLang="en-US" sz="3600" u="sng" dirty="0" smtClean="0">
                <a:solidFill>
                  <a:srgbClr val="C00000"/>
                </a:solidFill>
              </a:rPr>
            </a:br>
            <a:r>
              <a:rPr lang="zh-TW" altLang="zh-TW" sz="4000" b="1" dirty="0">
                <a:solidFill>
                  <a:srgbClr val="0070C0"/>
                </a:solidFill>
                <a:latin typeface="+mj-ea"/>
              </a:rPr>
              <a:t/>
            </a:r>
            <a:br>
              <a:rPr lang="zh-TW" altLang="zh-TW" sz="4000" b="1" dirty="0">
                <a:solidFill>
                  <a:srgbClr val="0070C0"/>
                </a:solidFill>
                <a:latin typeface="+mj-ea"/>
              </a:rPr>
            </a:br>
            <a:endParaRPr lang="zh-TW" altLang="en-US" b="1" dirty="0">
              <a:solidFill>
                <a:srgbClr val="0070C0"/>
              </a:solidFill>
              <a:latin typeface="+mj-ea"/>
            </a:endParaRPr>
          </a:p>
        </p:txBody>
      </p:sp>
      <p:sp>
        <p:nvSpPr>
          <p:cNvPr id="3" name="內容版面配置區 2"/>
          <p:cNvSpPr>
            <a:spLocks noGrp="1"/>
          </p:cNvSpPr>
          <p:nvPr>
            <p:ph idx="1"/>
          </p:nvPr>
        </p:nvSpPr>
        <p:spPr>
          <a:xfrm>
            <a:off x="539552" y="1268760"/>
            <a:ext cx="7992888" cy="4320480"/>
          </a:xfrm>
        </p:spPr>
        <p:style>
          <a:lnRef idx="2">
            <a:schemeClr val="accent5"/>
          </a:lnRef>
          <a:fillRef idx="1">
            <a:schemeClr val="lt1"/>
          </a:fillRef>
          <a:effectRef idx="0">
            <a:schemeClr val="accent5"/>
          </a:effectRef>
          <a:fontRef idx="minor">
            <a:schemeClr val="dk1"/>
          </a:fontRef>
        </p:style>
        <p:txBody>
          <a:bodyPr>
            <a:noAutofit/>
          </a:bodyPr>
          <a:lstStyle/>
          <a:p>
            <a:r>
              <a:rPr lang="zh-TW" altLang="zh-TW" sz="2800" dirty="0" smtClean="0"/>
              <a:t>《性別歧視條例》</a:t>
            </a:r>
            <a:r>
              <a:rPr lang="zh-TW" altLang="en-US" sz="2800" dirty="0" smtClean="0"/>
              <a:t>的保障範圍包括</a:t>
            </a:r>
            <a:r>
              <a:rPr lang="en-US" altLang="zh-TW" sz="2800" dirty="0" smtClean="0"/>
              <a:t>: </a:t>
            </a:r>
            <a:r>
              <a:rPr lang="zh-TW" altLang="en-US" sz="2800" dirty="0" smtClean="0"/>
              <a:t>懷孕婦女在</a:t>
            </a:r>
            <a:endParaRPr lang="en-US" altLang="zh-TW" sz="2800" dirty="0" smtClean="0"/>
          </a:p>
          <a:p>
            <a:pPr>
              <a:buNone/>
            </a:pPr>
            <a:r>
              <a:rPr lang="en-US" altLang="zh-TW" sz="2800" b="1" dirty="0" smtClean="0">
                <a:solidFill>
                  <a:srgbClr val="0033CC"/>
                </a:solidFill>
              </a:rPr>
              <a:t>	   </a:t>
            </a:r>
            <a:r>
              <a:rPr lang="zh-TW" altLang="en-US" sz="2800" b="1" dirty="0" smtClean="0">
                <a:solidFill>
                  <a:srgbClr val="0033CC"/>
                </a:solidFill>
              </a:rPr>
              <a:t>招聘階段、在職期間和</a:t>
            </a:r>
            <a:r>
              <a:rPr lang="zh-TW" altLang="zh-TW" sz="2800" b="1" dirty="0" smtClean="0">
                <a:solidFill>
                  <a:srgbClr val="0033CC"/>
                </a:solidFill>
              </a:rPr>
              <a:t>產</a:t>
            </a:r>
            <a:r>
              <a:rPr lang="zh-TW" altLang="en-US" sz="2800" b="1" dirty="0" smtClean="0">
                <a:solidFill>
                  <a:srgbClr val="0033CC"/>
                </a:solidFill>
              </a:rPr>
              <a:t>後</a:t>
            </a:r>
            <a:r>
              <a:rPr lang="zh-TW" altLang="en-US" sz="2800" dirty="0" smtClean="0"/>
              <a:t>免受</a:t>
            </a:r>
            <a:r>
              <a:rPr lang="zh-TW" altLang="zh-TW" sz="2800" dirty="0" smtClean="0"/>
              <a:t>歧視</a:t>
            </a:r>
            <a:endParaRPr lang="en-US" altLang="zh-TW" sz="2800" dirty="0" smtClean="0"/>
          </a:p>
          <a:p>
            <a:r>
              <a:rPr lang="zh-TW" altLang="en-US" sz="2800" dirty="0" smtClean="0"/>
              <a:t>   </a:t>
            </a:r>
            <a:r>
              <a:rPr lang="zh-TW" altLang="zh-TW" sz="2800" b="1" dirty="0" smtClean="0">
                <a:solidFill>
                  <a:srgbClr val="0033CC"/>
                </a:solidFill>
              </a:rPr>
              <a:t>較差待遇</a:t>
            </a:r>
            <a:r>
              <a:rPr lang="en-US" altLang="zh-TW" sz="2800" dirty="0" smtClean="0"/>
              <a:t>:  </a:t>
            </a:r>
            <a:r>
              <a:rPr lang="zh-TW" altLang="en-US" sz="2800" dirty="0" smtClean="0"/>
              <a:t>減薪、不給予</a:t>
            </a:r>
            <a:r>
              <a:rPr lang="zh-TW" altLang="zh-TW" sz="2800" dirty="0" smtClean="0"/>
              <a:t>培訓</a:t>
            </a:r>
            <a:r>
              <a:rPr lang="zh-TW" altLang="en-US" sz="2800" dirty="0" smtClean="0"/>
              <a:t>或升職機會、</a:t>
            </a:r>
            <a:endParaRPr lang="en-US" altLang="zh-TW" sz="2800" dirty="0" smtClean="0"/>
          </a:p>
          <a:p>
            <a:pPr>
              <a:buNone/>
            </a:pPr>
            <a:r>
              <a:rPr lang="en-US" altLang="zh-TW" sz="2800" dirty="0" smtClean="0"/>
              <a:t>	   </a:t>
            </a:r>
            <a:r>
              <a:rPr lang="zh-TW" altLang="en-US" sz="2800" dirty="0" smtClean="0"/>
              <a:t>降職</a:t>
            </a:r>
            <a:r>
              <a:rPr lang="zh-TW" altLang="en-US" sz="2800" dirty="0" smtClean="0"/>
              <a:t>、</a:t>
            </a:r>
            <a:r>
              <a:rPr lang="zh-TW" altLang="en-US" sz="2800" dirty="0" smtClean="0"/>
              <a:t>解僱</a:t>
            </a:r>
            <a:endParaRPr lang="en-US" altLang="zh-TW" sz="2800" dirty="0" smtClean="0"/>
          </a:p>
          <a:p>
            <a:r>
              <a:rPr lang="zh-TW" altLang="en-US" sz="2800" dirty="0" smtClean="0"/>
              <a:t>   有關</a:t>
            </a:r>
            <a:r>
              <a:rPr lang="zh-TW" altLang="en-US" sz="2800" dirty="0" smtClean="0"/>
              <a:t>較差待遇</a:t>
            </a:r>
            <a:r>
              <a:rPr lang="zh-TW" altLang="en-US" sz="2800" b="1" dirty="0" smtClean="0">
                <a:solidFill>
                  <a:srgbClr val="0033CC"/>
                </a:solidFill>
              </a:rPr>
              <a:t>是否基於懷孕</a:t>
            </a:r>
            <a:endParaRPr lang="en-US" altLang="zh-TW" sz="2800" dirty="0" smtClean="0"/>
          </a:p>
          <a:p>
            <a:r>
              <a:rPr lang="zh-TW" altLang="en-US" sz="2800" b="1" dirty="0" smtClean="0">
                <a:solidFill>
                  <a:schemeClr val="tx1"/>
                </a:solidFill>
              </a:rPr>
              <a:t>  </a:t>
            </a:r>
            <a:r>
              <a:rPr lang="zh-TW" altLang="en-US" sz="2800" b="1" dirty="0" smtClean="0">
                <a:solidFill>
                  <a:srgbClr val="0033CC"/>
                </a:solidFill>
              </a:rPr>
              <a:t> 意圖並不相干</a:t>
            </a:r>
            <a:endParaRPr lang="en-US" altLang="zh-TW" sz="2800" dirty="0" smtClean="0">
              <a:solidFill>
                <a:srgbClr val="0033CC"/>
              </a:solidFill>
            </a:endParaRPr>
          </a:p>
          <a:p>
            <a:r>
              <a:rPr lang="zh-TW" altLang="en-US" sz="2800" dirty="0" smtClean="0"/>
              <a:t>   </a:t>
            </a:r>
            <a:r>
              <a:rPr lang="zh-TW" altLang="en-US" sz="2800" dirty="0" smtClean="0"/>
              <a:t>在</a:t>
            </a:r>
            <a:r>
              <a:rPr lang="zh-TW" altLang="en-US" sz="2800" dirty="0" smtClean="0">
                <a:solidFill>
                  <a:schemeClr val="tx1"/>
                </a:solidFill>
              </a:rPr>
              <a:t>招聘、晉升或</a:t>
            </a:r>
            <a:r>
              <a:rPr lang="zh-TW" altLang="zh-TW" sz="2800" dirty="0" smtClean="0">
                <a:solidFill>
                  <a:schemeClr val="tx1"/>
                </a:solidFill>
              </a:rPr>
              <a:t>解僱</a:t>
            </a:r>
            <a:r>
              <a:rPr lang="zh-TW" altLang="en-US" sz="2800" dirty="0" smtClean="0">
                <a:solidFill>
                  <a:schemeClr val="tx1"/>
                </a:solidFill>
              </a:rPr>
              <a:t>員工時</a:t>
            </a:r>
            <a:r>
              <a:rPr lang="zh-TW" altLang="zh-TW" sz="2800" dirty="0" smtClean="0"/>
              <a:t>，</a:t>
            </a:r>
            <a:r>
              <a:rPr lang="zh-TW" altLang="en-US" sz="2800" dirty="0" smtClean="0"/>
              <a:t>應採納</a:t>
            </a:r>
            <a:endParaRPr lang="en-US" altLang="zh-TW" sz="2800" dirty="0" smtClean="0"/>
          </a:p>
          <a:p>
            <a:pPr>
              <a:buNone/>
            </a:pPr>
            <a:r>
              <a:rPr lang="en-US" altLang="zh-TW" sz="2800" dirty="0" smtClean="0">
                <a:solidFill>
                  <a:srgbClr val="0033CC"/>
                </a:solidFill>
              </a:rPr>
              <a:t>      </a:t>
            </a:r>
            <a:r>
              <a:rPr lang="zh-TW" altLang="en-US" sz="2800" b="1" dirty="0" smtClean="0">
                <a:solidFill>
                  <a:srgbClr val="0033CC"/>
                </a:solidFill>
              </a:rPr>
              <a:t>一套與工作相關及不帶</a:t>
            </a:r>
            <a:r>
              <a:rPr lang="zh-TW" altLang="zh-TW" sz="2800" b="1" dirty="0" smtClean="0">
                <a:solidFill>
                  <a:srgbClr val="0033CC"/>
                </a:solidFill>
              </a:rPr>
              <a:t>歧視</a:t>
            </a:r>
            <a:r>
              <a:rPr lang="zh-TW" altLang="en-US" sz="2800" b="1" dirty="0" smtClean="0">
                <a:solidFill>
                  <a:srgbClr val="0033CC"/>
                </a:solidFill>
              </a:rPr>
              <a:t>的準則</a:t>
            </a:r>
            <a:endParaRPr lang="zh-TW" altLang="zh-TW" sz="2800" dirty="0" smtClean="0">
              <a:solidFill>
                <a:srgbClr val="0033CC"/>
              </a:solidFill>
            </a:endParaRPr>
          </a:p>
          <a:p>
            <a:pPr>
              <a:buNone/>
            </a:pPr>
            <a:r>
              <a:rPr lang="en-GB" altLang="zh-TW" sz="2600" b="1" dirty="0" smtClean="0">
                <a:latin typeface="+mj-ea"/>
              </a:rPr>
              <a:t/>
            </a:r>
            <a:br>
              <a:rPr lang="en-GB" altLang="zh-TW" sz="2600" b="1" dirty="0" smtClean="0">
                <a:latin typeface="+mj-ea"/>
              </a:rPr>
            </a:br>
            <a:endParaRPr lang="zh-TW" altLang="en-US" sz="2600" b="1" dirty="0">
              <a:latin typeface="+mj-ea"/>
            </a:endParaRPr>
          </a:p>
        </p:txBody>
      </p:sp>
      <p:pic>
        <p:nvPicPr>
          <p:cNvPr id="6"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pic>
        <p:nvPicPr>
          <p:cNvPr id="1027" name="Picture 3" descr="C:\Users\christycheung\Pictures\238.jpg"/>
          <p:cNvPicPr>
            <a:picLocks noChangeAspect="1" noChangeArrowheads="1"/>
          </p:cNvPicPr>
          <p:nvPr/>
        </p:nvPicPr>
        <p:blipFill>
          <a:blip r:embed="rId4" cstate="print"/>
          <a:srcRect/>
          <a:stretch>
            <a:fillRect/>
          </a:stretch>
        </p:blipFill>
        <p:spPr bwMode="auto">
          <a:xfrm>
            <a:off x="7020272" y="3356991"/>
            <a:ext cx="1427113" cy="1782279"/>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fontScale="90000"/>
          </a:bodyPr>
          <a:lstStyle/>
          <a:p>
            <a:r>
              <a:rPr lang="en-US" altLang="zh-TW" dirty="0" smtClean="0"/>
              <a:t/>
            </a:r>
            <a:br>
              <a:rPr lang="en-US" altLang="zh-TW" dirty="0" smtClean="0"/>
            </a:br>
            <a:r>
              <a:rPr lang="en-US" altLang="zh-TW" dirty="0" smtClean="0"/>
              <a:t/>
            </a:r>
            <a:br>
              <a:rPr lang="en-US" altLang="zh-TW" dirty="0" smtClean="0"/>
            </a:br>
            <a:r>
              <a:rPr lang="zh-TW" altLang="zh-TW" b="1" dirty="0" smtClean="0">
                <a:solidFill>
                  <a:srgbClr val="C00000"/>
                </a:solidFill>
                <a:effectLst>
                  <a:outerShdw blurRad="38100" dist="38100" dir="2700000" algn="tl">
                    <a:srgbClr val="000000">
                      <a:alpha val="43137"/>
                    </a:srgbClr>
                  </a:outerShdw>
                </a:effectLst>
                <a:latin typeface="+mj-ea"/>
              </a:rPr>
              <a:t>個案</a:t>
            </a:r>
            <a:r>
              <a:rPr lang="zh-TW" altLang="en-US" b="1" dirty="0" smtClean="0">
                <a:solidFill>
                  <a:srgbClr val="C00000"/>
                </a:solidFill>
                <a:effectLst>
                  <a:outerShdw blurRad="38100" dist="38100" dir="2700000" algn="tl">
                    <a:srgbClr val="000000">
                      <a:alpha val="43137"/>
                    </a:srgbClr>
                  </a:outerShdw>
                </a:effectLst>
                <a:latin typeface="+mj-ea"/>
              </a:rPr>
              <a:t>二</a:t>
            </a:r>
            <a:r>
              <a:rPr lang="en-US" altLang="zh-TW" b="1" dirty="0" smtClean="0">
                <a:solidFill>
                  <a:srgbClr val="C00000"/>
                </a:solidFill>
                <a:effectLst>
                  <a:outerShdw blurRad="38100" dist="38100" dir="2700000" algn="tl">
                    <a:srgbClr val="000000">
                      <a:alpha val="43137"/>
                    </a:srgbClr>
                  </a:outerShdw>
                </a:effectLst>
                <a:latin typeface="+mj-ea"/>
              </a:rPr>
              <a:t>:</a:t>
            </a:r>
            <a:r>
              <a:rPr lang="zh-TW" altLang="en-US" b="1" dirty="0" smtClean="0">
                <a:solidFill>
                  <a:srgbClr val="C00000"/>
                </a:solidFill>
                <a:effectLst>
                  <a:outerShdw blurRad="38100" dist="38100" dir="2700000" algn="tl">
                    <a:srgbClr val="000000">
                      <a:alpha val="43137"/>
                    </a:srgbClr>
                  </a:outerShdw>
                </a:effectLst>
                <a:latin typeface="+mj-ea"/>
              </a:rPr>
              <a:t> 殘疾歧視</a:t>
            </a:r>
            <a:r>
              <a:rPr lang="en-US" altLang="zh-TW" sz="3600" b="1" dirty="0" smtClean="0">
                <a:solidFill>
                  <a:srgbClr val="C00000"/>
                </a:solidFill>
                <a:latin typeface="+mj-ea"/>
              </a:rPr>
              <a:t/>
            </a:r>
            <a:br>
              <a:rPr lang="en-US" altLang="zh-TW" sz="3600" b="1" dirty="0" smtClean="0">
                <a:solidFill>
                  <a:srgbClr val="C00000"/>
                </a:solidFill>
                <a:latin typeface="+mj-ea"/>
              </a:rPr>
            </a:br>
            <a:r>
              <a:rPr lang="zh-TW" altLang="zh-TW" sz="4000" b="1" dirty="0">
                <a:solidFill>
                  <a:srgbClr val="0070C0"/>
                </a:solidFill>
                <a:latin typeface="+mj-ea"/>
              </a:rPr>
              <a:t/>
            </a:r>
            <a:br>
              <a:rPr lang="zh-TW" altLang="zh-TW" sz="4000" b="1" dirty="0">
                <a:solidFill>
                  <a:srgbClr val="0070C0"/>
                </a:solidFill>
                <a:latin typeface="+mj-ea"/>
              </a:rPr>
            </a:br>
            <a:endParaRPr lang="zh-TW" altLang="en-US" b="1" dirty="0">
              <a:solidFill>
                <a:srgbClr val="0070C0"/>
              </a:solidFill>
              <a:latin typeface="+mj-ea"/>
            </a:endParaRPr>
          </a:p>
        </p:txBody>
      </p:sp>
      <p:pic>
        <p:nvPicPr>
          <p:cNvPr id="6"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sp>
        <p:nvSpPr>
          <p:cNvPr id="7" name="內容版面配置區 6"/>
          <p:cNvSpPr>
            <a:spLocks noGrp="1"/>
          </p:cNvSpPr>
          <p:nvPr>
            <p:ph idx="1"/>
          </p:nvPr>
        </p:nvSpPr>
        <p:spPr/>
        <p:txBody>
          <a:bodyPr>
            <a:normAutofit/>
          </a:bodyPr>
          <a:lstStyle/>
          <a:p>
            <a:r>
              <a:rPr lang="zh-TW" altLang="en-US" sz="2600" u="sng" dirty="0" smtClean="0"/>
              <a:t>葉先生</a:t>
            </a:r>
            <a:r>
              <a:rPr lang="zh-TW" altLang="en-US" sz="2600" dirty="0" smtClean="0"/>
              <a:t>在</a:t>
            </a:r>
            <a:r>
              <a:rPr lang="en-US" altLang="zh-TW" sz="2600" dirty="0" smtClean="0"/>
              <a:t>B</a:t>
            </a:r>
            <a:r>
              <a:rPr lang="zh-TW" altLang="en-US" sz="2600" dirty="0" smtClean="0"/>
              <a:t>公司任職技工約</a:t>
            </a:r>
            <a:r>
              <a:rPr lang="en-US" altLang="zh-TW" sz="2600" dirty="0" smtClean="0"/>
              <a:t>3</a:t>
            </a:r>
            <a:r>
              <a:rPr lang="zh-TW" altLang="en-US" sz="2600" dirty="0" smtClean="0"/>
              <a:t>年，多年來的考勤報告顯示他的工作表現良好，每年都獲得加薪。</a:t>
            </a:r>
            <a:endParaRPr lang="en-US" altLang="zh-TW" sz="2600" dirty="0" smtClean="0"/>
          </a:p>
          <a:p>
            <a:r>
              <a:rPr lang="zh-TW" altLang="en-US" sz="2600" dirty="0" smtClean="0"/>
              <a:t>後來，</a:t>
            </a:r>
            <a:r>
              <a:rPr lang="zh-TW" altLang="en-US" sz="2600" u="sng" dirty="0" smtClean="0"/>
              <a:t>葉先生</a:t>
            </a:r>
            <a:r>
              <a:rPr lang="zh-TW" altLang="en-US" sz="2600" dirty="0" smtClean="0"/>
              <a:t>工作時弄傷右手手腕，醫生認為他手腕傷患康復後不會影響工作，只要休息一段短時間便可復工。醫生首先建議</a:t>
            </a:r>
            <a:r>
              <a:rPr lang="zh-TW" altLang="en-US" sz="2600" u="sng" dirty="0" smtClean="0"/>
              <a:t>葉先生</a:t>
            </a:r>
            <a:r>
              <a:rPr lang="zh-TW" altLang="en-US" sz="2600" dirty="0" smtClean="0"/>
              <a:t>放五天病假，及後，醫生再建議他放四天及三天的病假。</a:t>
            </a:r>
            <a:endParaRPr lang="en-US" altLang="zh-TW" sz="2600" dirty="0" smtClean="0"/>
          </a:p>
          <a:p>
            <a:r>
              <a:rPr lang="zh-TW" altLang="en-US" sz="2600" dirty="0" smtClean="0"/>
              <a:t>當</a:t>
            </a:r>
            <a:r>
              <a:rPr lang="zh-TW" altLang="en-US" sz="2600" u="sng" dirty="0" smtClean="0"/>
              <a:t>葉先生</a:t>
            </a:r>
            <a:r>
              <a:rPr lang="zh-TW" altLang="en-US" sz="2600" dirty="0" smtClean="0"/>
              <a:t>向經理遞交病假紙時，經理不滿他不能工作，經理又與同事嘲笑他是「廢人」 。</a:t>
            </a:r>
            <a:endParaRPr lang="en-US" altLang="zh-TW" sz="2600" dirty="0" smtClean="0"/>
          </a:p>
          <a:p>
            <a:r>
              <a:rPr lang="zh-TW" altLang="en-US" sz="2600" u="sng" dirty="0" smtClean="0"/>
              <a:t>葉先生</a:t>
            </a:r>
            <a:r>
              <a:rPr lang="zh-TW" altLang="en-US" sz="2600" dirty="0" smtClean="0"/>
              <a:t>放完病假後復工，經理通知他，</a:t>
            </a:r>
            <a:endParaRPr lang="en-US" altLang="zh-TW" sz="2600" dirty="0" smtClean="0"/>
          </a:p>
          <a:p>
            <a:pPr>
              <a:buNone/>
            </a:pPr>
            <a:r>
              <a:rPr lang="en-US" altLang="zh-TW" sz="2600" dirty="0" smtClean="0"/>
              <a:t>	</a:t>
            </a:r>
            <a:r>
              <a:rPr lang="zh-TW" altLang="en-US" sz="2600" dirty="0" smtClean="0"/>
              <a:t>由於他的工作表現欠佳，他已被解僱。</a:t>
            </a:r>
            <a:endParaRPr lang="zh-TW" altLang="en-US" sz="2600" dirty="0"/>
          </a:p>
        </p:txBody>
      </p:sp>
      <p:pic>
        <p:nvPicPr>
          <p:cNvPr id="2050" name="Picture 2" descr="C:\Users\christycheung\Pictures\38712775artisan-jpg.jpg"/>
          <p:cNvPicPr>
            <a:picLocks noChangeAspect="1" noChangeArrowheads="1"/>
          </p:cNvPicPr>
          <p:nvPr/>
        </p:nvPicPr>
        <p:blipFill>
          <a:blip r:embed="rId4" cstate="print"/>
          <a:srcRect/>
          <a:stretch>
            <a:fillRect/>
          </a:stretch>
        </p:blipFill>
        <p:spPr bwMode="auto">
          <a:xfrm>
            <a:off x="6732240" y="4725144"/>
            <a:ext cx="1224136" cy="154251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260648"/>
            <a:ext cx="8229600" cy="1143000"/>
          </a:xfrm>
          <a:noFill/>
          <a:ln>
            <a:noFill/>
          </a:ln>
        </p:spPr>
        <p:style>
          <a:lnRef idx="2">
            <a:schemeClr val="accent4"/>
          </a:lnRef>
          <a:fillRef idx="1">
            <a:schemeClr val="lt1"/>
          </a:fillRef>
          <a:effectRef idx="0">
            <a:schemeClr val="accent4"/>
          </a:effectRef>
          <a:fontRef idx="minor">
            <a:schemeClr val="dk1"/>
          </a:fontRef>
        </p:style>
        <p:txBody>
          <a:bodyPr>
            <a:normAutofit fontScale="90000"/>
          </a:bodyPr>
          <a:lstStyle/>
          <a:p>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zh-TW" altLang="zh-TW" b="1" dirty="0" smtClean="0">
                <a:solidFill>
                  <a:srgbClr val="7030A0"/>
                </a:solidFill>
                <a:effectLst>
                  <a:outerShdw blurRad="38100" dist="38100" dir="2700000" algn="tl">
                    <a:srgbClr val="000000">
                      <a:alpha val="43137"/>
                    </a:srgbClr>
                  </a:outerShdw>
                </a:effectLst>
                <a:latin typeface="+mj-ea"/>
              </a:rPr>
              <a:t>小錦囊</a:t>
            </a:r>
            <a:r>
              <a:rPr lang="en-GB" altLang="zh-TW" b="1" u="sng" dirty="0" smtClean="0">
                <a:solidFill>
                  <a:srgbClr val="7030A0"/>
                </a:solidFill>
                <a:effectLst>
                  <a:outerShdw blurRad="38100" dist="38100" dir="2700000" algn="tl">
                    <a:srgbClr val="000000">
                      <a:alpha val="43137"/>
                    </a:srgbClr>
                  </a:outerShdw>
                </a:effectLst>
                <a:latin typeface="+mj-ea"/>
              </a:rPr>
              <a:t/>
            </a:r>
            <a:br>
              <a:rPr lang="en-GB" altLang="zh-TW" b="1" u="sng" dirty="0" smtClean="0">
                <a:solidFill>
                  <a:srgbClr val="7030A0"/>
                </a:solidFill>
                <a:effectLst>
                  <a:outerShdw blurRad="38100" dist="38100" dir="2700000" algn="tl">
                    <a:srgbClr val="000000">
                      <a:alpha val="43137"/>
                    </a:srgbClr>
                  </a:outerShdw>
                </a:effectLst>
                <a:latin typeface="+mj-ea"/>
              </a:rPr>
            </a:br>
            <a:r>
              <a:rPr lang="en-US" altLang="zh-TW" sz="3600" b="1" u="sng" dirty="0" smtClean="0">
                <a:solidFill>
                  <a:srgbClr val="C00000"/>
                </a:solidFill>
                <a:latin typeface="+mj-ea"/>
              </a:rPr>
              <a:t/>
            </a:r>
            <a:br>
              <a:rPr lang="en-US" altLang="zh-TW" sz="3600" b="1" u="sng" dirty="0" smtClean="0">
                <a:solidFill>
                  <a:srgbClr val="C00000"/>
                </a:solidFill>
                <a:latin typeface="+mj-ea"/>
              </a:rPr>
            </a:br>
            <a:r>
              <a:rPr lang="zh-TW" altLang="en-US" sz="3600" u="sng" dirty="0" smtClean="0">
                <a:solidFill>
                  <a:srgbClr val="C00000"/>
                </a:solidFill>
              </a:rPr>
              <a:t/>
            </a:r>
            <a:br>
              <a:rPr lang="zh-TW" altLang="en-US" sz="3600" u="sng" dirty="0" smtClean="0">
                <a:solidFill>
                  <a:srgbClr val="C00000"/>
                </a:solidFill>
              </a:rPr>
            </a:br>
            <a:r>
              <a:rPr lang="zh-TW" altLang="zh-TW" sz="4000" b="1" dirty="0">
                <a:solidFill>
                  <a:srgbClr val="0070C0"/>
                </a:solidFill>
                <a:latin typeface="+mj-ea"/>
              </a:rPr>
              <a:t/>
            </a:r>
            <a:br>
              <a:rPr lang="zh-TW" altLang="zh-TW" sz="4000" b="1" dirty="0">
                <a:solidFill>
                  <a:srgbClr val="0070C0"/>
                </a:solidFill>
                <a:latin typeface="+mj-ea"/>
              </a:rPr>
            </a:br>
            <a:endParaRPr lang="zh-TW" altLang="en-US" b="1" dirty="0">
              <a:solidFill>
                <a:srgbClr val="0070C0"/>
              </a:solidFill>
              <a:latin typeface="+mj-ea"/>
            </a:endParaRPr>
          </a:p>
        </p:txBody>
      </p:sp>
      <p:sp>
        <p:nvSpPr>
          <p:cNvPr id="3" name="內容版面配置區 2"/>
          <p:cNvSpPr>
            <a:spLocks noGrp="1"/>
          </p:cNvSpPr>
          <p:nvPr>
            <p:ph idx="1"/>
          </p:nvPr>
        </p:nvSpPr>
        <p:spPr>
          <a:xfrm>
            <a:off x="899592" y="1340768"/>
            <a:ext cx="7416824" cy="4248472"/>
          </a:xfrm>
        </p:spPr>
        <p:style>
          <a:lnRef idx="2">
            <a:schemeClr val="accent5"/>
          </a:lnRef>
          <a:fillRef idx="1">
            <a:schemeClr val="lt1"/>
          </a:fillRef>
          <a:effectRef idx="0">
            <a:schemeClr val="accent5"/>
          </a:effectRef>
          <a:fontRef idx="minor">
            <a:schemeClr val="dk1"/>
          </a:fontRef>
        </p:style>
        <p:txBody>
          <a:bodyPr>
            <a:noAutofit/>
          </a:bodyPr>
          <a:lstStyle/>
          <a:p>
            <a:pPr algn="ctr">
              <a:lnSpc>
                <a:spcPts val="3500"/>
              </a:lnSpc>
              <a:spcBef>
                <a:spcPts val="724"/>
              </a:spcBef>
              <a:buNone/>
            </a:pPr>
            <a:r>
              <a:rPr lang="zh-TW" altLang="zh-TW" sz="2800" dirty="0" smtClean="0"/>
              <a:t>《</a:t>
            </a:r>
            <a:r>
              <a:rPr lang="zh-TW" altLang="en-US" sz="2800" dirty="0" smtClean="0"/>
              <a:t>殘疾</a:t>
            </a:r>
            <a:r>
              <a:rPr lang="zh-TW" altLang="zh-TW" sz="2800" dirty="0" smtClean="0"/>
              <a:t>歧視條例》</a:t>
            </a:r>
            <a:endParaRPr lang="en-US" altLang="zh-TW" sz="2800" dirty="0" smtClean="0"/>
          </a:p>
          <a:p>
            <a:pPr algn="just">
              <a:lnSpc>
                <a:spcPts val="3500"/>
              </a:lnSpc>
              <a:spcBef>
                <a:spcPts val="724"/>
              </a:spcBef>
              <a:buNone/>
            </a:pPr>
            <a:r>
              <a:rPr lang="en-US" altLang="zh-TW" sz="2800" b="1" smtClean="0">
                <a:solidFill>
                  <a:srgbClr val="FF0000"/>
                </a:solidFill>
              </a:rPr>
              <a:t>    </a:t>
            </a:r>
            <a:r>
              <a:rPr lang="zh-TW" altLang="en-US" sz="2800" b="1" smtClean="0">
                <a:solidFill>
                  <a:srgbClr val="FF0000"/>
                </a:solidFill>
              </a:rPr>
              <a:t>殘疾</a:t>
            </a:r>
            <a:r>
              <a:rPr lang="zh-TW" altLang="en-US" sz="2800" b="1" dirty="0" smtClean="0">
                <a:solidFill>
                  <a:srgbClr val="FF0000"/>
                </a:solidFill>
              </a:rPr>
              <a:t>騷擾</a:t>
            </a:r>
            <a:r>
              <a:rPr lang="zh-TW" altLang="en-US" sz="2800" dirty="0" smtClean="0"/>
              <a:t>是指</a:t>
            </a:r>
            <a:r>
              <a:rPr lang="zh-TW" altLang="en-US" sz="2800" b="1" dirty="0" smtClean="0">
                <a:solidFill>
                  <a:srgbClr val="0033CC"/>
                </a:solidFill>
              </a:rPr>
              <a:t>任何人如因殘疾人士的殘疾</a:t>
            </a:r>
            <a:r>
              <a:rPr lang="zh-TW" altLang="en-US" sz="2800" dirty="0" smtClean="0"/>
              <a:t>而向該殘疾人士作出</a:t>
            </a:r>
            <a:r>
              <a:rPr lang="zh-TW" altLang="en-US" sz="2800" b="1" dirty="0" smtClean="0">
                <a:solidFill>
                  <a:srgbClr val="0033CC"/>
                </a:solidFill>
              </a:rPr>
              <a:t>不受歡迎的行徑 </a:t>
            </a:r>
            <a:r>
              <a:rPr lang="en-US" altLang="zh-TW" sz="2800" dirty="0" smtClean="0"/>
              <a:t>(</a:t>
            </a:r>
            <a:r>
              <a:rPr lang="zh-TW" altLang="en-US" sz="2800" dirty="0" smtClean="0"/>
              <a:t>包括口頭或書面陳述</a:t>
            </a:r>
            <a:r>
              <a:rPr lang="en-US" altLang="zh-TW" sz="2800" dirty="0" smtClean="0"/>
              <a:t>)</a:t>
            </a:r>
            <a:r>
              <a:rPr lang="zh-TW" altLang="en-US" sz="2800" dirty="0" smtClean="0"/>
              <a:t>，而</a:t>
            </a:r>
            <a:r>
              <a:rPr lang="zh-TW" altLang="en-US" sz="2800" b="1" dirty="0" smtClean="0">
                <a:solidFill>
                  <a:srgbClr val="0033CC"/>
                </a:solidFill>
              </a:rPr>
              <a:t>一名合理的人</a:t>
            </a:r>
            <a:r>
              <a:rPr lang="zh-TW" altLang="en-US" sz="2800" dirty="0" smtClean="0"/>
              <a:t>在顧及所有情況後，應會預期該殘疾人士會因有關行徑而感到受冒犯、侮辱或驚嚇。</a:t>
            </a:r>
            <a:endParaRPr lang="zh-TW" altLang="zh-TW" sz="2800" dirty="0" smtClean="0"/>
          </a:p>
        </p:txBody>
      </p:sp>
      <p:pic>
        <p:nvPicPr>
          <p:cNvPr id="6"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pic>
        <p:nvPicPr>
          <p:cNvPr id="7" name="Picture 3" descr="C:\Users\christycheung\Pictures\238.jpg"/>
          <p:cNvPicPr>
            <a:picLocks noChangeAspect="1" noChangeArrowheads="1"/>
          </p:cNvPicPr>
          <p:nvPr/>
        </p:nvPicPr>
        <p:blipFill>
          <a:blip r:embed="rId4" cstate="print"/>
          <a:srcRect/>
          <a:stretch>
            <a:fillRect/>
          </a:stretch>
        </p:blipFill>
        <p:spPr bwMode="auto">
          <a:xfrm>
            <a:off x="6732240" y="3789041"/>
            <a:ext cx="1368152" cy="165618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noFill/>
          <a:ln>
            <a:noFill/>
          </a:ln>
        </p:spPr>
        <p:style>
          <a:lnRef idx="2">
            <a:schemeClr val="accent4"/>
          </a:lnRef>
          <a:fillRef idx="1">
            <a:schemeClr val="lt1"/>
          </a:fillRef>
          <a:effectRef idx="0">
            <a:schemeClr val="accent4"/>
          </a:effectRef>
          <a:fontRef idx="minor">
            <a:schemeClr val="dk1"/>
          </a:fontRef>
        </p:style>
        <p:txBody>
          <a:bodyPr>
            <a:normAutofit fontScale="90000"/>
          </a:bodyPr>
          <a:lstStyle/>
          <a:p>
            <a:r>
              <a:rPr lang="en-US" altLang="zh-TW" dirty="0" smtClean="0"/>
              <a:t/>
            </a:r>
            <a:br>
              <a:rPr lang="en-US" altLang="zh-TW" dirty="0" smtClean="0"/>
            </a:br>
            <a:r>
              <a:rPr lang="en-US" altLang="zh-TW" dirty="0" smtClean="0"/>
              <a:t/>
            </a:r>
            <a:br>
              <a:rPr lang="en-US" altLang="zh-TW" dirty="0" smtClean="0"/>
            </a:br>
            <a:r>
              <a:rPr lang="en-US" altLang="zh-TW" dirty="0" smtClean="0"/>
              <a:t/>
            </a:r>
            <a:br>
              <a:rPr lang="en-US" altLang="zh-TW" dirty="0" smtClean="0"/>
            </a:br>
            <a:r>
              <a:rPr lang="zh-TW" altLang="zh-TW" b="1" dirty="0" smtClean="0">
                <a:solidFill>
                  <a:srgbClr val="7030A0"/>
                </a:solidFill>
                <a:effectLst>
                  <a:outerShdw blurRad="38100" dist="38100" dir="2700000" algn="tl">
                    <a:srgbClr val="000000">
                      <a:alpha val="43137"/>
                    </a:srgbClr>
                  </a:outerShdw>
                </a:effectLst>
                <a:latin typeface="+mj-ea"/>
              </a:rPr>
              <a:t>小錦囊</a:t>
            </a:r>
            <a:r>
              <a:rPr lang="en-GB" altLang="zh-TW" b="1" u="sng" dirty="0" smtClean="0">
                <a:solidFill>
                  <a:srgbClr val="7030A0"/>
                </a:solidFill>
                <a:effectLst>
                  <a:outerShdw blurRad="38100" dist="38100" dir="2700000" algn="tl">
                    <a:srgbClr val="000000">
                      <a:alpha val="43137"/>
                    </a:srgbClr>
                  </a:outerShdw>
                </a:effectLst>
                <a:latin typeface="+mj-ea"/>
              </a:rPr>
              <a:t/>
            </a:r>
            <a:br>
              <a:rPr lang="en-GB" altLang="zh-TW" b="1" u="sng" dirty="0" smtClean="0">
                <a:solidFill>
                  <a:srgbClr val="7030A0"/>
                </a:solidFill>
                <a:effectLst>
                  <a:outerShdw blurRad="38100" dist="38100" dir="2700000" algn="tl">
                    <a:srgbClr val="000000">
                      <a:alpha val="43137"/>
                    </a:srgbClr>
                  </a:outerShdw>
                </a:effectLst>
                <a:latin typeface="+mj-ea"/>
              </a:rPr>
            </a:br>
            <a:r>
              <a:rPr lang="en-US" altLang="zh-TW" sz="3600" b="1" u="sng" dirty="0" smtClean="0">
                <a:solidFill>
                  <a:srgbClr val="C00000"/>
                </a:solidFill>
                <a:latin typeface="+mj-ea"/>
              </a:rPr>
              <a:t/>
            </a:r>
            <a:br>
              <a:rPr lang="en-US" altLang="zh-TW" sz="3600" b="1" u="sng" dirty="0" smtClean="0">
                <a:solidFill>
                  <a:srgbClr val="C00000"/>
                </a:solidFill>
                <a:latin typeface="+mj-ea"/>
              </a:rPr>
            </a:br>
            <a:r>
              <a:rPr lang="zh-TW" altLang="en-US" sz="3600" u="sng" dirty="0" smtClean="0">
                <a:solidFill>
                  <a:srgbClr val="C00000"/>
                </a:solidFill>
              </a:rPr>
              <a:t/>
            </a:r>
            <a:br>
              <a:rPr lang="zh-TW" altLang="en-US" sz="3600" u="sng" dirty="0" smtClean="0">
                <a:solidFill>
                  <a:srgbClr val="C00000"/>
                </a:solidFill>
              </a:rPr>
            </a:br>
            <a:r>
              <a:rPr lang="zh-TW" altLang="zh-TW" sz="4000" b="1" dirty="0">
                <a:solidFill>
                  <a:srgbClr val="0070C0"/>
                </a:solidFill>
                <a:latin typeface="+mj-ea"/>
              </a:rPr>
              <a:t/>
            </a:r>
            <a:br>
              <a:rPr lang="zh-TW" altLang="zh-TW" sz="4000" b="1" dirty="0">
                <a:solidFill>
                  <a:srgbClr val="0070C0"/>
                </a:solidFill>
                <a:latin typeface="+mj-ea"/>
              </a:rPr>
            </a:br>
            <a:endParaRPr lang="zh-TW" altLang="en-US" b="1" dirty="0">
              <a:solidFill>
                <a:srgbClr val="0070C0"/>
              </a:solidFill>
              <a:latin typeface="+mj-ea"/>
            </a:endParaRPr>
          </a:p>
        </p:txBody>
      </p:sp>
      <p:sp>
        <p:nvSpPr>
          <p:cNvPr id="3" name="內容版面配置區 2"/>
          <p:cNvSpPr>
            <a:spLocks noGrp="1"/>
          </p:cNvSpPr>
          <p:nvPr>
            <p:ph idx="1"/>
          </p:nvPr>
        </p:nvSpPr>
        <p:spPr>
          <a:xfrm>
            <a:off x="457200" y="1268760"/>
            <a:ext cx="8147248" cy="4392488"/>
          </a:xfrm>
        </p:spPr>
        <p:style>
          <a:lnRef idx="2">
            <a:schemeClr val="accent5"/>
          </a:lnRef>
          <a:fillRef idx="1">
            <a:schemeClr val="lt1"/>
          </a:fillRef>
          <a:effectRef idx="0">
            <a:schemeClr val="accent5"/>
          </a:effectRef>
          <a:fontRef idx="minor">
            <a:schemeClr val="dk1"/>
          </a:fontRef>
        </p:style>
        <p:txBody>
          <a:bodyPr>
            <a:noAutofit/>
          </a:bodyPr>
          <a:lstStyle/>
          <a:p>
            <a:pPr>
              <a:lnSpc>
                <a:spcPts val="3500"/>
              </a:lnSpc>
            </a:pPr>
            <a:r>
              <a:rPr lang="zh-TW" altLang="en-US" sz="2800" b="1" dirty="0" smtClean="0">
                <a:solidFill>
                  <a:srgbClr val="0033CC"/>
                </a:solidFill>
                <a:latin typeface="+mj-ea"/>
              </a:rPr>
              <a:t>基於僱員的殘疾</a:t>
            </a:r>
            <a:r>
              <a:rPr lang="zh-TW" altLang="en-US" sz="2800" dirty="0" smtClean="0">
                <a:latin typeface="+mj-ea"/>
              </a:rPr>
              <a:t>而對該僱員作出較差對待</a:t>
            </a:r>
            <a:r>
              <a:rPr lang="en-US" altLang="zh-TW" sz="2800" dirty="0" smtClean="0">
                <a:latin typeface="+mj-ea"/>
              </a:rPr>
              <a:t>(</a:t>
            </a:r>
            <a:r>
              <a:rPr lang="zh-TW" altLang="en-US" sz="2800" dirty="0" smtClean="0">
                <a:latin typeface="+mj-ea"/>
              </a:rPr>
              <a:t>如解僱</a:t>
            </a:r>
            <a:r>
              <a:rPr lang="en-US" altLang="zh-TW" sz="2800" dirty="0" smtClean="0">
                <a:latin typeface="+mj-ea"/>
              </a:rPr>
              <a:t>)</a:t>
            </a:r>
            <a:r>
              <a:rPr lang="zh-TW" altLang="en-US" sz="2800" dirty="0" smtClean="0">
                <a:latin typeface="+mj-ea"/>
              </a:rPr>
              <a:t>， 即屬違法歧視</a:t>
            </a:r>
            <a:endParaRPr lang="en-US" altLang="zh-TW" sz="2800" dirty="0" smtClean="0">
              <a:latin typeface="+mj-ea"/>
            </a:endParaRPr>
          </a:p>
          <a:p>
            <a:pPr>
              <a:lnSpc>
                <a:spcPts val="3500"/>
              </a:lnSpc>
            </a:pPr>
            <a:r>
              <a:rPr lang="zh-TW" altLang="en-US" sz="2800" dirty="0" smtClean="0">
                <a:latin typeface="+mj-ea"/>
              </a:rPr>
              <a:t>如僱員的殘疾影響其執行職務，可考慮向該僱員提供</a:t>
            </a:r>
            <a:r>
              <a:rPr lang="zh-TW" altLang="en-US" sz="2800" b="1" dirty="0" smtClean="0">
                <a:solidFill>
                  <a:srgbClr val="0033CC"/>
                </a:solidFill>
                <a:latin typeface="+mj-ea"/>
              </a:rPr>
              <a:t>合理的遷就</a:t>
            </a:r>
            <a:r>
              <a:rPr lang="zh-TW" altLang="en-US" sz="2800" dirty="0" smtClean="0">
                <a:latin typeface="+mj-ea"/>
              </a:rPr>
              <a:t>，除非有不合情理的困難</a:t>
            </a:r>
            <a:endParaRPr lang="en-US" altLang="zh-TW" sz="2800" dirty="0" smtClean="0">
              <a:latin typeface="+mj-ea"/>
            </a:endParaRPr>
          </a:p>
          <a:p>
            <a:pPr>
              <a:lnSpc>
                <a:spcPts val="3500"/>
              </a:lnSpc>
            </a:pPr>
            <a:r>
              <a:rPr lang="zh-TW" altLang="en-US" sz="2800" dirty="0" smtClean="0">
                <a:latin typeface="+mj-ea"/>
              </a:rPr>
              <a:t>若僱員因其殘疾不能夠執行</a:t>
            </a:r>
            <a:r>
              <a:rPr lang="zh-TW" altLang="en-US" sz="2800" b="1" dirty="0" smtClean="0">
                <a:solidFill>
                  <a:srgbClr val="0033CC"/>
                </a:solidFill>
                <a:latin typeface="+mj-ea"/>
              </a:rPr>
              <a:t>工作的固有要求</a:t>
            </a:r>
            <a:r>
              <a:rPr lang="zh-TW" altLang="en-US" sz="2800" dirty="0" smtClean="0">
                <a:latin typeface="+mj-ea"/>
              </a:rPr>
              <a:t>，</a:t>
            </a:r>
            <a:endParaRPr lang="en-US" altLang="zh-TW" sz="2800" dirty="0" smtClean="0">
              <a:latin typeface="+mj-ea"/>
            </a:endParaRPr>
          </a:p>
          <a:p>
            <a:pPr>
              <a:lnSpc>
                <a:spcPts val="3500"/>
              </a:lnSpc>
              <a:buNone/>
            </a:pPr>
            <a:r>
              <a:rPr lang="en-US" altLang="zh-TW" sz="2800" dirty="0" smtClean="0">
                <a:latin typeface="+mj-ea"/>
              </a:rPr>
              <a:t>    </a:t>
            </a:r>
            <a:r>
              <a:rPr lang="zh-TW" altLang="en-US" sz="2800" dirty="0" smtClean="0">
                <a:latin typeface="+mj-ea"/>
              </a:rPr>
              <a:t>可考慮終止僱傭</a:t>
            </a:r>
            <a:endParaRPr lang="en-US" altLang="zh-TW" sz="2800" dirty="0" smtClean="0">
              <a:latin typeface="+mj-ea"/>
            </a:endParaRPr>
          </a:p>
          <a:p>
            <a:pPr>
              <a:buNone/>
            </a:pPr>
            <a:r>
              <a:rPr lang="en-GB" altLang="zh-TW" sz="2800" dirty="0" smtClean="0">
                <a:latin typeface="+mj-ea"/>
              </a:rPr>
              <a:t/>
            </a:r>
            <a:br>
              <a:rPr lang="en-GB" altLang="zh-TW" sz="2800" dirty="0" smtClean="0">
                <a:latin typeface="+mj-ea"/>
              </a:rPr>
            </a:br>
            <a:endParaRPr lang="zh-TW" altLang="en-US" sz="2800" dirty="0">
              <a:latin typeface="+mj-ea"/>
            </a:endParaRPr>
          </a:p>
        </p:txBody>
      </p:sp>
      <p:pic>
        <p:nvPicPr>
          <p:cNvPr id="6"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pic>
        <p:nvPicPr>
          <p:cNvPr id="8" name="Picture 3" descr="C:\Users\christycheung\Pictures\238.jpg"/>
          <p:cNvPicPr>
            <a:picLocks noChangeAspect="1" noChangeArrowheads="1"/>
          </p:cNvPicPr>
          <p:nvPr/>
        </p:nvPicPr>
        <p:blipFill>
          <a:blip r:embed="rId4" cstate="print"/>
          <a:srcRect/>
          <a:stretch>
            <a:fillRect/>
          </a:stretch>
        </p:blipFill>
        <p:spPr bwMode="auto">
          <a:xfrm>
            <a:off x="6948264" y="3717032"/>
            <a:ext cx="1441463" cy="1800200"/>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style>
          <a:lnRef idx="2">
            <a:schemeClr val="accent4"/>
          </a:lnRef>
          <a:fillRef idx="1">
            <a:schemeClr val="lt1"/>
          </a:fillRef>
          <a:effectRef idx="0">
            <a:schemeClr val="accent4"/>
          </a:effectRef>
          <a:fontRef idx="minor">
            <a:schemeClr val="dk1"/>
          </a:fontRef>
        </p:style>
        <p:txBody>
          <a:bodyPr>
            <a:normAutofit fontScale="90000"/>
          </a:bodyPr>
          <a:lstStyle/>
          <a:p>
            <a:r>
              <a:rPr lang="en-US" altLang="zh-TW" dirty="0" smtClean="0"/>
              <a:t/>
            </a:r>
            <a:br>
              <a:rPr lang="en-US" altLang="zh-TW" dirty="0" smtClean="0"/>
            </a:br>
            <a:r>
              <a:rPr lang="en-US" altLang="zh-TW" dirty="0" smtClean="0"/>
              <a:t/>
            </a:r>
            <a:br>
              <a:rPr lang="en-US" altLang="zh-TW" dirty="0" smtClean="0"/>
            </a:br>
            <a:r>
              <a:rPr lang="zh-TW" altLang="zh-TW" b="1" dirty="0" smtClean="0">
                <a:solidFill>
                  <a:schemeClr val="accent3">
                    <a:lumMod val="50000"/>
                  </a:schemeClr>
                </a:solidFill>
                <a:effectLst>
                  <a:outerShdw blurRad="38100" dist="38100" dir="2700000" algn="tl">
                    <a:srgbClr val="000000">
                      <a:alpha val="43137"/>
                    </a:srgbClr>
                  </a:outerShdw>
                </a:effectLst>
                <a:latin typeface="+mj-ea"/>
              </a:rPr>
              <a:t>個案</a:t>
            </a:r>
            <a:r>
              <a:rPr lang="zh-TW" altLang="en-US" b="1" dirty="0" smtClean="0">
                <a:solidFill>
                  <a:schemeClr val="accent3">
                    <a:lumMod val="50000"/>
                  </a:schemeClr>
                </a:solidFill>
                <a:effectLst>
                  <a:outerShdw blurRad="38100" dist="38100" dir="2700000" algn="tl">
                    <a:srgbClr val="000000">
                      <a:alpha val="43137"/>
                    </a:srgbClr>
                  </a:outerShdw>
                </a:effectLst>
                <a:latin typeface="+mj-ea"/>
              </a:rPr>
              <a:t>三</a:t>
            </a:r>
            <a:r>
              <a:rPr lang="en-US" altLang="zh-TW" b="1" dirty="0" smtClean="0">
                <a:solidFill>
                  <a:schemeClr val="accent3">
                    <a:lumMod val="50000"/>
                  </a:schemeClr>
                </a:solidFill>
                <a:effectLst>
                  <a:outerShdw blurRad="38100" dist="38100" dir="2700000" algn="tl">
                    <a:srgbClr val="000000">
                      <a:alpha val="43137"/>
                    </a:srgbClr>
                  </a:outerShdw>
                </a:effectLst>
                <a:latin typeface="+mj-ea"/>
              </a:rPr>
              <a:t>:</a:t>
            </a:r>
            <a:r>
              <a:rPr lang="zh-TW" altLang="en-US" b="1" dirty="0" smtClean="0">
                <a:solidFill>
                  <a:schemeClr val="accent3">
                    <a:lumMod val="50000"/>
                  </a:schemeClr>
                </a:solidFill>
                <a:effectLst>
                  <a:outerShdw blurRad="38100" dist="38100" dir="2700000" algn="tl">
                    <a:srgbClr val="000000">
                      <a:alpha val="43137"/>
                    </a:srgbClr>
                  </a:outerShdw>
                </a:effectLst>
                <a:latin typeface="+mj-ea"/>
              </a:rPr>
              <a:t> 種族歧視</a:t>
            </a:r>
            <a:r>
              <a:rPr lang="en-US" altLang="zh-TW" sz="3600" b="1" dirty="0" smtClean="0">
                <a:solidFill>
                  <a:srgbClr val="C00000"/>
                </a:solidFill>
                <a:latin typeface="+mj-ea"/>
              </a:rPr>
              <a:t/>
            </a:r>
            <a:br>
              <a:rPr lang="en-US" altLang="zh-TW" sz="3600" b="1" dirty="0" smtClean="0">
                <a:solidFill>
                  <a:srgbClr val="C00000"/>
                </a:solidFill>
                <a:latin typeface="+mj-ea"/>
              </a:rPr>
            </a:br>
            <a:r>
              <a:rPr lang="zh-TW" altLang="zh-TW" sz="4000" b="1" dirty="0">
                <a:solidFill>
                  <a:srgbClr val="0070C0"/>
                </a:solidFill>
                <a:latin typeface="+mj-ea"/>
              </a:rPr>
              <a:t/>
            </a:r>
            <a:br>
              <a:rPr lang="zh-TW" altLang="zh-TW" sz="4000" b="1" dirty="0">
                <a:solidFill>
                  <a:srgbClr val="0070C0"/>
                </a:solidFill>
                <a:latin typeface="+mj-ea"/>
              </a:rPr>
            </a:br>
            <a:endParaRPr lang="zh-TW" altLang="en-US" b="1" dirty="0">
              <a:solidFill>
                <a:srgbClr val="0070C0"/>
              </a:solidFill>
              <a:latin typeface="+mj-ea"/>
            </a:endParaRPr>
          </a:p>
        </p:txBody>
      </p:sp>
      <p:sp>
        <p:nvSpPr>
          <p:cNvPr id="3" name="內容版面配置區 2"/>
          <p:cNvSpPr>
            <a:spLocks noGrp="1"/>
          </p:cNvSpPr>
          <p:nvPr>
            <p:ph idx="1"/>
          </p:nvPr>
        </p:nvSpPr>
        <p:spPr>
          <a:xfrm>
            <a:off x="395536" y="1484784"/>
            <a:ext cx="8280920" cy="4752528"/>
          </a:xfrm>
        </p:spPr>
        <p:txBody>
          <a:bodyPr>
            <a:noAutofit/>
          </a:bodyPr>
          <a:lstStyle/>
          <a:p>
            <a:r>
              <a:rPr lang="zh-TW" altLang="en-US" sz="2500" u="sng" dirty="0" smtClean="0"/>
              <a:t>阿</a:t>
            </a:r>
            <a:r>
              <a:rPr lang="en-US" altLang="zh-TW" sz="2500" u="sng" dirty="0" smtClean="0"/>
              <a:t>V</a:t>
            </a:r>
            <a:r>
              <a:rPr lang="en-US" altLang="zh-TW" sz="2500" dirty="0" smtClean="0"/>
              <a:t> </a:t>
            </a:r>
            <a:r>
              <a:rPr lang="zh-TW" altLang="en-US" sz="2500" dirty="0" smtClean="0"/>
              <a:t>是南亞裔香港永久居民，一天，他知道</a:t>
            </a:r>
            <a:r>
              <a:rPr lang="en-US" altLang="zh-TW" sz="2500" dirty="0" smtClean="0"/>
              <a:t>X</a:t>
            </a:r>
            <a:r>
              <a:rPr lang="zh-TW" altLang="en-US" sz="2500" dirty="0" smtClean="0"/>
              <a:t>公司招聘</a:t>
            </a:r>
            <a:endParaRPr lang="en-US" altLang="zh-TW" sz="2500" dirty="0" smtClean="0"/>
          </a:p>
          <a:p>
            <a:pPr>
              <a:buNone/>
            </a:pPr>
            <a:r>
              <a:rPr lang="en-US" altLang="zh-TW" sz="2500" dirty="0" smtClean="0"/>
              <a:t>     </a:t>
            </a:r>
            <a:r>
              <a:rPr lang="zh-TW" altLang="en-US" sz="2500" dirty="0" smtClean="0"/>
              <a:t>貨車司機兼搬運，廣告列明中文語文能力為工作要求。</a:t>
            </a:r>
            <a:endParaRPr lang="en-US" altLang="zh-TW" sz="2500" dirty="0" smtClean="0"/>
          </a:p>
          <a:p>
            <a:r>
              <a:rPr lang="zh-TW" altLang="en-US" sz="2500" u="sng" dirty="0" smtClean="0"/>
              <a:t>阿</a:t>
            </a:r>
            <a:r>
              <a:rPr lang="en-US" altLang="zh-TW" sz="2500" u="sng" dirty="0" smtClean="0"/>
              <a:t>V</a:t>
            </a:r>
            <a:r>
              <a:rPr lang="zh-TW" altLang="en-US" sz="2500" dirty="0" smtClean="0"/>
              <a:t>能說流利的廣東話，但他不懂得閱讀或書寫中文。</a:t>
            </a:r>
            <a:endParaRPr lang="en-US" altLang="zh-TW" sz="2500" dirty="0" smtClean="0"/>
          </a:p>
          <a:p>
            <a:r>
              <a:rPr lang="zh-TW" altLang="en-US" sz="2500" dirty="0" smtClean="0"/>
              <a:t>他有超過</a:t>
            </a:r>
            <a:r>
              <a:rPr lang="en-US" altLang="zh-TW" sz="2500" dirty="0" smtClean="0"/>
              <a:t>4</a:t>
            </a:r>
            <a:r>
              <a:rPr lang="zh-TW" altLang="en-US" sz="2500" dirty="0" smtClean="0"/>
              <a:t>年的相關工作經驗及良好工作表現，過往的經驗讓他知道中文能力並不是司機兼搬運的真正工作所須條件。</a:t>
            </a:r>
            <a:endParaRPr lang="en-US" altLang="zh-TW" sz="2500" dirty="0" smtClean="0"/>
          </a:p>
          <a:p>
            <a:r>
              <a:rPr lang="zh-TW" altLang="en-US" sz="2500" u="sng" dirty="0" smtClean="0"/>
              <a:t>阿</a:t>
            </a:r>
            <a:r>
              <a:rPr lang="en-US" altLang="zh-TW" sz="2500" u="sng" dirty="0" smtClean="0"/>
              <a:t>V</a:t>
            </a:r>
            <a:r>
              <a:rPr lang="zh-TW" altLang="en-US" sz="2500" dirty="0" smtClean="0"/>
              <a:t>致電</a:t>
            </a:r>
            <a:r>
              <a:rPr lang="en-US" altLang="zh-TW" sz="2500" dirty="0" smtClean="0"/>
              <a:t>X</a:t>
            </a:r>
            <a:r>
              <a:rPr lang="zh-TW" altLang="en-US" sz="2500" dirty="0" smtClean="0"/>
              <a:t>公司應徵，人事部經理詢問他的學歷、技能和工作經驗等；但當經理知道他不懂閱讀和書寫中文時，便說公司已請了人，所以不會聘請他。</a:t>
            </a:r>
            <a:endParaRPr lang="en-US" altLang="zh-TW" sz="2500" dirty="0" smtClean="0"/>
          </a:p>
          <a:p>
            <a:r>
              <a:rPr lang="zh-TW" altLang="en-US" sz="2500" dirty="0" smtClean="0"/>
              <a:t>之後個多月內，</a:t>
            </a:r>
            <a:r>
              <a:rPr lang="zh-TW" altLang="en-US" sz="2500" u="sng" dirty="0" smtClean="0"/>
              <a:t>阿</a:t>
            </a:r>
            <a:r>
              <a:rPr lang="en-US" altLang="zh-TW" sz="2500" u="sng" dirty="0" smtClean="0"/>
              <a:t>V</a:t>
            </a:r>
            <a:r>
              <a:rPr lang="zh-TW" altLang="en-US" sz="2500" dirty="0" smtClean="0"/>
              <a:t>知道</a:t>
            </a:r>
            <a:r>
              <a:rPr lang="en-US" altLang="zh-TW" sz="2500" dirty="0" smtClean="0"/>
              <a:t> X</a:t>
            </a:r>
            <a:r>
              <a:rPr lang="zh-TW" altLang="en-US" sz="2500" dirty="0" smtClean="0"/>
              <a:t>公司</a:t>
            </a:r>
            <a:endParaRPr lang="en-US" altLang="zh-TW" sz="2500" dirty="0" smtClean="0"/>
          </a:p>
          <a:p>
            <a:pPr>
              <a:buNone/>
            </a:pPr>
            <a:r>
              <a:rPr lang="en-US" altLang="zh-TW" sz="2500" dirty="0" smtClean="0"/>
              <a:t>     </a:t>
            </a:r>
            <a:r>
              <a:rPr lang="zh-TW" altLang="en-US" sz="2500" dirty="0" smtClean="0"/>
              <a:t>繼續刊登該招聘廣告。</a:t>
            </a:r>
            <a:endParaRPr lang="en-US" altLang="zh-TW" sz="2500" dirty="0" smtClean="0"/>
          </a:p>
          <a:p>
            <a:endParaRPr lang="zh-TW" altLang="en-US" sz="2400" u="sng" dirty="0">
              <a:solidFill>
                <a:srgbClr val="C00000"/>
              </a:solidFill>
            </a:endParaRPr>
          </a:p>
        </p:txBody>
      </p:sp>
      <p:pic>
        <p:nvPicPr>
          <p:cNvPr id="6"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sp>
        <p:nvSpPr>
          <p:cNvPr id="11" name="橢圓形圖說文字 10"/>
          <p:cNvSpPr/>
          <p:nvPr/>
        </p:nvSpPr>
        <p:spPr>
          <a:xfrm>
            <a:off x="5940152" y="5373216"/>
            <a:ext cx="1089920" cy="733699"/>
          </a:xfrm>
          <a:prstGeom prst="wedgeEllipseCallout">
            <a:avLst>
              <a:gd name="adj1" fmla="val -51997"/>
              <a:gd name="adj2" fmla="val 54855"/>
            </a:avLst>
          </a:prstGeom>
        </p:spPr>
        <p:style>
          <a:lnRef idx="1">
            <a:schemeClr val="accent3"/>
          </a:lnRef>
          <a:fillRef idx="2">
            <a:schemeClr val="accent3"/>
          </a:fillRef>
          <a:effectRef idx="1">
            <a:schemeClr val="accent3"/>
          </a:effectRef>
          <a:fontRef idx="minor">
            <a:schemeClr val="dk1"/>
          </a:fontRef>
        </p:style>
        <p:txBody>
          <a:bodyPr rtlCol="0" anchor="ctr"/>
          <a:lstStyle/>
          <a:p>
            <a:r>
              <a:rPr lang="zh-TW" altLang="en-US" sz="3600" b="1" dirty="0" smtClean="0">
                <a:solidFill>
                  <a:srgbClr val="00B050"/>
                </a:solidFill>
                <a:latin typeface="微軟正黑體" pitchFamily="34" charset="-120"/>
                <a:ea typeface="微軟正黑體" pitchFamily="34" charset="-120"/>
              </a:rPr>
              <a:t>  </a:t>
            </a:r>
            <a:r>
              <a:rPr lang="en-US" altLang="zh-TW" sz="3600" b="1" dirty="0" smtClean="0">
                <a:solidFill>
                  <a:srgbClr val="00B050"/>
                </a:solidFill>
                <a:latin typeface="微軟正黑體" pitchFamily="34" charset="-120"/>
                <a:ea typeface="微軟正黑體" pitchFamily="34" charset="-120"/>
              </a:rPr>
              <a:t>?</a:t>
            </a:r>
            <a:endParaRPr lang="zh-TW" altLang="en-US" sz="3600" b="1" dirty="0">
              <a:solidFill>
                <a:srgbClr val="00B050"/>
              </a:solidFill>
              <a:latin typeface="微軟正黑體" pitchFamily="34" charset="-120"/>
              <a:ea typeface="微軟正黑體" pitchFamily="34" charset="-120"/>
            </a:endParaRPr>
          </a:p>
        </p:txBody>
      </p:sp>
      <p:sp>
        <p:nvSpPr>
          <p:cNvPr id="12" name="橢圓形圖說文字 11"/>
          <p:cNvSpPr/>
          <p:nvPr/>
        </p:nvSpPr>
        <p:spPr>
          <a:xfrm>
            <a:off x="6948264" y="5229200"/>
            <a:ext cx="1222154" cy="810329"/>
          </a:xfrm>
          <a:prstGeom prst="wedgeEllipseCallout">
            <a:avLst>
              <a:gd name="adj1" fmla="val 42660"/>
              <a:gd name="adj2" fmla="val 52421"/>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tLang="zh-TW" sz="2800" b="1" dirty="0" smtClean="0">
              <a:latin typeface="微軟正黑體" pitchFamily="34" charset="-120"/>
              <a:ea typeface="微軟正黑體" pitchFamily="34" charset="-120"/>
            </a:endParaRPr>
          </a:p>
          <a:p>
            <a:pPr algn="ctr"/>
            <a:r>
              <a:rPr lang="zh-TW" altLang="en-US" sz="2400" b="1" dirty="0" smtClean="0">
                <a:latin typeface="微軟正黑體" pitchFamily="34" charset="-120"/>
                <a:ea typeface="微軟正黑體" pitchFamily="34" charset="-120"/>
              </a:rPr>
              <a:t>中文</a:t>
            </a:r>
          </a:p>
          <a:p>
            <a:pPr algn="ctr"/>
            <a:endParaRPr lang="zh-TW" altLang="en-US" dirty="0"/>
          </a:p>
        </p:txBody>
      </p:sp>
    </p:spTree>
  </p:cSld>
  <p:clrMapOvr>
    <a:masterClrMapping/>
  </p:clrMapOvr>
  <p:transition spd="med">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noFill/>
          <a:ln>
            <a:noFill/>
          </a:ln>
        </p:spPr>
        <p:style>
          <a:lnRef idx="2">
            <a:schemeClr val="accent4"/>
          </a:lnRef>
          <a:fillRef idx="1">
            <a:schemeClr val="lt1"/>
          </a:fillRef>
          <a:effectRef idx="0">
            <a:schemeClr val="accent4"/>
          </a:effectRef>
          <a:fontRef idx="minor">
            <a:schemeClr val="dk1"/>
          </a:fontRef>
        </p:style>
        <p:txBody>
          <a:bodyPr>
            <a:normAutofit fontScale="90000"/>
          </a:bodyPr>
          <a:lstStyle/>
          <a:p>
            <a:r>
              <a:rPr lang="en-US" altLang="zh-TW" dirty="0" smtClean="0"/>
              <a:t/>
            </a:r>
            <a:br>
              <a:rPr lang="en-US" altLang="zh-TW" dirty="0" smtClean="0"/>
            </a:br>
            <a:r>
              <a:rPr lang="en-US" altLang="zh-TW" dirty="0" smtClean="0"/>
              <a:t/>
            </a:r>
            <a:br>
              <a:rPr lang="en-US" altLang="zh-TW" dirty="0" smtClean="0"/>
            </a:br>
            <a:r>
              <a:rPr lang="zh-TW" altLang="zh-TW" b="1" dirty="0" smtClean="0">
                <a:solidFill>
                  <a:schemeClr val="accent3">
                    <a:lumMod val="50000"/>
                  </a:schemeClr>
                </a:solidFill>
                <a:effectLst>
                  <a:outerShdw blurRad="38100" dist="38100" dir="2700000" algn="tl">
                    <a:srgbClr val="000000">
                      <a:alpha val="43137"/>
                    </a:srgbClr>
                  </a:outerShdw>
                </a:effectLst>
                <a:latin typeface="+mj-ea"/>
              </a:rPr>
              <a:t>小錦囊</a:t>
            </a:r>
            <a:r>
              <a:rPr lang="en-US" altLang="zh-TW" b="1" u="sng" dirty="0" smtClean="0">
                <a:solidFill>
                  <a:srgbClr val="7030A0"/>
                </a:solidFill>
                <a:effectLst>
                  <a:outerShdw blurRad="38100" dist="38100" dir="2700000" algn="tl">
                    <a:srgbClr val="000000">
                      <a:alpha val="43137"/>
                    </a:srgbClr>
                  </a:outerShdw>
                </a:effectLst>
                <a:latin typeface="+mj-ea"/>
              </a:rPr>
              <a:t/>
            </a:r>
            <a:br>
              <a:rPr lang="en-US" altLang="zh-TW" b="1" u="sng" dirty="0" smtClean="0">
                <a:solidFill>
                  <a:srgbClr val="7030A0"/>
                </a:solidFill>
                <a:effectLst>
                  <a:outerShdw blurRad="38100" dist="38100" dir="2700000" algn="tl">
                    <a:srgbClr val="000000">
                      <a:alpha val="43137"/>
                    </a:srgbClr>
                  </a:outerShdw>
                </a:effectLst>
                <a:latin typeface="+mj-ea"/>
              </a:rPr>
            </a:br>
            <a:r>
              <a:rPr lang="zh-TW" altLang="en-US" sz="3600" u="sng" dirty="0" smtClean="0">
                <a:solidFill>
                  <a:srgbClr val="C00000"/>
                </a:solidFill>
              </a:rPr>
              <a:t/>
            </a:r>
            <a:br>
              <a:rPr lang="zh-TW" altLang="en-US" sz="3600" u="sng" dirty="0" smtClean="0">
                <a:solidFill>
                  <a:srgbClr val="C00000"/>
                </a:solidFill>
              </a:rPr>
            </a:br>
            <a:r>
              <a:rPr lang="zh-TW" altLang="zh-TW" sz="4000" b="1" dirty="0">
                <a:solidFill>
                  <a:srgbClr val="0070C0"/>
                </a:solidFill>
                <a:latin typeface="+mj-ea"/>
              </a:rPr>
              <a:t/>
            </a:r>
            <a:br>
              <a:rPr lang="zh-TW" altLang="zh-TW" sz="4000" b="1" dirty="0">
                <a:solidFill>
                  <a:srgbClr val="0070C0"/>
                </a:solidFill>
                <a:latin typeface="+mj-ea"/>
              </a:rPr>
            </a:br>
            <a:endParaRPr lang="zh-TW" altLang="en-US" b="1" dirty="0">
              <a:solidFill>
                <a:srgbClr val="0070C0"/>
              </a:solidFill>
              <a:latin typeface="+mj-ea"/>
            </a:endParaRPr>
          </a:p>
        </p:txBody>
      </p:sp>
      <p:sp>
        <p:nvSpPr>
          <p:cNvPr id="3" name="內容版面配置區 2"/>
          <p:cNvSpPr>
            <a:spLocks noGrp="1"/>
          </p:cNvSpPr>
          <p:nvPr>
            <p:ph idx="1"/>
          </p:nvPr>
        </p:nvSpPr>
        <p:spPr>
          <a:xfrm>
            <a:off x="467544" y="1268760"/>
            <a:ext cx="8280920" cy="4320480"/>
          </a:xfrm>
        </p:spPr>
        <p:style>
          <a:lnRef idx="2">
            <a:schemeClr val="accent5"/>
          </a:lnRef>
          <a:fillRef idx="1">
            <a:schemeClr val="lt1"/>
          </a:fillRef>
          <a:effectRef idx="0">
            <a:schemeClr val="accent5"/>
          </a:effectRef>
          <a:fontRef idx="minor">
            <a:schemeClr val="dk1"/>
          </a:fontRef>
        </p:style>
        <p:txBody>
          <a:bodyPr>
            <a:noAutofit/>
          </a:bodyPr>
          <a:lstStyle/>
          <a:p>
            <a:r>
              <a:rPr lang="zh-TW" altLang="en-US" sz="2800" dirty="0" smtClean="0"/>
              <a:t>不應假設某種族人士不適合受聘，應以</a:t>
            </a:r>
            <a:r>
              <a:rPr lang="zh-TW" altLang="en-US" sz="2800" b="1" dirty="0" smtClean="0">
                <a:solidFill>
                  <a:srgbClr val="0033CC"/>
                </a:solidFill>
              </a:rPr>
              <a:t>一套與工作相關及不帶歧視的準則</a:t>
            </a:r>
            <a:r>
              <a:rPr lang="zh-TW" altLang="en-US" sz="2800" dirty="0" smtClean="0"/>
              <a:t>來評估所有應徵者</a:t>
            </a:r>
            <a:endParaRPr lang="en-US" altLang="zh-TW" sz="2800" b="1" dirty="0" smtClean="0">
              <a:solidFill>
                <a:srgbClr val="0033CC"/>
              </a:solidFill>
            </a:endParaRPr>
          </a:p>
          <a:p>
            <a:r>
              <a:rPr lang="zh-TW" altLang="en-US" sz="2800" b="1" dirty="0" smtClean="0">
                <a:solidFill>
                  <a:srgbClr val="0033CC"/>
                </a:solidFill>
              </a:rPr>
              <a:t>間接歧視 </a:t>
            </a:r>
            <a:endParaRPr lang="en-US" altLang="zh-TW" sz="2800" b="1" dirty="0" smtClean="0">
              <a:solidFill>
                <a:srgbClr val="0033CC"/>
              </a:solidFill>
            </a:endParaRPr>
          </a:p>
          <a:p>
            <a:r>
              <a:rPr lang="zh-TW" altLang="en-US" sz="2800" b="1" dirty="0" smtClean="0">
                <a:solidFill>
                  <a:srgbClr val="0033CC"/>
                </a:solidFill>
              </a:rPr>
              <a:t>任何語文要求</a:t>
            </a:r>
            <a:r>
              <a:rPr lang="en-US" altLang="zh-TW" sz="2800" dirty="0" smtClean="0"/>
              <a:t>(</a:t>
            </a:r>
            <a:r>
              <a:rPr lang="zh-TW" altLang="en-US" sz="2800" dirty="0" smtClean="0"/>
              <a:t>包括學歷、流利程度和口音</a:t>
            </a:r>
            <a:r>
              <a:rPr lang="en-US" altLang="zh-TW" sz="2800" dirty="0" smtClean="0"/>
              <a:t>)</a:t>
            </a:r>
            <a:r>
              <a:rPr lang="zh-TW" altLang="en-US" sz="2800" dirty="0" smtClean="0"/>
              <a:t>要與工作相關及與達致良好工作表現的要求相稱</a:t>
            </a:r>
            <a:endParaRPr lang="en-US" altLang="zh-TW" sz="2800" dirty="0" smtClean="0"/>
          </a:p>
          <a:p>
            <a:r>
              <a:rPr lang="zh-TW" altLang="en-US" sz="2800" dirty="0" smtClean="0"/>
              <a:t>在</a:t>
            </a:r>
            <a:r>
              <a:rPr lang="zh-TW" altLang="en-US" sz="2800" b="1" dirty="0" smtClean="0">
                <a:solidFill>
                  <a:srgbClr val="0033CC"/>
                </a:solidFill>
              </a:rPr>
              <a:t>工作間推廣多元文化</a:t>
            </a:r>
            <a:r>
              <a:rPr lang="zh-TW" altLang="en-US" sz="2800" dirty="0" smtClean="0"/>
              <a:t>，可營造共融的</a:t>
            </a:r>
            <a:endParaRPr lang="en-US" altLang="zh-TW" sz="2800" dirty="0" smtClean="0"/>
          </a:p>
          <a:p>
            <a:pPr>
              <a:buNone/>
            </a:pPr>
            <a:r>
              <a:rPr lang="en-US" altLang="zh-TW" sz="2800" dirty="0" smtClean="0"/>
              <a:t>	</a:t>
            </a:r>
            <a:r>
              <a:rPr lang="zh-TW" altLang="en-US" sz="2800" dirty="0" smtClean="0"/>
              <a:t>工作環境，讓具備不同視野的員工互相</a:t>
            </a:r>
            <a:endParaRPr lang="en-US" altLang="zh-TW" sz="2800" dirty="0" smtClean="0"/>
          </a:p>
          <a:p>
            <a:pPr>
              <a:buNone/>
            </a:pPr>
            <a:r>
              <a:rPr lang="en-US" altLang="zh-TW" sz="2800" dirty="0" smtClean="0"/>
              <a:t>	</a:t>
            </a:r>
            <a:r>
              <a:rPr lang="zh-TW" altLang="en-US" sz="2800" dirty="0" smtClean="0"/>
              <a:t>交流，有助推動創意和革新</a:t>
            </a:r>
            <a:endParaRPr lang="zh-TW" altLang="en-US" sz="2800" b="1" dirty="0">
              <a:latin typeface="+mj-ea"/>
            </a:endParaRPr>
          </a:p>
        </p:txBody>
      </p:sp>
      <p:pic>
        <p:nvPicPr>
          <p:cNvPr id="6" name="Picture 3" descr="C:\Users\christycheung\Pictures\EOC\EOC-logo.png"/>
          <p:cNvPicPr>
            <a:picLocks noChangeAspect="1" noChangeArrowheads="1"/>
          </p:cNvPicPr>
          <p:nvPr/>
        </p:nvPicPr>
        <p:blipFill>
          <a:blip r:embed="rId3" cstate="print"/>
          <a:srcRect/>
          <a:stretch>
            <a:fillRect/>
          </a:stretch>
        </p:blipFill>
        <p:spPr bwMode="auto">
          <a:xfrm>
            <a:off x="8244408" y="6093296"/>
            <a:ext cx="678432" cy="556315"/>
          </a:xfrm>
          <a:prstGeom prst="rect">
            <a:avLst/>
          </a:prstGeom>
          <a:noFill/>
        </p:spPr>
      </p:pic>
      <p:pic>
        <p:nvPicPr>
          <p:cNvPr id="8" name="Picture 3" descr="C:\Users\christycheung\Pictures\238.jpg"/>
          <p:cNvPicPr>
            <a:picLocks noChangeAspect="1" noChangeArrowheads="1"/>
          </p:cNvPicPr>
          <p:nvPr/>
        </p:nvPicPr>
        <p:blipFill>
          <a:blip r:embed="rId4" cstate="print"/>
          <a:srcRect/>
          <a:stretch>
            <a:fillRect/>
          </a:stretch>
        </p:blipFill>
        <p:spPr bwMode="auto">
          <a:xfrm>
            <a:off x="7164288" y="3628730"/>
            <a:ext cx="1454509" cy="181649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med">
    <p:circle/>
  </p:transition>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3755</TotalTime>
  <Words>582</Words>
  <Application>Microsoft Office PowerPoint</Application>
  <PresentationFormat>如螢幕大小 (4:3)</PresentationFormat>
  <Paragraphs>74</Paragraphs>
  <Slides>10</Slides>
  <Notes>9</Notes>
  <HiddenSlides>0</HiddenSlides>
  <MMClips>0</MMClips>
  <ScaleCrop>false</ScaleCrop>
  <HeadingPairs>
    <vt:vector size="4" baseType="variant">
      <vt:variant>
        <vt:lpstr>佈景主題</vt:lpstr>
      </vt:variant>
      <vt:variant>
        <vt:i4>1</vt:i4>
      </vt:variant>
      <vt:variant>
        <vt:lpstr>投影片標題</vt:lpstr>
      </vt:variant>
      <vt:variant>
        <vt:i4>10</vt:i4>
      </vt:variant>
    </vt:vector>
  </HeadingPairs>
  <TitlesOfParts>
    <vt:vector size="11" baseType="lpstr">
      <vt:lpstr>Office 佈景主題</vt:lpstr>
      <vt:lpstr>投影片 1</vt:lpstr>
      <vt:lpstr>投影片 2</vt:lpstr>
      <vt:lpstr>  個案一: 懷孕歧視  </vt:lpstr>
      <vt:lpstr>    小錦囊    </vt:lpstr>
      <vt:lpstr>  個案二: 殘疾歧視  </vt:lpstr>
      <vt:lpstr>   小錦囊    </vt:lpstr>
      <vt:lpstr>   小錦囊    </vt:lpstr>
      <vt:lpstr>  個案三: 種族歧視  </vt:lpstr>
      <vt:lpstr>  小錦囊   </vt:lpstr>
      <vt:lpstr>投影片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「中小企推廣平等工作間」 分享會</dc:title>
  <dc:creator>christycheung</dc:creator>
  <cp:lastModifiedBy>christycheung</cp:lastModifiedBy>
  <cp:revision>415</cp:revision>
  <dcterms:created xsi:type="dcterms:W3CDTF">2014-10-21T03:53:55Z</dcterms:created>
  <dcterms:modified xsi:type="dcterms:W3CDTF">2015-02-02T03:46:54Z</dcterms:modified>
</cp:coreProperties>
</file>