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7" r:id="rId4"/>
    <p:sldId id="285" r:id="rId5"/>
    <p:sldId id="286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 i="0" baseline="0" dirty="0" smtClean="0">
                <a:effectLst/>
              </a:rPr>
              <a:t>根據社會福利署資科</a:t>
            </a:r>
            <a:endParaRPr lang="en-US" altLang="zh-CN" sz="1800" b="1" i="0" baseline="0" dirty="0" smtClean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HK" sz="1800" b="1" i="0" baseline="0" dirty="0" err="1" smtClean="0">
                <a:effectLst/>
              </a:rPr>
              <a:t>兒童性侵犯的個案數目</a:t>
            </a:r>
            <a:endParaRPr lang="zh-HK" altLang="zh-HK" dirty="0">
              <a:effectLst/>
            </a:endParaRPr>
          </a:p>
        </c:rich>
      </c:tx>
      <c:layout>
        <c:manualLayout>
          <c:xMode val="edge"/>
          <c:yMode val="edge"/>
          <c:x val="0.35848214285714286"/>
          <c:y val="1.26582278481012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227</c:v>
                </c:pt>
                <c:pt idx="1">
                  <c:v>288</c:v>
                </c:pt>
                <c:pt idx="2">
                  <c:v>293</c:v>
                </c:pt>
                <c:pt idx="3">
                  <c:v>271</c:v>
                </c:pt>
                <c:pt idx="4">
                  <c:v>306</c:v>
                </c:pt>
                <c:pt idx="5">
                  <c:v>295</c:v>
                </c:pt>
                <c:pt idx="6">
                  <c:v>227</c:v>
                </c:pt>
                <c:pt idx="7">
                  <c:v>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E6-4608-8F15-0621930377A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50</c:v>
                </c:pt>
                <c:pt idx="1">
                  <c:v>43</c:v>
                </c:pt>
                <c:pt idx="2">
                  <c:v>41</c:v>
                </c:pt>
                <c:pt idx="3">
                  <c:v>36</c:v>
                </c:pt>
                <c:pt idx="4">
                  <c:v>30</c:v>
                </c:pt>
                <c:pt idx="5">
                  <c:v>62</c:v>
                </c:pt>
                <c:pt idx="6">
                  <c:v>58</c:v>
                </c:pt>
                <c:pt idx="7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E6-4608-8F15-062193037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286968"/>
        <c:axId val="271912832"/>
      </c:barChart>
      <c:catAx>
        <c:axId val="27228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912832"/>
        <c:crosses val="autoZero"/>
        <c:auto val="1"/>
        <c:lblAlgn val="ctr"/>
        <c:lblOffset val="100"/>
        <c:noMultiLvlLbl val="0"/>
      </c:catAx>
      <c:valAx>
        <c:axId val="27191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286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B07F-76AF-4CF0-9D24-7D4AB19A41F0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D6244-A264-48AF-B692-DE6F9591C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5BD3-9B7E-452D-A56C-864240AC83F1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F3A07-D452-402C-BEB6-31211AD4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F3A07-D452-402C-BEB6-31211AD490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9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3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4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4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7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3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392-A611-4025-B8B2-7A1E3D522B9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7776-8833-4CB9-A742-2A576732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1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nccdphp/ace/prevalence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ys.org/whatissexualabuse.html" TargetMode="External"/><Relationship Id="rId2" Type="http://schemas.openxmlformats.org/officeDocument/2006/relationships/hyperlink" Target="http://nctsn.org/nctsn_assets/pdfs/caring/ChildSexualAbuseFactShee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殘疾人士院舍如何</a:t>
            </a:r>
            <a:r>
              <a:rPr lang="zh-TW" altLang="en-US" dirty="0" smtClean="0"/>
              <a:t>保護智障人士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免受性侵犯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/>
              <a:t>謝永齡</a:t>
            </a:r>
            <a:r>
              <a:rPr lang="zh-TW" altLang="en-US" b="1" dirty="0" smtClean="0"/>
              <a:t>博士</a:t>
            </a:r>
            <a:r>
              <a:rPr lang="en-US" b="1" i="1" dirty="0" smtClean="0"/>
              <a:t> </a:t>
            </a:r>
            <a:endParaRPr lang="en-US" dirty="0"/>
          </a:p>
          <a:p>
            <a:r>
              <a:rPr lang="zh-TW" altLang="en-US" b="1" dirty="0"/>
              <a:t>香港城市大</a:t>
            </a:r>
            <a:r>
              <a:rPr lang="zh-TW" altLang="en-US" b="1" dirty="0" smtClean="0"/>
              <a:t>學</a:t>
            </a:r>
            <a:endParaRPr lang="en-US" altLang="zh-TW" b="1" dirty="0" smtClean="0"/>
          </a:p>
          <a:p>
            <a:r>
              <a:rPr lang="zh-TW" altLang="en-US" b="1" dirty="0" smtClean="0"/>
              <a:t>應</a:t>
            </a:r>
            <a:r>
              <a:rPr lang="zh-TW" altLang="en-US" b="1" dirty="0"/>
              <a:t>用社會科學系副教授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0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在愛爾蘭的一項為期</a:t>
            </a:r>
            <a:r>
              <a:rPr lang="en-US" altLang="zh-TW" dirty="0" smtClean="0"/>
              <a:t>15</a:t>
            </a:r>
            <a:r>
              <a:rPr lang="zh-TW" altLang="en-US" dirty="0" smtClean="0"/>
              <a:t>年的追縱研究，調查了性侵犯的指控（</a:t>
            </a:r>
            <a:r>
              <a:rPr lang="en-US" altLang="zh-TW" dirty="0" smtClean="0"/>
              <a:t>n = 250</a:t>
            </a:r>
            <a:r>
              <a:rPr lang="zh-TW" altLang="en-US" dirty="0" smtClean="0"/>
              <a:t>）。 </a:t>
            </a:r>
            <a:r>
              <a:rPr lang="en-US" altLang="zh-TW" dirty="0" smtClean="0"/>
              <a:t>47</a:t>
            </a:r>
            <a:r>
              <a:rPr lang="zh-TW" altLang="en-US" dirty="0" smtClean="0"/>
              <a:t>％（</a:t>
            </a:r>
            <a:r>
              <a:rPr lang="en-US" altLang="zh-TW" dirty="0" smtClean="0"/>
              <a:t>n = 118</a:t>
            </a:r>
            <a:r>
              <a:rPr lang="zh-TW" altLang="en-US" dirty="0" smtClean="0"/>
              <a:t>）的個案被確定為事寳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McCormack, Kavanagh, </a:t>
            </a:r>
            <a:r>
              <a:rPr lang="en-US" altLang="zh-TW" sz="2400" dirty="0" err="1" smtClean="0"/>
              <a:t>Caffrey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＆</a:t>
            </a:r>
            <a:r>
              <a:rPr lang="en-US" altLang="zh-TW" sz="2400" dirty="0" smtClean="0"/>
              <a:t>Power, 2005</a:t>
            </a:r>
            <a:r>
              <a:rPr lang="zh-TW" altLang="en-US" sz="2400" dirty="0" smtClean="0"/>
              <a:t>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在確定的案件中，</a:t>
            </a:r>
            <a:r>
              <a:rPr lang="zh-TW" altLang="en-US" u="sng" dirty="0" smtClean="0"/>
              <a:t>一半以上的侵犯者是智障青少年和成年人</a:t>
            </a:r>
            <a:r>
              <a:rPr lang="zh-TW" altLang="en-US" dirty="0" smtClean="0"/>
              <a:t>。 </a:t>
            </a:r>
            <a:endParaRPr lang="en-US" altLang="zh-TW" dirty="0" smtClean="0"/>
          </a:p>
          <a:p>
            <a:r>
              <a:rPr lang="zh-TW" altLang="en-US" dirty="0" smtClean="0"/>
              <a:t>當受害者同時是侵犯者令他們</a:t>
            </a:r>
            <a:r>
              <a:rPr lang="zh-TW" altLang="en-US" dirty="0"/>
              <a:t>更加受傷害。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近四分之一的個案，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侵犯者是親戚。</a:t>
            </a:r>
          </a:p>
          <a:p>
            <a:endParaRPr lang="en-US" dirty="0"/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32" y="4020266"/>
            <a:ext cx="4276725" cy="28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5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在大多數情況下，</a:t>
            </a:r>
            <a:r>
              <a:rPr lang="zh-TW" altLang="en-US" u="sng" dirty="0" smtClean="0"/>
              <a:t>侵犯者是男性並且是家庭成員或熟悉的人</a:t>
            </a:r>
            <a:r>
              <a:rPr lang="zh-TW" altLang="en-US" sz="2400" dirty="0" smtClean="0"/>
              <a:t>（</a:t>
            </a:r>
            <a:r>
              <a:rPr lang="en-US" altLang="zh-TW" sz="2400" dirty="0" err="1"/>
              <a:t>Akbas</a:t>
            </a:r>
            <a:r>
              <a:rPr lang="en-US" altLang="zh-TW" sz="2400" dirty="0"/>
              <a:t>, </a:t>
            </a:r>
            <a:r>
              <a:rPr lang="en-US" altLang="zh-TW" sz="2400" dirty="0" err="1" smtClean="0"/>
              <a:t>Turla</a:t>
            </a:r>
            <a:r>
              <a:rPr lang="en-US" altLang="zh-TW" sz="2400" dirty="0"/>
              <a:t>, </a:t>
            </a:r>
            <a:r>
              <a:rPr lang="en-US" altLang="zh-TW" sz="2400" dirty="0" err="1" smtClean="0"/>
              <a:t>Karabekiroglu</a:t>
            </a:r>
            <a:r>
              <a:rPr lang="en-US" altLang="zh-TW" sz="2400" dirty="0"/>
              <a:t>, </a:t>
            </a:r>
            <a:r>
              <a:rPr lang="en-US" altLang="zh-TW" sz="2400" dirty="0" err="1" smtClean="0"/>
              <a:t>Pazvantoglu</a:t>
            </a:r>
            <a:r>
              <a:rPr lang="en-US" altLang="zh-TW" sz="2400" dirty="0"/>
              <a:t>, </a:t>
            </a:r>
            <a:r>
              <a:rPr lang="en-US" altLang="zh-TW" sz="2400" dirty="0" err="1" smtClean="0"/>
              <a:t>Keskin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&amp; Boke, 2009</a:t>
            </a:r>
            <a:r>
              <a:rPr lang="zh-TW" altLang="en-US" sz="2400" dirty="0" smtClean="0"/>
              <a:t>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</a:t>
            </a:r>
          </a:p>
          <a:p>
            <a:r>
              <a:rPr lang="zh-TW" altLang="en-US" dirty="0" smtClean="0"/>
              <a:t>智障者在</a:t>
            </a:r>
            <a:r>
              <a:rPr lang="zh-TW" altLang="en-US" u="sng" dirty="0" smtClean="0"/>
              <a:t>院舍被性侵犯的機會</a:t>
            </a:r>
            <a:r>
              <a:rPr lang="zh-TW" altLang="en-US" dirty="0" smtClean="0"/>
              <a:t>比住在自己家庭為</a:t>
            </a:r>
            <a:r>
              <a:rPr lang="zh-TW" altLang="en-US" u="sng" dirty="0" smtClean="0"/>
              <a:t>高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Beadle-Brown, Mansell, Cambridge, Milne &amp; </a:t>
            </a:r>
            <a:r>
              <a:rPr lang="en-US" altLang="zh-TW" sz="2400" dirty="0" err="1" smtClean="0"/>
              <a:t>Whelton</a:t>
            </a:r>
            <a:r>
              <a:rPr lang="en-US" altLang="zh-TW" sz="2400" dirty="0" smtClean="0"/>
              <a:t>, 2010</a:t>
            </a:r>
            <a:r>
              <a:rPr lang="zh-TW" altLang="en-US" sz="2400" dirty="0" smtClean="0"/>
              <a:t>）</a:t>
            </a:r>
            <a:r>
              <a:rPr lang="zh-TW" altLang="en-US" dirty="0" smtClean="0"/>
              <a:t>。 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  <a:p>
            <a:endParaRPr lang="en-US" dirty="0"/>
          </a:p>
        </p:txBody>
      </p:sp>
      <p:pic>
        <p:nvPicPr>
          <p:cNvPr id="8194" name="Picture 2" descr="Image result for institutional ab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7200716" cy="29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4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但是院</a:t>
            </a:r>
            <a:r>
              <a:rPr lang="zh-TW" altLang="en-US" dirty="0" smtClean="0"/>
              <a:t>舍只會在</a:t>
            </a:r>
            <a:r>
              <a:rPr lang="zh-TW" altLang="en-US" u="sng" dirty="0" smtClean="0"/>
              <a:t>個人層面</a:t>
            </a:r>
            <a:r>
              <a:rPr lang="zh-TW" altLang="en-US" dirty="0" smtClean="0"/>
              <a:t>對性侵犯做出反應，而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忽略</a:t>
            </a:r>
            <a:r>
              <a:rPr lang="zh-TW" altLang="en-US" dirty="0"/>
              <a:t>性侵犯的</a:t>
            </a:r>
            <a:r>
              <a:rPr lang="zh-TW" altLang="en-US" dirty="0" smtClean="0"/>
              <a:t>真正原因。</a:t>
            </a:r>
          </a:p>
          <a:p>
            <a:endParaRPr lang="zh-TW" altLang="en-US" dirty="0" smtClean="0"/>
          </a:p>
          <a:p>
            <a:r>
              <a:rPr lang="zh-TW" altLang="en-US" dirty="0"/>
              <a:t>院</a:t>
            </a:r>
            <a:r>
              <a:rPr lang="zh-TW" altLang="en-US" dirty="0" smtClean="0"/>
              <a:t>舍</a:t>
            </a:r>
            <a:r>
              <a:rPr lang="zh-TW" altLang="en-US" u="sng" dirty="0" smtClean="0"/>
              <a:t>未能</a:t>
            </a:r>
            <a:r>
              <a:rPr lang="zh-TW" altLang="en-US" dirty="0" smtClean="0"/>
              <a:t>主動</a:t>
            </a:r>
            <a:r>
              <a:rPr lang="zh-TW" altLang="en-US" u="sng" dirty="0" smtClean="0"/>
              <a:t>回應</a:t>
            </a:r>
            <a:r>
              <a:rPr lang="zh-TW" altLang="en-US" dirty="0" smtClean="0"/>
              <a:t>智障者面對的</a:t>
            </a:r>
            <a:r>
              <a:rPr lang="zh-TW" altLang="en-US" u="sng" dirty="0" smtClean="0"/>
              <a:t>風</a:t>
            </a:r>
            <a:r>
              <a:rPr lang="zh-TW" altLang="en-US" u="sng" dirty="0"/>
              <a:t>險</a:t>
            </a:r>
            <a:r>
              <a:rPr lang="zh-TW" altLang="en-US" dirty="0"/>
              <a:t>。</a:t>
            </a:r>
            <a:endParaRPr lang="zh-TW" altLang="en-US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社會態度對預</a:t>
            </a:r>
            <a:r>
              <a:rPr lang="zh-TW" altLang="en-US" dirty="0"/>
              <a:t>防性侵犯亦</a:t>
            </a:r>
            <a:r>
              <a:rPr lang="zh-TW" altLang="en-US" dirty="0" smtClean="0"/>
              <a:t>具有影響。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世界衛生組織（</a:t>
            </a:r>
            <a:r>
              <a:rPr lang="en-US" altLang="zh-TW" dirty="0" smtClean="0"/>
              <a:t>2006</a:t>
            </a:r>
            <a:r>
              <a:rPr lang="zh-TW" altLang="en-US" dirty="0" smtClean="0"/>
              <a:t>年）指出：「為了實現和維持性健康，所有人的性權利必須得到尊重、保護和實現。」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大多數學校和住宿護理機</a:t>
            </a:r>
            <a:r>
              <a:rPr lang="zh-TW" altLang="en-US" dirty="0"/>
              <a:t>構並</a:t>
            </a:r>
            <a:r>
              <a:rPr lang="zh-TW" altLang="en-US" u="sng" dirty="0"/>
              <a:t>不會提供</a:t>
            </a:r>
            <a:r>
              <a:rPr lang="zh-TW" altLang="en-US" u="sng" dirty="0" smtClean="0"/>
              <a:t>性教育</a:t>
            </a:r>
            <a:r>
              <a:rPr lang="zh-TW" altLang="en-US" dirty="0" smtClean="0"/>
              <a:t>。 即使有性教育，智障者也被排除在外。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039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u="sng" dirty="0" smtClean="0"/>
              <a:t>智障者有較高機會受性</a:t>
            </a:r>
            <a:r>
              <a:rPr lang="zh-TW" altLang="en-US" sz="4000" u="sng" dirty="0"/>
              <a:t>侵犯的可能原因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700" dirty="0" smtClean="0"/>
              <a:t>（</a:t>
            </a:r>
            <a:r>
              <a:rPr lang="nl-NL" altLang="zh-TW" sz="2700" dirty="0"/>
              <a:t>Wissink, </a:t>
            </a:r>
            <a:r>
              <a:rPr lang="nl-NL" altLang="zh-TW" sz="2700" dirty="0" smtClean="0"/>
              <a:t>van </a:t>
            </a:r>
            <a:r>
              <a:rPr lang="nl-NL" altLang="zh-TW" sz="2700" dirty="0"/>
              <a:t>Vugt, </a:t>
            </a:r>
            <a:r>
              <a:rPr lang="nl-NL" altLang="zh-TW" sz="2700" dirty="0" smtClean="0"/>
              <a:t>Moonen</a:t>
            </a:r>
            <a:r>
              <a:rPr lang="nl-NL" altLang="zh-TW" sz="2700" dirty="0"/>
              <a:t>, </a:t>
            </a:r>
            <a:r>
              <a:rPr lang="nl-NL" altLang="zh-TW" sz="2700" dirty="0" smtClean="0"/>
              <a:t>Stams, </a:t>
            </a:r>
            <a:r>
              <a:rPr lang="nl-NL" altLang="zh-TW" sz="2700" dirty="0"/>
              <a:t>&amp; </a:t>
            </a:r>
            <a:r>
              <a:rPr lang="nl-NL" altLang="zh-TW" sz="2700" dirty="0" smtClean="0"/>
              <a:t>Hendriks</a:t>
            </a:r>
            <a:r>
              <a:rPr lang="en-US" altLang="zh-TW" sz="2700" dirty="0" smtClean="0"/>
              <a:t>, 2015</a:t>
            </a:r>
            <a:r>
              <a:rPr lang="zh-TW" altLang="en-US" sz="2700" dirty="0" smtClean="0"/>
              <a:t>）</a:t>
            </a:r>
            <a:r>
              <a:rPr lang="en-US" altLang="zh-TW" sz="3100" dirty="0" smtClean="0"/>
              <a:t>: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過份遵從</a:t>
            </a:r>
            <a:r>
              <a:rPr lang="en-US" altLang="zh-TW" dirty="0" smtClean="0"/>
              <a:t>(over-compliance)</a:t>
            </a:r>
            <a:r>
              <a:rPr lang="zh-TW" altLang="en-US" dirty="0" smtClean="0"/>
              <a:t>（經過訓練的遵從）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由於被社會隔離而需要歸屬感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天真：無法判斷他人的意圖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缺乏性教育和性侵犯的知識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個人護理需要依賴成人的幫助</a:t>
            </a:r>
          </a:p>
          <a:p>
            <a:endParaRPr lang="en-US" dirty="0"/>
          </a:p>
        </p:txBody>
      </p:sp>
      <p:pic>
        <p:nvPicPr>
          <p:cNvPr id="9218" name="Picture 2" descr="Image result for sexual abuse of people with developmental disabi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43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1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0292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無法舉報受到性侵犯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缺乏發展為</a:t>
            </a:r>
            <a:r>
              <a:rPr lang="zh-TW" altLang="en-US" dirty="0"/>
              <a:t>成年人</a:t>
            </a:r>
            <a:r>
              <a:rPr lang="zh-TW" altLang="en-US" dirty="0" smtClean="0"/>
              <a:t>和獨立生活的準備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無人傾聽或增權</a:t>
            </a:r>
            <a:r>
              <a:rPr lang="en-US" altLang="zh-TW" sz="2400" dirty="0" smtClean="0"/>
              <a:t>(empower) </a:t>
            </a:r>
            <a:r>
              <a:rPr lang="zh-TW" altLang="en-US" dirty="0" smtClean="0"/>
              <a:t>而導致個</a:t>
            </a:r>
            <a:r>
              <a:rPr lang="zh-TW" altLang="en-US" dirty="0"/>
              <a:t>人更加</a:t>
            </a:r>
            <a:r>
              <a:rPr lang="zh-TW" altLang="en-US" dirty="0" smtClean="0"/>
              <a:t>脆弱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社會貶低智障者的觀點</a:t>
            </a:r>
          </a:p>
          <a:p>
            <a:endParaRPr lang="en-US" dirty="0"/>
          </a:p>
        </p:txBody>
      </p:sp>
      <p:pic>
        <p:nvPicPr>
          <p:cNvPr id="15362" name="Picture 2" descr="Image result for empower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4288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64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u="sng" dirty="0" smtClean="0"/>
              <a:t>智障</a:t>
            </a:r>
            <a:r>
              <a:rPr lang="zh-TW" altLang="en-US" u="sng" dirty="0"/>
              <a:t>者也是侵犯者</a:t>
            </a:r>
            <a:r>
              <a:rPr lang="zh-TW" altLang="en-US" u="sng" dirty="0" smtClean="0"/>
              <a:t>的可能原因 </a:t>
            </a:r>
            <a:r>
              <a:rPr lang="zh-TW" altLang="en-US" dirty="0"/>
              <a:t>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錯誤演譯社交行為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不了解別人的意圖和情緒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完全接納行為圖像化</a:t>
            </a:r>
            <a:r>
              <a:rPr lang="en-US" altLang="zh-TW" sz="2600" dirty="0" smtClean="0"/>
              <a:t>(take images literally)</a:t>
            </a:r>
            <a:r>
              <a:rPr lang="zh-TW" altLang="en-US" dirty="0" smtClean="0"/>
              <a:t>（用色情材料作為性關係的參考）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  <a:p>
            <a:r>
              <a:rPr lang="zh-TW" altLang="en-US" dirty="0" smtClean="0"/>
              <a:t>自己亦是受害者（受害者</a:t>
            </a:r>
            <a:r>
              <a:rPr lang="zh-TW" altLang="en-US" dirty="0"/>
              <a:t>和侵犯</a:t>
            </a:r>
            <a:r>
              <a:rPr lang="zh-TW" altLang="en-US" dirty="0" smtClean="0"/>
              <a:t>者之間的區分模糊）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5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u="sng" dirty="0"/>
              <a:t>院舍工作人</a:t>
            </a:r>
            <a:r>
              <a:rPr lang="zh-CN" altLang="en-US" u="sng" dirty="0" smtClean="0"/>
              <a:t>員</a:t>
            </a:r>
            <a:r>
              <a:rPr lang="en-US" altLang="zh-CN" u="sng" dirty="0" smtClean="0"/>
              <a:t/>
            </a:r>
            <a:br>
              <a:rPr lang="en-US" altLang="zh-CN" u="sng" dirty="0" smtClean="0"/>
            </a:br>
            <a:r>
              <a:rPr lang="zh-CN" altLang="en-US" u="sng" dirty="0" smtClean="0"/>
              <a:t>要</a:t>
            </a:r>
            <a:r>
              <a:rPr lang="zh-CN" altLang="en-US" u="sng" dirty="0"/>
              <a:t>認識性侵犯</a:t>
            </a:r>
            <a:r>
              <a:rPr lang="zh-CN" altLang="en-US" u="sng" dirty="0" smtClean="0"/>
              <a:t>的徵</a:t>
            </a:r>
            <a:r>
              <a:rPr lang="zh-CN" altLang="en-US" u="sng" dirty="0"/>
              <a:t>象</a:t>
            </a:r>
            <a:r>
              <a:rPr lang="zh-CN" altLang="en-US" dirty="0"/>
              <a:t>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u="sng" dirty="0"/>
              <a:t>性侵犯的可能徵象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u="sng" dirty="0" smtClean="0"/>
              <a:t>身體指標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感染性病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生殖器瘀傷或出血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坐著或行走困難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內衣有精液</a:t>
            </a:r>
            <a:r>
              <a:rPr lang="en-US" altLang="zh-TW" dirty="0" smtClean="0"/>
              <a:t>/</a:t>
            </a:r>
            <a:r>
              <a:rPr lang="zh-TW" altLang="en-US" dirty="0" smtClean="0"/>
              <a:t>血液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生殖器部位的疼痛或瘙癢。</a:t>
            </a:r>
            <a:endParaRPr lang="en-US" dirty="0"/>
          </a:p>
        </p:txBody>
      </p:sp>
      <p:pic>
        <p:nvPicPr>
          <p:cNvPr id="5122" name="Picture 2" descr="Image result for signs of sexual ab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3352800" cy="31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7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715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/>
          </a:bodyPr>
          <a:lstStyle/>
          <a:p>
            <a:r>
              <a:rPr lang="zh-TW" altLang="en-US" u="sng" dirty="0" smtClean="0"/>
              <a:t>心理差異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精神健康的變化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恐懼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退縮行為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焦慮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抑鬱</a:t>
            </a:r>
            <a:r>
              <a:rPr lang="en-US" altLang="zh-TW" dirty="0" smtClean="0"/>
              <a:t>;</a:t>
            </a:r>
          </a:p>
          <a:p>
            <a:r>
              <a:rPr lang="zh-TW" altLang="en-US" dirty="0" smtClean="0"/>
              <a:t>自殺行為和</a:t>
            </a:r>
            <a:endParaRPr lang="en-US" altLang="zh-TW" dirty="0" smtClean="0"/>
          </a:p>
          <a:p>
            <a:r>
              <a:rPr lang="zh-TW" altLang="en-US" dirty="0" smtClean="0"/>
              <a:t>增加自我傷</a:t>
            </a:r>
            <a:r>
              <a:rPr lang="zh-TW" altLang="en-US" dirty="0"/>
              <a:t>害的行</a:t>
            </a:r>
            <a:r>
              <a:rPr lang="zh-TW" altLang="en-US" dirty="0" smtClean="0"/>
              <a:t>為。</a:t>
            </a:r>
            <a:endParaRPr lang="en-US" dirty="0"/>
          </a:p>
        </p:txBody>
      </p:sp>
      <p:pic>
        <p:nvPicPr>
          <p:cNvPr id="6146" name="Picture 2" descr="Image result for signs of sexual ab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806825" cy="28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2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zh-TW" altLang="en-US" sz="3600" u="sng" dirty="0" smtClean="0"/>
              <a:t>間接行為徵象</a:t>
            </a:r>
            <a:r>
              <a:rPr lang="en-US" altLang="zh-TW" sz="3600" dirty="0" smtClean="0"/>
              <a:t>:</a:t>
            </a:r>
          </a:p>
          <a:p>
            <a:r>
              <a:rPr lang="zh-TW" altLang="en-US" sz="3600" smtClean="0"/>
              <a:t>缺乏</a:t>
            </a:r>
            <a:r>
              <a:rPr lang="zh-TW" altLang="en-US" sz="3600" dirty="0" smtClean="0"/>
              <a:t>食慾</a:t>
            </a:r>
            <a:r>
              <a:rPr lang="en-US" altLang="zh-TW" sz="3600" dirty="0" smtClean="0"/>
              <a:t>;</a:t>
            </a:r>
          </a:p>
          <a:p>
            <a:r>
              <a:rPr lang="zh-TW" altLang="en-US" sz="3600" dirty="0" smtClean="0"/>
              <a:t>睡眠問題</a:t>
            </a:r>
            <a:r>
              <a:rPr lang="en-US" altLang="zh-TW" sz="3600" dirty="0" smtClean="0"/>
              <a:t>;</a:t>
            </a:r>
          </a:p>
          <a:p>
            <a:r>
              <a:rPr lang="zh-TW" altLang="en-US" sz="3600" dirty="0" smtClean="0"/>
              <a:t>哭泣</a:t>
            </a:r>
            <a:r>
              <a:rPr lang="en-US" altLang="zh-TW" sz="3600" dirty="0" smtClean="0"/>
              <a:t>;</a:t>
            </a:r>
          </a:p>
          <a:p>
            <a:r>
              <a:rPr lang="zh-TW" altLang="en-US" sz="3600" dirty="0" smtClean="0"/>
              <a:t>噩夢</a:t>
            </a:r>
            <a:r>
              <a:rPr lang="en-US" altLang="zh-TW" sz="3600" dirty="0" smtClean="0"/>
              <a:t>;</a:t>
            </a:r>
          </a:p>
          <a:p>
            <a:r>
              <a:rPr lang="zh-TW" altLang="en-US" sz="3600" dirty="0" smtClean="0"/>
              <a:t>失禁</a:t>
            </a:r>
            <a:r>
              <a:rPr lang="en-US" altLang="zh-TW" sz="3600" dirty="0" smtClean="0"/>
              <a:t>;</a:t>
            </a:r>
          </a:p>
          <a:p>
            <a:r>
              <a:rPr lang="zh-TW" altLang="en-US" sz="3600" dirty="0" smtClean="0"/>
              <a:t>侵略</a:t>
            </a:r>
            <a:r>
              <a:rPr lang="en-US" altLang="zh-TW" sz="3600" dirty="0" smtClean="0"/>
              <a:t>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zh-TW" altLang="en-US" sz="3600" dirty="0" smtClean="0"/>
              <a:t>離家出走</a:t>
            </a:r>
            <a:r>
              <a:rPr lang="en-US" altLang="zh-TW" sz="3600" dirty="0" smtClean="0"/>
              <a:t>;</a:t>
            </a:r>
          </a:p>
          <a:p>
            <a:r>
              <a:rPr lang="zh-TW" altLang="en-US" sz="3600" dirty="0" smtClean="0"/>
              <a:t>胡亂性行為或異常的性行為</a:t>
            </a:r>
            <a:r>
              <a:rPr lang="en-US" altLang="zh-TW" sz="3600" dirty="0" smtClean="0"/>
              <a:t>;</a:t>
            </a:r>
          </a:p>
          <a:p>
            <a:r>
              <a:rPr lang="zh-TW" altLang="en-US" sz="3600" dirty="0" smtClean="0"/>
              <a:t>或性行為的知識與發展水平不一致。</a:t>
            </a:r>
          </a:p>
          <a:p>
            <a:endParaRPr lang="zh-TW" altLang="en-US" sz="3600" dirty="0" smtClean="0"/>
          </a:p>
          <a:p>
            <a:r>
              <a:rPr lang="zh-TW" altLang="en-US" sz="3600" dirty="0" smtClean="0"/>
              <a:t>幼童專注於自己和他人的性器官</a:t>
            </a:r>
            <a:r>
              <a:rPr lang="zh-TW" altLang="en-US" dirty="0" smtClean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3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提供性教育和自我保護技能：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教授私人身體部位的準確名稱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  <a:p>
            <a:r>
              <a:rPr lang="zh-TW" altLang="en-US" dirty="0" smtClean="0"/>
              <a:t>什麼是健康和性表達？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什麼是虐待？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性是好的，如果不好的這就不是性了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教導身體安全，好的和壞的觸摸之間的差異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避免過份專注於「陌生人的危險」</a:t>
            </a:r>
          </a:p>
          <a:p>
            <a:pPr marL="0" indent="0">
              <a:buNone/>
            </a:pPr>
            <a:endParaRPr lang="zh-TW" altLang="en-US" dirty="0" smtClean="0"/>
          </a:p>
          <a:p>
            <a:endParaRPr lang="en-US" dirty="0"/>
          </a:p>
        </p:txBody>
      </p:sp>
      <p:pic>
        <p:nvPicPr>
          <p:cNvPr id="11266" name="Picture 2" descr="Image result for self-protection skills people with developmental disabi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399"/>
            <a:ext cx="3272481" cy="21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4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dirty="0"/>
              <a:t>性侵犯是普遍的：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>
            <a:normAutofit/>
          </a:bodyPr>
          <a:lstStyle/>
          <a:p>
            <a:r>
              <a:rPr lang="zh-TW" altLang="en-US" dirty="0"/>
              <a:t>根據疾病控制和預防中心</a:t>
            </a:r>
            <a:r>
              <a:rPr lang="zh-TW" altLang="en-US" sz="2000" dirty="0"/>
              <a:t>（</a:t>
            </a:r>
            <a:r>
              <a:rPr lang="en-US" sz="2000" dirty="0" smtClean="0"/>
              <a:t>CDC, 2005</a:t>
            </a:r>
            <a:r>
              <a:rPr lang="zh-TW" altLang="en-US" sz="2000" dirty="0" smtClean="0"/>
              <a:t>），</a:t>
            </a:r>
            <a:r>
              <a:rPr lang="zh-TW" altLang="en-US" dirty="0"/>
              <a:t>大約</a:t>
            </a:r>
            <a:r>
              <a:rPr lang="en-US" dirty="0"/>
              <a:t>1/6</a:t>
            </a:r>
            <a:r>
              <a:rPr lang="zh-TW" altLang="en-US" dirty="0"/>
              <a:t>的男孩和</a:t>
            </a:r>
            <a:r>
              <a:rPr lang="en-US" dirty="0"/>
              <a:t>1/4</a:t>
            </a:r>
            <a:r>
              <a:rPr lang="zh-TW" altLang="en-US" dirty="0"/>
              <a:t>的女孩在</a:t>
            </a:r>
            <a:r>
              <a:rPr lang="en-US" dirty="0"/>
              <a:t>18</a:t>
            </a:r>
            <a:r>
              <a:rPr lang="zh-TW" altLang="en-US" dirty="0"/>
              <a:t>歲之前遭受性侵犯。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sexual ab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28875"/>
            <a:ext cx="70866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57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85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受到不適當的性接觸後應該做什麼？（模仿，角色扮演和排練）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u="sng" dirty="0" smtClean="0"/>
              <a:t>教授隱私</a:t>
            </a:r>
            <a:r>
              <a:rPr lang="zh-TW" altLang="en-US" dirty="0" smtClean="0"/>
              <a:t>：更換衣服或使用浴室時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關門，在家裡穿衣服等等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當他們不想被觸摸時說“不”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教導智障者照顧自己的私人部位（即洗澡，使用廁所後清潔自己），減低對成年人的依賴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en-US" dirty="0"/>
          </a:p>
        </p:txBody>
      </p:sp>
      <p:pic>
        <p:nvPicPr>
          <p:cNvPr id="12290" name="Picture 2" descr="Image result for privacy body 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189158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6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403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當面對權威人士時，更加堅定和</a:t>
            </a:r>
            <a:r>
              <a:rPr lang="zh-TW" altLang="en-US" u="sng" dirty="0" smtClean="0"/>
              <a:t>有膽挑戰</a:t>
            </a:r>
            <a:endParaRPr lang="en-US" altLang="zh-TW" u="sng" dirty="0" smtClean="0"/>
          </a:p>
          <a:p>
            <a:endParaRPr lang="zh-TW" altLang="en-US" dirty="0" smtClean="0"/>
          </a:p>
          <a:p>
            <a:r>
              <a:rPr lang="zh-TW" altLang="en-US" u="sng" dirty="0" smtClean="0"/>
              <a:t>知識不一定保證</a:t>
            </a:r>
            <a:r>
              <a:rPr lang="zh-TW" altLang="en-US" dirty="0" smtClean="0"/>
              <a:t>隨後會有</a:t>
            </a:r>
            <a:r>
              <a:rPr lang="zh-TW" altLang="en-US" u="sng" dirty="0" smtClean="0"/>
              <a:t>適當行為</a:t>
            </a:r>
            <a:r>
              <a:rPr lang="zh-TW" altLang="en-US" dirty="0" smtClean="0"/>
              <a:t>的出現（使用各種教學方法來鞏固學習）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學校</a:t>
            </a:r>
            <a:r>
              <a:rPr lang="en-US" altLang="zh-TW" dirty="0" smtClean="0"/>
              <a:t>/</a:t>
            </a:r>
            <a:r>
              <a:rPr lang="zh-CN" altLang="en-US" dirty="0"/>
              <a:t> 院舍</a:t>
            </a:r>
            <a:r>
              <a:rPr lang="zh-TW" altLang="en-US" dirty="0" smtClean="0"/>
              <a:t>可能不歡迎或不教導性教育（或預防性侵犯），因為如果有較高的性侵犯舉報率，這可能被誤以為是失敗而不是成功。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4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如何防止智障者受到性侵犯？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zh-TW" altLang="en-US" dirty="0" smtClean="0"/>
              <a:t>認識</a:t>
            </a:r>
            <a:r>
              <a:rPr lang="zh-TW" altLang="en-US" u="sng" dirty="0" smtClean="0"/>
              <a:t>問題的嚴重性</a:t>
            </a:r>
            <a:r>
              <a:rPr lang="en-US" altLang="zh-TW" dirty="0" smtClean="0"/>
              <a:t>: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  --</a:t>
            </a:r>
            <a:r>
              <a:rPr lang="zh-TW" altLang="en-US" dirty="0" smtClean="0"/>
              <a:t>智障</a:t>
            </a:r>
            <a:r>
              <a:rPr lang="zh-TW" altLang="en-US" dirty="0"/>
              <a:t>者有更</a:t>
            </a:r>
            <a:r>
              <a:rPr lang="zh-TW" altLang="en-US" dirty="0" smtClean="0"/>
              <a:t>高機會遭受性</a:t>
            </a:r>
            <a:r>
              <a:rPr lang="zh-TW" altLang="en-US" dirty="0"/>
              <a:t>侵犯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--</a:t>
            </a:r>
            <a:r>
              <a:rPr lang="zh-TW" altLang="en-US" dirty="0" smtClean="0"/>
              <a:t>院</a:t>
            </a:r>
            <a:r>
              <a:rPr lang="zh-TW" altLang="en-US" dirty="0"/>
              <a:t>舍有較高的性侵犯發生率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    </a:t>
            </a:r>
            <a:r>
              <a:rPr lang="zh-TW" altLang="en-US" dirty="0" smtClean="0"/>
              <a:t>院</a:t>
            </a:r>
            <a:r>
              <a:rPr lang="zh-TW" altLang="en-US" dirty="0"/>
              <a:t>舍必須提供一個</a:t>
            </a:r>
            <a:r>
              <a:rPr lang="zh-TW" altLang="en-US" u="sng" dirty="0"/>
              <a:t>安全的環境</a:t>
            </a:r>
            <a:r>
              <a:rPr lang="zh-TW" altLang="en-US" dirty="0"/>
              <a:t>，改善住宿質素及確</a:t>
            </a:r>
          </a:p>
          <a:p>
            <a:pPr marL="0" indent="0">
              <a:buNone/>
            </a:pPr>
            <a:r>
              <a:rPr lang="zh-TW" altLang="en-US" dirty="0"/>
              <a:t>       保工作程序有一定的監察。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    </a:t>
            </a:r>
            <a:r>
              <a:rPr lang="zh-TW" altLang="en-US" dirty="0" smtClean="0"/>
              <a:t>院</a:t>
            </a:r>
            <a:r>
              <a:rPr lang="zh-TW" altLang="en-US" dirty="0"/>
              <a:t>舍必須</a:t>
            </a:r>
            <a:r>
              <a:rPr lang="zh-TW" altLang="en-US" u="sng" dirty="0"/>
              <a:t>提供</a:t>
            </a:r>
            <a:r>
              <a:rPr lang="zh-TW" altLang="en-US" u="sng" dirty="0" smtClean="0"/>
              <a:t>性教育</a:t>
            </a:r>
            <a:endParaRPr lang="en-US" altLang="zh-TW" u="sng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en-US" dirty="0" smtClean="0"/>
              <a:t>（</a:t>
            </a:r>
            <a:r>
              <a:rPr lang="zh-TW" altLang="en-US" dirty="0"/>
              <a:t>令智障者認識自己</a:t>
            </a:r>
            <a:r>
              <a:rPr lang="zh-TW" altLang="en-US" dirty="0" smtClean="0"/>
              <a:t>的權</a:t>
            </a:r>
            <a:r>
              <a:rPr lang="zh-TW" altLang="en-US" dirty="0"/>
              <a:t>利）</a:t>
            </a:r>
            <a:r>
              <a:rPr lang="en-US" altLang="zh-TW" dirty="0"/>
              <a:t>: 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讓</a:t>
            </a:r>
            <a:r>
              <a:rPr lang="zh-TW" altLang="en-US" dirty="0"/>
              <a:t>智障者有機會進行適當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社交</a:t>
            </a:r>
            <a:r>
              <a:rPr lang="zh-TW" altLang="en-US" dirty="0"/>
              <a:t>和性行為。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733800"/>
            <a:ext cx="3429000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    </a:t>
            </a:r>
            <a:r>
              <a:rPr lang="zh-TW" altLang="en-US" dirty="0" smtClean="0"/>
              <a:t>工作</a:t>
            </a:r>
            <a:r>
              <a:rPr lang="zh-TW" altLang="en-US" dirty="0"/>
              <a:t>人員需要認識性</a:t>
            </a:r>
            <a:r>
              <a:rPr lang="zh-TW" altLang="en-US" dirty="0" smtClean="0"/>
              <a:t>侵犯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的</a:t>
            </a:r>
            <a:r>
              <a:rPr lang="zh-TW" altLang="en-US" u="sng" dirty="0" smtClean="0"/>
              <a:t>跡</a:t>
            </a:r>
            <a:r>
              <a:rPr lang="zh-TW" altLang="en-US" u="sng" dirty="0"/>
              <a:t>象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5.    </a:t>
            </a:r>
            <a:r>
              <a:rPr lang="zh-TW" altLang="en-US" dirty="0" smtClean="0"/>
              <a:t>教授</a:t>
            </a:r>
            <a:r>
              <a:rPr lang="zh-TW" altLang="en-US" u="sng" dirty="0" smtClean="0"/>
              <a:t>自我保護的技術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--</a:t>
            </a:r>
            <a:r>
              <a:rPr lang="zh-TW" altLang="en-US" dirty="0" smtClean="0"/>
              <a:t>識別潛在的危險情況</a:t>
            </a:r>
            <a:r>
              <a:rPr lang="en-US" altLang="zh-TW" dirty="0" smtClean="0"/>
              <a:t>;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--</a:t>
            </a:r>
            <a:r>
              <a:rPr lang="zh-TW" altLang="en-US" dirty="0" smtClean="0"/>
              <a:t>拒絕不適當的性行為</a:t>
            </a:r>
            <a:r>
              <a:rPr lang="en-US" altLang="zh-TW" dirty="0" smtClean="0"/>
              <a:t>: </a:t>
            </a:r>
            <a:r>
              <a:rPr lang="zh-TW" altLang="en-US" dirty="0" smtClean="0"/>
              <a:t>說“不”</a:t>
            </a:r>
            <a:r>
              <a:rPr lang="en-US" altLang="zh-TW" dirty="0" smtClean="0"/>
              <a:t>;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--</a:t>
            </a:r>
            <a:r>
              <a:rPr lang="zh-TW" altLang="en-US" dirty="0" smtClean="0"/>
              <a:t>逃避危險情況和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--</a:t>
            </a:r>
            <a:r>
              <a:rPr lang="zh-TW" altLang="en-US" dirty="0" smtClean="0"/>
              <a:t>將事件報告給權威人士。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Image result for prevent sexual ab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748890"/>
            <a:ext cx="2743200" cy="41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1" y="0"/>
            <a:ext cx="4163929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43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/>
              <a:t>6</a:t>
            </a:r>
            <a:r>
              <a:rPr lang="en-US" altLang="zh-TW" dirty="0" smtClean="0"/>
              <a:t>.</a:t>
            </a:r>
            <a:r>
              <a:rPr lang="zh-TW" altLang="en-US" dirty="0" smtClean="0"/>
              <a:t>為管理層和工作人員制定</a:t>
            </a:r>
            <a:r>
              <a:rPr lang="zh-TW" altLang="en-US" u="sng" dirty="0" smtClean="0"/>
              <a:t>防止性侵犯</a:t>
            </a:r>
            <a:r>
              <a:rPr lang="zh-TW" altLang="en-US" u="sng" dirty="0"/>
              <a:t>的</a:t>
            </a:r>
            <a:r>
              <a:rPr lang="zh-TW" altLang="en-US" u="sng" dirty="0" smtClean="0"/>
              <a:t>指引</a:t>
            </a:r>
            <a:r>
              <a:rPr lang="en-US" altLang="zh-TW" u="sng" dirty="0" smtClean="0"/>
              <a:t>/</a:t>
            </a:r>
            <a:r>
              <a:rPr lang="zh-CN" altLang="en-US" u="sng" dirty="0"/>
              <a:t> 守</a:t>
            </a:r>
            <a:r>
              <a:rPr lang="zh-CN" altLang="en-US" u="sng" dirty="0" smtClean="0"/>
              <a:t>則</a:t>
            </a:r>
            <a:r>
              <a:rPr lang="en-US" altLang="zh-TW" dirty="0" smtClean="0"/>
              <a:t>      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zh-TW" altLang="en-US" u="sng" dirty="0" smtClean="0"/>
              <a:t>和準則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例如，社會服務總監協會（</a:t>
            </a:r>
            <a:r>
              <a:rPr lang="en-US" altLang="zh-TW" dirty="0" smtClean="0"/>
              <a:t>2005</a:t>
            </a:r>
            <a:r>
              <a:rPr lang="zh-TW" altLang="en-US" dirty="0" smtClean="0"/>
              <a:t>）的</a:t>
            </a:r>
            <a:r>
              <a:rPr lang="en-US" altLang="zh-TW" dirty="0" smtClean="0"/>
              <a:t>『</a:t>
            </a:r>
            <a:r>
              <a:rPr lang="zh-TW" altLang="en-US" dirty="0" smtClean="0"/>
              <a:t>保護成年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人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的指引包括殘疾服務標準和質量保證手冊：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明確聲明在生活上，每個人享有</a:t>
            </a:r>
            <a:r>
              <a:rPr lang="zh-TW" altLang="en-US" u="sng" dirty="0" smtClean="0"/>
              <a:t>免受虐待</a:t>
            </a:r>
            <a:r>
              <a:rPr lang="zh-TW" altLang="en-US" dirty="0" smtClean="0"/>
              <a:t>和忽視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en-US" u="sng" dirty="0" smtClean="0"/>
              <a:t>的權利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在機構層面，創造一種</a:t>
            </a:r>
            <a:r>
              <a:rPr lang="zh-TW" altLang="en-US" u="sng" dirty="0" smtClean="0"/>
              <a:t>不容忍虐待的文化</a:t>
            </a:r>
            <a:r>
              <a:rPr lang="zh-TW" altLang="en-US" dirty="0" smtClean="0"/>
              <a:t>（零容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忍政策）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工作人員甚至專業人員必須接受有關識別和防止</a:t>
            </a:r>
            <a:r>
              <a:rPr lang="zh-TW" altLang="en-US" dirty="0" smtClean="0"/>
              <a:t>性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侵犯</a:t>
            </a:r>
            <a:r>
              <a:rPr lang="zh-TW" altLang="en-US" dirty="0"/>
              <a:t>的培訓。</a:t>
            </a:r>
          </a:p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11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明確指出機構</a:t>
            </a:r>
            <a:r>
              <a:rPr lang="zh-TW" altLang="en-US" u="sng" dirty="0"/>
              <a:t>一定</a:t>
            </a:r>
            <a:r>
              <a:rPr lang="zh-TW" altLang="en-US" dirty="0"/>
              <a:t>會向警方</a:t>
            </a:r>
            <a:r>
              <a:rPr lang="zh-TW" altLang="en-US" u="sng" dirty="0"/>
              <a:t>舉報</a:t>
            </a:r>
            <a:r>
              <a:rPr lang="zh-TW" altLang="en-US" dirty="0"/>
              <a:t>所有涉嫌的犯案。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對性侵犯的指控做出適當的反應。</a:t>
            </a:r>
          </a:p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r>
              <a:rPr lang="zh-TW" altLang="en-US" u="sng" dirty="0" smtClean="0"/>
              <a:t>保護投訴人</a:t>
            </a:r>
            <a:r>
              <a:rPr lang="zh-TW" altLang="en-US" dirty="0" smtClean="0"/>
              <a:t>免受進一步虐待。</a:t>
            </a:r>
          </a:p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r>
              <a:rPr lang="zh-TW" altLang="en-US" dirty="0" smtClean="0"/>
              <a:t>應</a:t>
            </a:r>
            <a:r>
              <a:rPr lang="zh-TW" altLang="en-US" dirty="0"/>
              <a:t>定期檢視以上</a:t>
            </a:r>
            <a:r>
              <a:rPr lang="zh-TW" altLang="en-US" dirty="0" smtClean="0"/>
              <a:t>的準則。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Image result for institutional ab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840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25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172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dirty="0"/>
              <a:t>7</a:t>
            </a:r>
            <a:r>
              <a:rPr lang="en-US" altLang="zh-TW" dirty="0" smtClean="0"/>
              <a:t>. </a:t>
            </a:r>
            <a:r>
              <a:rPr lang="zh-TW" altLang="en-US" dirty="0" smtClean="0"/>
              <a:t>認真對待每宗性</a:t>
            </a:r>
            <a:r>
              <a:rPr lang="zh-TW" altLang="en-US" dirty="0"/>
              <a:t>侵犯個案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r>
              <a:rPr lang="en-US" altLang="zh-TW" dirty="0"/>
              <a:t>8</a:t>
            </a:r>
            <a:r>
              <a:rPr lang="en-US" altLang="zh-TW" dirty="0" smtClean="0"/>
              <a:t>. </a:t>
            </a:r>
            <a:r>
              <a:rPr lang="zh-TW" altLang="en-US" dirty="0"/>
              <a:t>要求院</a:t>
            </a:r>
            <a:r>
              <a:rPr lang="zh-TW" altLang="en-US" dirty="0" smtClean="0"/>
              <a:t>舍</a:t>
            </a:r>
            <a:r>
              <a:rPr lang="en-US" altLang="zh-TW" dirty="0" smtClean="0"/>
              <a:t>/</a:t>
            </a:r>
            <a:r>
              <a:rPr lang="zh-TW" altLang="en-US" dirty="0" smtClean="0"/>
              <a:t>工作</a:t>
            </a:r>
            <a:r>
              <a:rPr lang="zh-TW" altLang="en-US" dirty="0"/>
              <a:t>人</a:t>
            </a:r>
            <a:r>
              <a:rPr lang="zh-TW" altLang="en-US" dirty="0" smtClean="0"/>
              <a:t>員</a:t>
            </a:r>
            <a:r>
              <a:rPr lang="zh-TW" altLang="en-US" u="sng" dirty="0" smtClean="0"/>
              <a:t>報</a:t>
            </a:r>
            <a:r>
              <a:rPr lang="zh-TW" altLang="en-US" u="sng" dirty="0"/>
              <a:t>告性侵犯事件 </a:t>
            </a:r>
            <a:r>
              <a:rPr lang="en-US" altLang="zh-TW" dirty="0" smtClean="0"/>
              <a:t>(</a:t>
            </a:r>
            <a:r>
              <a:rPr lang="zh-TW" altLang="en-US" dirty="0" smtClean="0"/>
              <a:t>保護吹哨者）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r>
              <a:rPr lang="en-US" altLang="zh-TW" dirty="0"/>
              <a:t>9</a:t>
            </a:r>
            <a:r>
              <a:rPr lang="en-US" altLang="zh-TW" dirty="0" smtClean="0"/>
              <a:t>. </a:t>
            </a:r>
            <a:r>
              <a:rPr lang="zh-TW" altLang="en-US" dirty="0" smtClean="0"/>
              <a:t>侵犯者及受害者均</a:t>
            </a:r>
            <a:r>
              <a:rPr lang="zh-TW" altLang="en-US" dirty="0"/>
              <a:t>需要</a:t>
            </a:r>
            <a:r>
              <a:rPr lang="zh-TW" altLang="en-US" u="sng" dirty="0"/>
              <a:t>接受治</a:t>
            </a:r>
            <a:r>
              <a:rPr lang="zh-TW" altLang="en-US" u="sng" dirty="0" smtClean="0"/>
              <a:t>療</a:t>
            </a:r>
            <a:r>
              <a:rPr lang="zh-TW" altLang="en-US" dirty="0" smtClean="0"/>
              <a:t>，避免侵犯者重犯。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  <a:p>
            <a:pPr marL="514350" indent="-514350">
              <a:buAutoNum type="arabicPeriod" startAt="10"/>
            </a:pPr>
            <a:r>
              <a:rPr lang="zh-TW" altLang="en-US" dirty="0" smtClean="0"/>
              <a:t>智</a:t>
            </a:r>
            <a:r>
              <a:rPr lang="zh-TW" altLang="en-US" dirty="0"/>
              <a:t>障者與一般的受害者俱有同等價值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en-US" dirty="0" smtClean="0"/>
              <a:t>均</a:t>
            </a:r>
            <a:r>
              <a:rPr lang="zh-TW" altLang="en-US" dirty="0"/>
              <a:t>需要一定程度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</a:t>
            </a:r>
            <a:r>
              <a:rPr lang="zh-TW" altLang="en-US" dirty="0" smtClean="0"/>
              <a:t>保障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en-US" altLang="zh-TW" dirty="0" smtClean="0"/>
              <a:t>         </a:t>
            </a:r>
            <a:r>
              <a:rPr lang="zh-TW" altLang="en-US" dirty="0" smtClean="0"/>
              <a:t>社</a:t>
            </a:r>
            <a:r>
              <a:rPr lang="zh-TW" altLang="en-US" dirty="0"/>
              <a:t>會對智障者的態</a:t>
            </a:r>
            <a:r>
              <a:rPr lang="zh-TW" altLang="en-US" dirty="0" smtClean="0"/>
              <a:t>度需要</a:t>
            </a:r>
            <a:r>
              <a:rPr lang="zh-TW" altLang="en-US" dirty="0"/>
              <a:t>改變，要更</a:t>
            </a:r>
            <a:r>
              <a:rPr lang="zh-TW" altLang="en-US" u="sng" dirty="0" smtClean="0"/>
              <a:t>包容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(</a:t>
            </a:r>
            <a:r>
              <a:rPr lang="zh-TW" altLang="en-US" dirty="0" smtClean="0"/>
              <a:t>減</a:t>
            </a:r>
            <a:r>
              <a:rPr lang="zh-TW" altLang="en-US" dirty="0"/>
              <a:t>少社會隔</a:t>
            </a:r>
            <a:r>
              <a:rPr lang="zh-TW" altLang="en-US" dirty="0" smtClean="0"/>
              <a:t>離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，並</a:t>
            </a:r>
            <a:r>
              <a:rPr lang="zh-TW" altLang="en-US" dirty="0"/>
              <a:t>增強他們的權力。</a:t>
            </a:r>
          </a:p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r>
              <a:rPr lang="en-US" altLang="zh-TW" dirty="0" smtClean="0"/>
              <a:t>11.    </a:t>
            </a:r>
            <a:r>
              <a:rPr lang="zh-TW" altLang="en-US" dirty="0" smtClean="0"/>
              <a:t>提出起訴：當智障者受到性侵犯時，侵犯者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受檢控的機會很低</a:t>
            </a:r>
            <a:r>
              <a:rPr lang="zh-TW" altLang="en-US" dirty="0"/>
              <a:t>， 因為智</a:t>
            </a:r>
            <a:r>
              <a:rPr lang="zh-TW" altLang="en-US" dirty="0" smtClean="0"/>
              <a:t>障者不</a:t>
            </a:r>
            <a:r>
              <a:rPr lang="zh-TW" altLang="en-US" dirty="0"/>
              <a:t>被視</a:t>
            </a:r>
            <a:r>
              <a:rPr lang="zh-TW" altLang="en-US" dirty="0" smtClean="0"/>
              <a:t>為有能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      </a:t>
            </a:r>
            <a:r>
              <a:rPr lang="zh-TW" altLang="en-US" dirty="0" smtClean="0"/>
              <a:t>  力作</a:t>
            </a:r>
            <a:r>
              <a:rPr lang="zh-TW" altLang="en-US" dirty="0"/>
              <a:t>證的</a:t>
            </a:r>
            <a:r>
              <a:rPr lang="zh-TW" altLang="en-US" dirty="0" smtClean="0"/>
              <a:t>證人。</a:t>
            </a:r>
          </a:p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r>
              <a:rPr lang="en-US" altLang="zh-TW" dirty="0" smtClean="0"/>
              <a:t>12.    </a:t>
            </a:r>
            <a:r>
              <a:rPr lang="zh-TW" altLang="en-US" dirty="0" smtClean="0"/>
              <a:t>政府應確保殘疾</a:t>
            </a:r>
            <a:r>
              <a:rPr lang="zh-TW" altLang="en-US" dirty="0"/>
              <a:t>人院舍</a:t>
            </a:r>
            <a:r>
              <a:rPr lang="zh-TW" altLang="en-US" dirty="0" smtClean="0"/>
              <a:t>是</a:t>
            </a:r>
            <a:r>
              <a:rPr lang="zh-TW" altLang="en-US" u="sng" dirty="0"/>
              <a:t>符合標</a:t>
            </a:r>
            <a:r>
              <a:rPr lang="zh-TW" altLang="en-US" u="sng" dirty="0" smtClean="0"/>
              <a:t>準</a:t>
            </a:r>
            <a:r>
              <a:rPr lang="zh-TW" altLang="en-US" dirty="0" smtClean="0"/>
              <a:t>和</a:t>
            </a:r>
            <a:r>
              <a:rPr lang="zh-CN" altLang="en-US" dirty="0" smtClean="0"/>
              <a:t>能</a:t>
            </a:r>
            <a:r>
              <a:rPr lang="zh-TW" altLang="en-US" dirty="0" smtClean="0"/>
              <a:t>管理風險。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95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/>
              <a:t>結論</a:t>
            </a:r>
            <a:r>
              <a:rPr lang="en-US" altLang="zh-CN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70000" lnSpcReduction="20000"/>
          </a:bodyPr>
          <a:lstStyle/>
          <a:p>
            <a:endParaRPr lang="zh-TW" altLang="en-US" dirty="0" smtClean="0"/>
          </a:p>
          <a:p>
            <a:r>
              <a:rPr lang="zh-TW" altLang="en-US" dirty="0" smtClean="0"/>
              <a:t>性侵犯是普遍的。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預防性侵犯可以在不同的層</a:t>
            </a:r>
            <a:r>
              <a:rPr lang="zh-TW" altLang="en-US" dirty="0"/>
              <a:t>面開展</a:t>
            </a:r>
            <a:r>
              <a:rPr lang="zh-TW" altLang="en-US" dirty="0" smtClean="0"/>
              <a:t>：</a:t>
            </a:r>
          </a:p>
          <a:p>
            <a:endParaRPr lang="zh-TW" altLang="en-US" dirty="0" smtClean="0"/>
          </a:p>
          <a:p>
            <a:r>
              <a:rPr lang="zh-TW" altLang="en-US" dirty="0"/>
              <a:t>智障人士個</a:t>
            </a:r>
            <a:r>
              <a:rPr lang="zh-TW" altLang="en-US" dirty="0" smtClean="0"/>
              <a:t>人層面：接受倡導培訓，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</a:t>
            </a:r>
            <a:r>
              <a:rPr lang="zh-TW" altLang="en-US" dirty="0" smtClean="0"/>
              <a:t>建立個人復元力，接受性教育和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預防性</a:t>
            </a:r>
            <a:r>
              <a:rPr lang="zh-TW" altLang="en-US" dirty="0"/>
              <a:t>侵犯教育。</a:t>
            </a:r>
            <a:endParaRPr lang="zh-TW" altLang="en-US" dirty="0" smtClean="0"/>
          </a:p>
          <a:p>
            <a:endParaRPr lang="zh-TW" altLang="en-US" dirty="0" smtClean="0"/>
          </a:p>
          <a:p>
            <a:r>
              <a:rPr lang="zh-TW" altLang="en-US" dirty="0"/>
              <a:t>院</a:t>
            </a:r>
            <a:r>
              <a:rPr lang="zh-TW" altLang="en-US" dirty="0" smtClean="0"/>
              <a:t>舍層面：提供適當社交活動，提供性教育和預防性</a:t>
            </a:r>
            <a:r>
              <a:rPr lang="zh-TW" altLang="en-US" dirty="0"/>
              <a:t>侵犯，</a:t>
            </a:r>
            <a:r>
              <a:rPr lang="zh-TW" altLang="en-US" dirty="0" smtClean="0"/>
              <a:t>零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容忍</a:t>
            </a:r>
            <a:r>
              <a:rPr lang="zh-TW" altLang="en-US" dirty="0"/>
              <a:t>政策，工作人</a:t>
            </a:r>
            <a:r>
              <a:rPr lang="zh-TW" altLang="en-US" dirty="0" smtClean="0"/>
              <a:t>員接受防止</a:t>
            </a:r>
            <a:r>
              <a:rPr lang="zh-TW" altLang="en-US" dirty="0"/>
              <a:t>性侵犯的培訓，</a:t>
            </a:r>
            <a:r>
              <a:rPr lang="zh-TW" altLang="en-US" dirty="0" smtClean="0"/>
              <a:t>改善住宿</a:t>
            </a:r>
            <a:r>
              <a:rPr lang="zh-TW" altLang="en-US" dirty="0"/>
              <a:t>質素。</a:t>
            </a:r>
            <a:endParaRPr lang="zh-TW" altLang="en-US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政府層面</a:t>
            </a:r>
            <a:r>
              <a:rPr lang="en-US" altLang="zh-TW" dirty="0" smtClean="0"/>
              <a:t>: 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監管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組織</a:t>
            </a:r>
            <a:r>
              <a:rPr lang="en-US" altLang="zh-TW" dirty="0" smtClean="0"/>
              <a:t>/</a:t>
            </a:r>
            <a:r>
              <a:rPr lang="zh-TW" altLang="en-US" dirty="0" smtClean="0"/>
              <a:t>住宿質</a:t>
            </a:r>
            <a:r>
              <a:rPr lang="zh-TW" altLang="en-US" dirty="0"/>
              <a:t>素；社</a:t>
            </a:r>
            <a:r>
              <a:rPr lang="zh-TW" altLang="en-US" dirty="0" smtClean="0"/>
              <a:t>區包容。投放</a:t>
            </a:r>
            <a:r>
              <a:rPr lang="zh-TW" altLang="en-US" dirty="0"/>
              <a:t>更多資源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性教育和預防性侵犯需要資源和時間（</a:t>
            </a:r>
            <a:r>
              <a:rPr lang="en-US" altLang="zh-TW" dirty="0" smtClean="0"/>
              <a:t>10</a:t>
            </a:r>
            <a:r>
              <a:rPr lang="zh-TW" altLang="en-US" dirty="0" smtClean="0"/>
              <a:t>週，</a:t>
            </a:r>
            <a:r>
              <a:rPr lang="en-US" altLang="zh-TW" dirty="0" smtClean="0"/>
              <a:t>1</a:t>
            </a:r>
            <a:r>
              <a:rPr lang="zh-TW" altLang="en-US" dirty="0" smtClean="0"/>
              <a:t>小時的訓練）。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zh-TW" altLang="en-US" dirty="0" smtClean="0"/>
              <a:t>沒有快速修復，改進需時。</a:t>
            </a:r>
          </a:p>
          <a:p>
            <a:endParaRPr lang="en-US" dirty="0"/>
          </a:p>
        </p:txBody>
      </p:sp>
      <p:pic>
        <p:nvPicPr>
          <p:cNvPr id="4098" name="Picture 2" descr="Image result for sexual ab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624649" cy="37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21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6019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err="1" smtClean="0"/>
              <a:t>Akbas</a:t>
            </a:r>
            <a:r>
              <a:rPr lang="en-US" sz="7200" dirty="0" smtClean="0"/>
              <a:t>, S., </a:t>
            </a:r>
            <a:r>
              <a:rPr lang="en-US" sz="7200" dirty="0" err="1" smtClean="0"/>
              <a:t>Turla</a:t>
            </a:r>
            <a:r>
              <a:rPr lang="en-US" sz="7200" dirty="0" smtClean="0"/>
              <a:t>, A., </a:t>
            </a:r>
            <a:r>
              <a:rPr lang="en-US" sz="7200" dirty="0" err="1" smtClean="0"/>
              <a:t>Karabekiroglu</a:t>
            </a:r>
            <a:r>
              <a:rPr lang="en-US" sz="7200" dirty="0" smtClean="0"/>
              <a:t>, K., </a:t>
            </a:r>
            <a:r>
              <a:rPr lang="en-US" sz="7200" dirty="0" err="1" smtClean="0"/>
              <a:t>Pazvantoglu</a:t>
            </a:r>
            <a:r>
              <a:rPr lang="en-US" sz="7200" dirty="0" smtClean="0"/>
              <a:t>, O., </a:t>
            </a:r>
            <a:r>
              <a:rPr lang="en-US" sz="7200" dirty="0" err="1" smtClean="0"/>
              <a:t>Keskin</a:t>
            </a:r>
            <a:r>
              <a:rPr lang="en-US" sz="7200" dirty="0" smtClean="0"/>
              <a:t>, T., &amp; Boke, O. (2009). Characteristics of sexual abuse in a sample of Turkish children with and without mental retardation, referred for legal appraisal of the psychological repercussions. </a:t>
            </a:r>
            <a:r>
              <a:rPr lang="en-US" sz="7200" i="1" dirty="0" smtClean="0"/>
              <a:t>Sexuality and Disability, 2</a:t>
            </a:r>
            <a:r>
              <a:rPr lang="en-US" sz="7200" dirty="0" smtClean="0"/>
              <a:t>7, 205-213.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Association of Directors of Social Services (2005).</a:t>
            </a:r>
            <a:r>
              <a:rPr lang="en-US" sz="7200" i="1" dirty="0" smtClean="0"/>
              <a:t> Safeguarding Adults: A National Framework for Standards for Good Practice and Outcomes in Adult Protection Work</a:t>
            </a:r>
            <a:r>
              <a:rPr lang="en-US" sz="7200" dirty="0" smtClean="0"/>
              <a:t>. The Association of Directors of Social Services, London.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Centers </a:t>
            </a:r>
            <a:r>
              <a:rPr lang="en-US" sz="7200" dirty="0"/>
              <a:t>for Disease Control and Prevention. (2005). </a:t>
            </a:r>
            <a:r>
              <a:rPr lang="en-US" sz="7200" i="1" dirty="0"/>
              <a:t>Adverse Childhood Experiences Study: Data and Statistics</a:t>
            </a:r>
            <a:r>
              <a:rPr lang="en-US" sz="7200" dirty="0"/>
              <a:t>. Atlanta, GA: Centers for Disease Control and Prevention, National Center for Injury Prevention and Control. Retrieved January 12, 2009 from: </a:t>
            </a:r>
            <a:r>
              <a:rPr lang="en-US" sz="7200" dirty="0">
                <a:hlinkClick r:id="rId2"/>
              </a:rPr>
              <a:t>http://</a:t>
            </a:r>
            <a:r>
              <a:rPr lang="en-US" sz="7200" dirty="0" smtClean="0">
                <a:hlinkClick r:id="rId2"/>
              </a:rPr>
              <a:t>www.cdc.gov/nccdphp/ace/prevalence.htm</a:t>
            </a:r>
            <a:endParaRPr lang="en-US" sz="7200" dirty="0" smtClean="0"/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 err="1" smtClean="0"/>
              <a:t>Balogh</a:t>
            </a:r>
            <a:r>
              <a:rPr lang="en-US" sz="7200" dirty="0" smtClean="0"/>
              <a:t>, R., Bretherton, K., </a:t>
            </a:r>
            <a:r>
              <a:rPr lang="en-US" sz="7200" dirty="0" err="1" smtClean="0"/>
              <a:t>Whibley</a:t>
            </a:r>
            <a:r>
              <a:rPr lang="en-US" sz="7200" dirty="0" smtClean="0"/>
              <a:t>, S., </a:t>
            </a:r>
            <a:r>
              <a:rPr lang="en-US" sz="7200" dirty="0" err="1" smtClean="0"/>
              <a:t>Berney</a:t>
            </a:r>
            <a:r>
              <a:rPr lang="en-US" sz="7200" dirty="0" smtClean="0"/>
              <a:t>, T., Graham, S., </a:t>
            </a:r>
            <a:r>
              <a:rPr lang="en-US" sz="7200" dirty="0" err="1" smtClean="0"/>
              <a:t>Richold</a:t>
            </a:r>
            <a:r>
              <a:rPr lang="en-US" sz="7200" dirty="0" smtClean="0"/>
              <a:t>, P., &amp; Firth, H. (2001). Sexual abuse in children and adolescents with intellectual disability. </a:t>
            </a:r>
            <a:r>
              <a:rPr lang="en-US" sz="7200" i="1" dirty="0" smtClean="0"/>
              <a:t>Journal of Intellectual Disability Research, 45</a:t>
            </a:r>
            <a:r>
              <a:rPr lang="en-US" sz="7200" dirty="0" smtClean="0"/>
              <a:t>, 194-201.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Beadle-Brown, J., Mansell, J., Cambridge, P., Milne, A., &amp; </a:t>
            </a:r>
            <a:r>
              <a:rPr lang="en-US" sz="7200" dirty="0" err="1" smtClean="0"/>
              <a:t>Whelton</a:t>
            </a:r>
            <a:r>
              <a:rPr lang="en-US" sz="7200" dirty="0" smtClean="0"/>
              <a:t>, B. (2010). Adult protection of people with intellectual disabilities: incidence, nature and responses. </a:t>
            </a:r>
            <a:r>
              <a:rPr lang="en-US" sz="7200" i="1" dirty="0" smtClean="0"/>
              <a:t>Journal of Applied Research in Intellectual Disabilities, 23</a:t>
            </a:r>
            <a:r>
              <a:rPr lang="en-US" sz="7200" dirty="0" smtClean="0"/>
              <a:t>, 105-124.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Grossman, S., &amp; Lundy, M. (2008). Double jeopardy: a comparison of persons with and without disabilities who were victims of sexual abuse and/or sexual assault. </a:t>
            </a:r>
            <a:r>
              <a:rPr lang="en-US" sz="7200" i="1" dirty="0" smtClean="0"/>
              <a:t>Journal of Social Work in Disability and Rehabilitation, 7(1)</a:t>
            </a:r>
            <a:r>
              <a:rPr lang="en-US" sz="7200" dirty="0" smtClean="0"/>
              <a:t>, 19-46.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6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69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Mahoney, A., &amp; Poling, A. (2011). Sexual abuse prevention for people with severe developmental disabilities. Journal of Developmental and Physical Disabilities, 23(4), 369-376.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McCarthy, M., and Thompson, D. (1997). A prevalence study of sexual abuse of adults with intellectual disabilities referred for sex education</a:t>
            </a:r>
            <a:r>
              <a:rPr lang="en-US" sz="1600" i="1" dirty="0" smtClean="0"/>
              <a:t>. Journal of Applied Research in Intellectual Disabilities, 10</a:t>
            </a:r>
            <a:r>
              <a:rPr lang="en-US" sz="1600" dirty="0" smtClean="0"/>
              <a:t>, 105-124.	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 smtClean="0"/>
              <a:t>McCormack, B., Kavanagh, D., </a:t>
            </a:r>
            <a:r>
              <a:rPr lang="en-US" sz="1600" dirty="0" err="1" smtClean="0"/>
              <a:t>Caffrey</a:t>
            </a:r>
            <a:r>
              <a:rPr lang="en-US" sz="1600" dirty="0" smtClean="0"/>
              <a:t>, S., &amp; Power, A. (2005). Investigating sexual abuse: findings of a 15-year longitudinal study. </a:t>
            </a:r>
            <a:r>
              <a:rPr lang="en-US" sz="1600" i="1" dirty="0" smtClean="0"/>
              <a:t>Journal of Applied Research in Intellectual disabilities, 18</a:t>
            </a:r>
            <a:r>
              <a:rPr lang="en-US" sz="1600" dirty="0" smtClean="0"/>
              <a:t>, 217-227.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National Child Traumatic Stress </a:t>
            </a:r>
            <a:r>
              <a:rPr lang="en-US" sz="1600" dirty="0" smtClean="0"/>
              <a:t>Network. (2009</a:t>
            </a:r>
            <a:r>
              <a:rPr lang="en-US" sz="1600" dirty="0"/>
              <a:t>). </a:t>
            </a:r>
            <a:r>
              <a:rPr lang="en-US" sz="1600" i="1" dirty="0" smtClean="0"/>
              <a:t>Child Sexual Abuse Fact Sheet</a:t>
            </a:r>
            <a:r>
              <a:rPr lang="en-US" sz="1600" dirty="0" smtClean="0"/>
              <a:t>. Retrieved from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nctsn.org/nctsn_assets/pdfs/caring/ChildSexualAbuseFactSheet.pdf</a:t>
            </a:r>
            <a:r>
              <a:rPr lang="en-US" sz="1600" dirty="0" smtClean="0"/>
              <a:t> on January 5, 2017.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Pandora's Project. (2009). </a:t>
            </a:r>
            <a:r>
              <a:rPr lang="en-US" sz="1600" i="1" dirty="0" smtClean="0"/>
              <a:t>What is sexual abuse? </a:t>
            </a:r>
            <a:r>
              <a:rPr lang="en-US" sz="1600" dirty="0"/>
              <a:t>Retrieved from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www.pandys.org/whatissexualabuse.html</a:t>
            </a:r>
            <a:r>
              <a:rPr lang="en-US" sz="1600" dirty="0" smtClean="0"/>
              <a:t> on January 5, 2017.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WHO (2006). </a:t>
            </a:r>
            <a:r>
              <a:rPr lang="en-US" sz="1600" i="1" dirty="0" smtClean="0"/>
              <a:t>Defining sexual health: Report of a technical consultation on sexual health, 28–31 January 2002</a:t>
            </a:r>
            <a:r>
              <a:rPr lang="en-US" sz="1600" dirty="0" smtClean="0"/>
              <a:t>. Geneva, World Health Organization.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Wissink</a:t>
            </a:r>
            <a:r>
              <a:rPr lang="en-US" sz="1600" dirty="0" smtClean="0"/>
              <a:t>, I. B., van </a:t>
            </a:r>
            <a:r>
              <a:rPr lang="en-US" sz="1600" dirty="0" err="1" smtClean="0"/>
              <a:t>Vugt</a:t>
            </a:r>
            <a:r>
              <a:rPr lang="en-US" sz="1600" dirty="0" smtClean="0"/>
              <a:t>, E., </a:t>
            </a:r>
            <a:r>
              <a:rPr lang="en-US" sz="1600" dirty="0" err="1" smtClean="0"/>
              <a:t>Moonen</a:t>
            </a:r>
            <a:r>
              <a:rPr lang="en-US" sz="1600" dirty="0" smtClean="0"/>
              <a:t>, X., </a:t>
            </a:r>
            <a:r>
              <a:rPr lang="en-US" sz="1600" dirty="0" err="1" smtClean="0"/>
              <a:t>Stams</a:t>
            </a:r>
            <a:r>
              <a:rPr lang="en-US" sz="1600" dirty="0" smtClean="0"/>
              <a:t>, G., &amp; Hendriks, J. (2015). Sexual abuse involving children with an intellectual disability (ID): A narrative review. </a:t>
            </a:r>
            <a:r>
              <a:rPr lang="en-US" sz="1600" i="1" dirty="0" smtClean="0"/>
              <a:t>Research in Developmental Disabilities, 36</a:t>
            </a:r>
            <a:r>
              <a:rPr lang="en-US" sz="1600" dirty="0" smtClean="0"/>
              <a:t>, 20-35.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034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592113"/>
              </p:ext>
            </p:extLst>
          </p:nvPr>
        </p:nvGraphicFramePr>
        <p:xfrm>
          <a:off x="304800" y="304800"/>
          <a:ext cx="85344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0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甚麼是性</a:t>
            </a:r>
            <a:r>
              <a:rPr lang="zh-CN" altLang="en-US" dirty="0" smtClean="0"/>
              <a:t>侵犯</a:t>
            </a:r>
            <a:r>
              <a:rPr lang="en-US" altLang="zh-CN" sz="2200" dirty="0"/>
              <a:t>(National Child Traumatic Stress Network, 2009; Pandora's Project, 2009)</a:t>
            </a:r>
            <a:r>
              <a:rPr lang="zh-CN" altLang="en-US" dirty="0" smtClean="0"/>
              <a:t>？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/>
              <a:t>性</a:t>
            </a:r>
            <a:r>
              <a:rPr lang="zh-TW" altLang="en-US" dirty="0" smtClean="0"/>
              <a:t>侵犯是</a:t>
            </a:r>
            <a:r>
              <a:rPr lang="zh-TW" altLang="en-US" dirty="0"/>
              <a:t>任何形式的</a:t>
            </a:r>
            <a:r>
              <a:rPr lang="zh-TW" altLang="en-US" u="sng" dirty="0" smtClean="0"/>
              <a:t>非</a:t>
            </a:r>
            <a:r>
              <a:rPr lang="zh-TW" altLang="en-US" u="sng" dirty="0"/>
              <a:t>自</a:t>
            </a:r>
            <a:r>
              <a:rPr lang="zh-TW" altLang="en-US" u="sng" dirty="0" smtClean="0"/>
              <a:t>願性</a:t>
            </a:r>
            <a:r>
              <a:rPr lang="zh-TW" altLang="en-US" u="sng" dirty="0"/>
              <a:t>接</a:t>
            </a:r>
            <a:r>
              <a:rPr lang="zh-TW" altLang="en-US" u="sng" dirty="0" smtClean="0"/>
              <a:t>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性</a:t>
            </a:r>
            <a:r>
              <a:rPr lang="zh-TW" altLang="en-US" dirty="0"/>
              <a:t>侵犯可</a:t>
            </a:r>
            <a:r>
              <a:rPr lang="zh-TW" altLang="en-US" dirty="0" smtClean="0"/>
              <a:t>包括觸</a:t>
            </a:r>
            <a:r>
              <a:rPr lang="zh-TW" altLang="en-US" dirty="0"/>
              <a:t>摸和非觸摸行</a:t>
            </a:r>
            <a:r>
              <a:rPr lang="zh-TW" altLang="en-US" dirty="0" smtClean="0"/>
              <a:t>為。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觸摸行為可涉及觸摸陰道、陰莖、乳房、臀部、口交、性交</a:t>
            </a:r>
            <a:r>
              <a:rPr lang="zh-TW" altLang="en-US" dirty="0" smtClean="0"/>
              <a:t>或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en-US" dirty="0" smtClean="0"/>
              <a:t>故意在性行為期間向對方造成不必要的痛楚 。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非觸摸行為可以包括偷窺、露體、與未成年人士一齊看色情</a:t>
            </a:r>
            <a:r>
              <a:rPr lang="zh-TW" altLang="en-US" dirty="0" smtClean="0"/>
              <a:t>刊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物</a:t>
            </a:r>
            <a:r>
              <a:rPr lang="zh-TW" altLang="en-US" dirty="0"/>
              <a:t>或故意在孩子面前進行性活動等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侵犯者通常不會使用暴力，但可能使用玩耍、欺騙、威脅或</a:t>
            </a:r>
            <a:r>
              <a:rPr lang="zh-TW" altLang="en-US" dirty="0" smtClean="0"/>
              <a:t>操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縱</a:t>
            </a:r>
            <a:r>
              <a:rPr lang="zh-TW" altLang="en-US" dirty="0"/>
              <a:t>的行為，使智障者保持沉默。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0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內容：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探討殘疾人士院舍</a:t>
            </a:r>
            <a:r>
              <a:rPr lang="zh-TW" altLang="en-US" u="sng" dirty="0"/>
              <a:t>如何保護智障人士</a:t>
            </a:r>
            <a:r>
              <a:rPr lang="zh-TW" altLang="en-US" dirty="0"/>
              <a:t>免受性侵犯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為何智障人士被性侵犯的比率是</a:t>
            </a:r>
            <a:r>
              <a:rPr lang="zh-TW" altLang="en-US" dirty="0" smtClean="0"/>
              <a:t>這麼高？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誰是侵犯者？侵犯者有何特徵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性</a:t>
            </a:r>
            <a:r>
              <a:rPr lang="zh-CN" altLang="en-US" dirty="0"/>
              <a:t>侵犯有甚麽徵象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如何防止智障者受到性侵犯？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9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Mahoney</a:t>
            </a:r>
            <a:r>
              <a:rPr lang="zh-TW" altLang="en-US" dirty="0" smtClean="0"/>
              <a:t>和</a:t>
            </a:r>
            <a:r>
              <a:rPr lang="en-US" dirty="0" smtClean="0"/>
              <a:t>Poling</a:t>
            </a:r>
            <a:r>
              <a:rPr lang="zh-TW" altLang="en-US" dirty="0" smtClean="0"/>
              <a:t>（</a:t>
            </a:r>
            <a:r>
              <a:rPr lang="en-US" dirty="0" smtClean="0"/>
              <a:t>2011</a:t>
            </a:r>
            <a:r>
              <a:rPr lang="zh-TW" altLang="en-US" dirty="0" smtClean="0"/>
              <a:t>）認為，</a:t>
            </a:r>
            <a:r>
              <a:rPr lang="en-US" dirty="0" smtClean="0"/>
              <a:t>39</a:t>
            </a:r>
            <a:r>
              <a:rPr lang="zh-TW" altLang="en-US" dirty="0" smtClean="0"/>
              <a:t>％至</a:t>
            </a:r>
            <a:r>
              <a:rPr lang="en-US" dirty="0" smtClean="0"/>
              <a:t>68</a:t>
            </a:r>
            <a:r>
              <a:rPr lang="zh-TW" altLang="en-US" dirty="0" smtClean="0"/>
              <a:t>％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的女童和</a:t>
            </a:r>
            <a:r>
              <a:rPr lang="en-US" dirty="0" smtClean="0"/>
              <a:t>16</a:t>
            </a:r>
            <a:r>
              <a:rPr lang="zh-TW" altLang="en-US" dirty="0" smtClean="0"/>
              <a:t>％至</a:t>
            </a:r>
            <a:r>
              <a:rPr lang="en-US" dirty="0" smtClean="0"/>
              <a:t>30</a:t>
            </a:r>
            <a:r>
              <a:rPr lang="zh-TW" altLang="en-US" dirty="0" smtClean="0"/>
              <a:t>％的智力障礙男童在</a:t>
            </a:r>
            <a:r>
              <a:rPr lang="en-US" dirty="0" smtClean="0"/>
              <a:t>18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歲</a:t>
            </a:r>
            <a:r>
              <a:rPr lang="zh-TW" altLang="en-US" dirty="0"/>
              <a:t>之前曾遭到</a:t>
            </a:r>
            <a:r>
              <a:rPr lang="zh-TW" altLang="en-US" dirty="0" smtClean="0"/>
              <a:t>性侵犯。</a:t>
            </a:r>
            <a:endParaRPr lang="en-US" altLang="zh-TW" dirty="0" smtClean="0"/>
          </a:p>
          <a:p>
            <a:endParaRPr lang="en-US" dirty="0" smtClean="0"/>
          </a:p>
          <a:p>
            <a:r>
              <a:rPr lang="en-US" dirty="0" err="1" smtClean="0"/>
              <a:t>Wissink</a:t>
            </a:r>
            <a:r>
              <a:rPr lang="en-US" dirty="0" smtClean="0"/>
              <a:t>, van </a:t>
            </a:r>
            <a:r>
              <a:rPr lang="en-US" dirty="0" err="1" smtClean="0"/>
              <a:t>Vugt</a:t>
            </a:r>
            <a:r>
              <a:rPr lang="en-US" dirty="0" smtClean="0"/>
              <a:t>, </a:t>
            </a:r>
            <a:r>
              <a:rPr lang="en-US" dirty="0" err="1" smtClean="0"/>
              <a:t>Moonen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Stams</a:t>
            </a:r>
            <a:r>
              <a:rPr lang="zh-TW" altLang="en-US" dirty="0" smtClean="0"/>
              <a:t>和</a:t>
            </a:r>
            <a:r>
              <a:rPr lang="en-US" dirty="0" smtClean="0"/>
              <a:t>Hendriks</a:t>
            </a:r>
            <a:r>
              <a:rPr lang="zh-TW" altLang="en-US" dirty="0" smtClean="0"/>
              <a:t>（</a:t>
            </a:r>
            <a:r>
              <a:rPr lang="en-US" dirty="0" smtClean="0"/>
              <a:t>2015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回顧了</a:t>
            </a:r>
            <a:r>
              <a:rPr lang="en-US" dirty="0" smtClean="0"/>
              <a:t>8</a:t>
            </a:r>
            <a:r>
              <a:rPr lang="zh-TW" altLang="en-US" dirty="0" smtClean="0"/>
              <a:t>項研究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（涉及</a:t>
            </a:r>
            <a:r>
              <a:rPr lang="en-US" dirty="0" smtClean="0"/>
              <a:t>6,522</a:t>
            </a:r>
            <a:r>
              <a:rPr lang="zh-TW" altLang="en-US" dirty="0" smtClean="0"/>
              <a:t>名兒童），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結論是：智障兒童遇到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性暴力的平均發生率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為</a:t>
            </a:r>
            <a:r>
              <a:rPr lang="en-US" u="sng" dirty="0" smtClean="0"/>
              <a:t>15</a:t>
            </a:r>
            <a:r>
              <a:rPr lang="zh-TW" altLang="en-US" u="sng" dirty="0" smtClean="0"/>
              <a:t>％</a:t>
            </a:r>
            <a:r>
              <a:rPr lang="zh-TW" altLang="en-US" dirty="0" smtClean="0"/>
              <a:t>。</a:t>
            </a:r>
            <a:endParaRPr lang="en-US" dirty="0"/>
          </a:p>
        </p:txBody>
      </p:sp>
      <p:pic>
        <p:nvPicPr>
          <p:cNvPr id="2050" name="Picture 2" descr="Image result for sexual ab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7" y="2686049"/>
            <a:ext cx="399442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7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382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McCarthy</a:t>
            </a:r>
            <a:r>
              <a:rPr lang="zh-TW" altLang="en-US" dirty="0" smtClean="0"/>
              <a:t>和</a:t>
            </a:r>
            <a:r>
              <a:rPr lang="en-US" altLang="zh-TW" dirty="0" smtClean="0"/>
              <a:t>Thompson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1997</a:t>
            </a:r>
            <a:r>
              <a:rPr lang="zh-TW" altLang="en-US" dirty="0" smtClean="0"/>
              <a:t>）則估計，智障成年人遇到性侵犯的發生率在</a:t>
            </a:r>
            <a:r>
              <a:rPr lang="en-US" altLang="zh-TW" dirty="0" smtClean="0"/>
              <a:t>10</a:t>
            </a:r>
            <a:r>
              <a:rPr lang="zh-TW" altLang="en-US" dirty="0" smtClean="0"/>
              <a:t>％到</a:t>
            </a:r>
            <a:r>
              <a:rPr lang="en-US" altLang="zh-TW" dirty="0" smtClean="0"/>
              <a:t>80</a:t>
            </a:r>
            <a:r>
              <a:rPr lang="zh-TW" altLang="en-US" dirty="0" smtClean="0"/>
              <a:t>％之間。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智障者被性侵犯和虐待往往是不被舉報的。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264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3"/>
            <a:ext cx="8229600" cy="990600"/>
          </a:xfrm>
        </p:spPr>
        <p:txBody>
          <a:bodyPr/>
          <a:lstStyle/>
          <a:p>
            <a:r>
              <a:rPr lang="zh-CN" altLang="en-US" dirty="0" smtClean="0"/>
              <a:t>事實：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輕度智障有更高風險 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Balogh</a:t>
            </a:r>
            <a:r>
              <a:rPr lang="en-US" sz="2800" dirty="0" smtClean="0"/>
              <a:t>, Bretherton, </a:t>
            </a:r>
            <a:r>
              <a:rPr lang="en-US" sz="2800" dirty="0" err="1" smtClean="0"/>
              <a:t>Whibley</a:t>
            </a:r>
            <a:r>
              <a:rPr lang="en-US" sz="2800" dirty="0"/>
              <a:t>, </a:t>
            </a:r>
            <a:r>
              <a:rPr lang="en-US" sz="2800" dirty="0" err="1" smtClean="0"/>
              <a:t>Berney</a:t>
            </a:r>
            <a:r>
              <a:rPr lang="en-US" sz="2800" dirty="0"/>
              <a:t>, </a:t>
            </a:r>
            <a:r>
              <a:rPr lang="en-US" sz="2800" dirty="0" smtClean="0"/>
              <a:t>Graham</a:t>
            </a:r>
            <a:r>
              <a:rPr lang="en-US" sz="2800" dirty="0"/>
              <a:t>, </a:t>
            </a:r>
            <a:r>
              <a:rPr lang="en-US" sz="2800" dirty="0" smtClean="0"/>
              <a:t>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Richold</a:t>
            </a:r>
            <a:r>
              <a:rPr lang="en-US" sz="2800" dirty="0" smtClean="0"/>
              <a:t>, </a:t>
            </a:r>
            <a:r>
              <a:rPr lang="en-US" sz="2800" dirty="0"/>
              <a:t>&amp; </a:t>
            </a:r>
            <a:r>
              <a:rPr lang="en-US" sz="2800" dirty="0" smtClean="0"/>
              <a:t>Firth</a:t>
            </a:r>
            <a:r>
              <a:rPr lang="zh-TW" altLang="en-US" sz="2800" dirty="0" smtClean="0"/>
              <a:t>（</a:t>
            </a:r>
            <a:r>
              <a:rPr lang="en-US" altLang="zh-TW" sz="2800" dirty="0" smtClean="0"/>
              <a:t>2001</a:t>
            </a:r>
            <a:r>
              <a:rPr lang="zh-TW" altLang="en-US" sz="2800" dirty="0" smtClean="0"/>
              <a:t>）</a:t>
            </a:r>
            <a:r>
              <a:rPr lang="zh-TW" altLang="en-US" dirty="0" smtClean="0"/>
              <a:t>發現，輕度智障兒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童（</a:t>
            </a:r>
            <a:r>
              <a:rPr lang="en-US" altLang="zh-TW" dirty="0" smtClean="0"/>
              <a:t>44</a:t>
            </a:r>
            <a:r>
              <a:rPr lang="zh-TW" altLang="en-US" dirty="0" smtClean="0"/>
              <a:t>％）的性侵犯風險比中度（</a:t>
            </a:r>
            <a:r>
              <a:rPr lang="en-US" altLang="zh-TW" dirty="0" smtClean="0"/>
              <a:t>37</a:t>
            </a:r>
            <a:r>
              <a:rPr lang="zh-TW" altLang="en-US" dirty="0" smtClean="0"/>
              <a:t>％），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CN" altLang="en-US" dirty="0" smtClean="0"/>
              <a:t>中</a:t>
            </a:r>
            <a:r>
              <a:rPr lang="zh-CN" altLang="en-US" dirty="0"/>
              <a:t>度</a:t>
            </a:r>
            <a:r>
              <a:rPr lang="zh-TW" altLang="en-US" dirty="0" smtClean="0"/>
              <a:t>或嚴重智障者（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％）為高。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這也可能是由於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嚴重智障兒童欠缺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披露</a:t>
            </a:r>
            <a:r>
              <a:rPr lang="zh-TW" altLang="en-US" dirty="0"/>
              <a:t>自己曾被性</a:t>
            </a:r>
            <a:r>
              <a:rPr lang="zh-TW" altLang="en-US" dirty="0" smtClean="0"/>
              <a:t>侵犯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的能力。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</p:txBody>
      </p:sp>
      <p:pic>
        <p:nvPicPr>
          <p:cNvPr id="7170" name="Picture 2" descr="Image result for prevalence of sexual ab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537800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8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81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在智障婦女中，</a:t>
            </a:r>
            <a:r>
              <a:rPr lang="en-US" altLang="zh-TW" dirty="0" smtClean="0"/>
              <a:t>96</a:t>
            </a:r>
            <a:r>
              <a:rPr lang="zh-TW" altLang="en-US" dirty="0" smtClean="0"/>
              <a:t>％的受害者是認識侵犯者的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Grossman</a:t>
            </a:r>
            <a:r>
              <a:rPr lang="zh-TW" altLang="en-US" sz="2400" dirty="0" smtClean="0"/>
              <a:t>和</a:t>
            </a:r>
            <a:r>
              <a:rPr lang="en-US" altLang="zh-TW" sz="2400" dirty="0" smtClean="0"/>
              <a:t>Lundy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2008</a:t>
            </a:r>
            <a:r>
              <a:rPr lang="zh-TW" altLang="en-US" sz="2400" dirty="0" smtClean="0"/>
              <a:t>）</a:t>
            </a:r>
            <a:r>
              <a:rPr lang="zh-TW" altLang="en-US" dirty="0" smtClean="0"/>
              <a:t>。</a:t>
            </a:r>
            <a:r>
              <a:rPr lang="en-US" altLang="zh-TW" u="sng" dirty="0" smtClean="0"/>
              <a:t>48</a:t>
            </a:r>
            <a:r>
              <a:rPr lang="zh-TW" altLang="en-US" u="sng" dirty="0" smtClean="0"/>
              <a:t>％性侵犯個案的侵犯者是照顧者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/>
              <a:t>高性侵犯發生率的原因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1. </a:t>
            </a:r>
            <a:r>
              <a:rPr lang="zh-TW" altLang="en-US" dirty="0" smtClean="0"/>
              <a:t>大部份照顧者並沒有接受預防性侵犯的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</a:t>
            </a:r>
            <a:r>
              <a:rPr lang="zh-TW" altLang="en-US" dirty="0" smtClean="0"/>
              <a:t>培</a:t>
            </a:r>
            <a:r>
              <a:rPr lang="zh-TW" altLang="en-US" dirty="0"/>
              <a:t>訓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2.  </a:t>
            </a:r>
            <a:r>
              <a:rPr lang="zh-TW" altLang="en-US" dirty="0" smtClean="0"/>
              <a:t>高人事變動</a:t>
            </a:r>
            <a:r>
              <a:rPr lang="zh-TW" altLang="en-US" dirty="0"/>
              <a:t>率；</a:t>
            </a:r>
            <a:r>
              <a:rPr lang="zh-TW" altLang="en-US" dirty="0" smtClean="0"/>
              <a:t>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3.  </a:t>
            </a:r>
            <a:r>
              <a:rPr lang="zh-TW" altLang="en-US" dirty="0" smtClean="0"/>
              <a:t>缺乏合格的工作</a:t>
            </a:r>
            <a:r>
              <a:rPr lang="zh-TW" altLang="en-US" dirty="0"/>
              <a:t>人員 。</a:t>
            </a:r>
            <a:endParaRPr lang="zh-TW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15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2942</Words>
  <Application>Microsoft Office PowerPoint</Application>
  <PresentationFormat>On-screen Show (4:3)</PresentationFormat>
  <Paragraphs>266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宋体</vt:lpstr>
      <vt:lpstr>新細明體</vt:lpstr>
      <vt:lpstr>新細明體</vt:lpstr>
      <vt:lpstr>Arial</vt:lpstr>
      <vt:lpstr>Calibri</vt:lpstr>
      <vt:lpstr>Office Theme</vt:lpstr>
      <vt:lpstr>殘疾人士院舍如何保護智障人士 免受性侵犯</vt:lpstr>
      <vt:lpstr>性侵犯是普遍的：</vt:lpstr>
      <vt:lpstr>PowerPoint Presentation</vt:lpstr>
      <vt:lpstr>甚麼是性侵犯(National Child Traumatic Stress Network, 2009; Pandora's Project, 2009)？</vt:lpstr>
      <vt:lpstr>內容：</vt:lpstr>
      <vt:lpstr>PowerPoint Presentation</vt:lpstr>
      <vt:lpstr>PowerPoint Presentation</vt:lpstr>
      <vt:lpstr>事實： </vt:lpstr>
      <vt:lpstr>PowerPoint Presentation</vt:lpstr>
      <vt:lpstr>PowerPoint Presentation</vt:lpstr>
      <vt:lpstr>PowerPoint Presentation</vt:lpstr>
      <vt:lpstr>PowerPoint Presentation</vt:lpstr>
      <vt:lpstr>智障者有較高機會受性侵犯的可能原因 （Wissink, van Vugt, Moonen, Stams, &amp; Hendriks, 2015）:</vt:lpstr>
      <vt:lpstr>PowerPoint Presentation</vt:lpstr>
      <vt:lpstr>智障者也是侵犯者的可能原因 ：</vt:lpstr>
      <vt:lpstr>院舍工作人員 要認識性侵犯的徵象：</vt:lpstr>
      <vt:lpstr>PowerPoint Presentation</vt:lpstr>
      <vt:lpstr>PowerPoint Presentation</vt:lpstr>
      <vt:lpstr>提供性教育和自我保護技能：</vt:lpstr>
      <vt:lpstr>PowerPoint Presentation</vt:lpstr>
      <vt:lpstr>PowerPoint Presentation</vt:lpstr>
      <vt:lpstr>如何防止智障者受到性侵犯？</vt:lpstr>
      <vt:lpstr>PowerPoint Presentation</vt:lpstr>
      <vt:lpstr>PowerPoint Presentation</vt:lpstr>
      <vt:lpstr>PowerPoint Presentation</vt:lpstr>
      <vt:lpstr>PowerPoint Presentation</vt:lpstr>
      <vt:lpstr>結論:</vt:lpstr>
      <vt:lpstr>References</vt:lpstr>
      <vt:lpstr>PowerPoint Presentation</vt:lpstr>
    </vt:vector>
  </TitlesOfParts>
  <Company>City University of Hong Kong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家長及照顧者如何保護 智障人士免受性侵犯</dc:title>
  <dc:creator>Windows User</dc:creator>
  <cp:lastModifiedBy>Kitty LAM</cp:lastModifiedBy>
  <cp:revision>58</cp:revision>
  <cp:lastPrinted>2017-01-05T11:25:36Z</cp:lastPrinted>
  <dcterms:created xsi:type="dcterms:W3CDTF">2016-12-14T03:08:53Z</dcterms:created>
  <dcterms:modified xsi:type="dcterms:W3CDTF">2017-01-06T02:39:29Z</dcterms:modified>
</cp:coreProperties>
</file>