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4" r:id="rId4"/>
    <p:sldId id="28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05BD3-9B7E-452D-A56C-864240AC83F1}" type="datetimeFigureOut">
              <a:rPr lang="en-US" smtClean="0"/>
              <a:t>2/24/2017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F3A07-D452-402C-BEB6-31211AD490BE}" type="slidenum">
              <a:rPr lang="en-US" smtClean="0"/>
              <a:t>‹#›</a:t>
            </a:fld>
            <a:endParaRPr lang="en-US"/>
          </a:p>
        </p:txBody>
      </p:sp>
    </p:spTree>
    <p:extLst>
      <p:ext uri="{BB962C8B-B14F-4D97-AF65-F5344CB8AC3E}">
        <p14:creationId xmlns:p14="http://schemas.microsoft.com/office/powerpoint/2010/main" val="202316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0F3A07-D452-402C-BEB6-31211AD490BE}" type="slidenum">
              <a:rPr lang="en-US" smtClean="0"/>
              <a:t>15</a:t>
            </a:fld>
            <a:endParaRPr lang="en-US"/>
          </a:p>
        </p:txBody>
      </p:sp>
    </p:spTree>
    <p:extLst>
      <p:ext uri="{BB962C8B-B14F-4D97-AF65-F5344CB8AC3E}">
        <p14:creationId xmlns:p14="http://schemas.microsoft.com/office/powerpoint/2010/main" val="312779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02392-A611-4025-B8B2-7A1E3D522B9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67776-8833-4CB9-A742-2A5767327C17}" type="slidenum">
              <a:rPr lang="en-US" smtClean="0"/>
              <a:t>‹#›</a:t>
            </a:fld>
            <a:endParaRPr lang="en-US"/>
          </a:p>
        </p:txBody>
      </p:sp>
    </p:spTree>
    <p:extLst>
      <p:ext uri="{BB962C8B-B14F-4D97-AF65-F5344CB8AC3E}">
        <p14:creationId xmlns:p14="http://schemas.microsoft.com/office/powerpoint/2010/main" val="169064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02392-A611-4025-B8B2-7A1E3D522B9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67776-8833-4CB9-A742-2A5767327C17}" type="slidenum">
              <a:rPr lang="en-US" smtClean="0"/>
              <a:t>‹#›</a:t>
            </a:fld>
            <a:endParaRPr lang="en-US"/>
          </a:p>
        </p:txBody>
      </p:sp>
    </p:spTree>
    <p:extLst>
      <p:ext uri="{BB962C8B-B14F-4D97-AF65-F5344CB8AC3E}">
        <p14:creationId xmlns:p14="http://schemas.microsoft.com/office/powerpoint/2010/main" val="415403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02392-A611-4025-B8B2-7A1E3D522B9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67776-8833-4CB9-A742-2A5767327C17}" type="slidenum">
              <a:rPr lang="en-US" smtClean="0"/>
              <a:t>‹#›</a:t>
            </a:fld>
            <a:endParaRPr lang="en-US"/>
          </a:p>
        </p:txBody>
      </p:sp>
    </p:spTree>
    <p:extLst>
      <p:ext uri="{BB962C8B-B14F-4D97-AF65-F5344CB8AC3E}">
        <p14:creationId xmlns:p14="http://schemas.microsoft.com/office/powerpoint/2010/main" val="95843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02392-A611-4025-B8B2-7A1E3D522B9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67776-8833-4CB9-A742-2A5767327C17}" type="slidenum">
              <a:rPr lang="en-US" smtClean="0"/>
              <a:t>‹#›</a:t>
            </a:fld>
            <a:endParaRPr lang="en-US"/>
          </a:p>
        </p:txBody>
      </p:sp>
    </p:spTree>
    <p:extLst>
      <p:ext uri="{BB962C8B-B14F-4D97-AF65-F5344CB8AC3E}">
        <p14:creationId xmlns:p14="http://schemas.microsoft.com/office/powerpoint/2010/main" val="188767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02392-A611-4025-B8B2-7A1E3D522B9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67776-8833-4CB9-A742-2A5767327C17}" type="slidenum">
              <a:rPr lang="en-US" smtClean="0"/>
              <a:t>‹#›</a:t>
            </a:fld>
            <a:endParaRPr lang="en-US"/>
          </a:p>
        </p:txBody>
      </p:sp>
    </p:spTree>
    <p:extLst>
      <p:ext uri="{BB962C8B-B14F-4D97-AF65-F5344CB8AC3E}">
        <p14:creationId xmlns:p14="http://schemas.microsoft.com/office/powerpoint/2010/main" val="224576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702392-A611-4025-B8B2-7A1E3D522B9F}"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67776-8833-4CB9-A742-2A5767327C17}" type="slidenum">
              <a:rPr lang="en-US" smtClean="0"/>
              <a:t>‹#›</a:t>
            </a:fld>
            <a:endParaRPr lang="en-US"/>
          </a:p>
        </p:txBody>
      </p:sp>
    </p:spTree>
    <p:extLst>
      <p:ext uri="{BB962C8B-B14F-4D97-AF65-F5344CB8AC3E}">
        <p14:creationId xmlns:p14="http://schemas.microsoft.com/office/powerpoint/2010/main" val="319794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702392-A611-4025-B8B2-7A1E3D522B9F}"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C67776-8833-4CB9-A742-2A5767327C17}" type="slidenum">
              <a:rPr lang="en-US" smtClean="0"/>
              <a:t>‹#›</a:t>
            </a:fld>
            <a:endParaRPr lang="en-US"/>
          </a:p>
        </p:txBody>
      </p:sp>
    </p:spTree>
    <p:extLst>
      <p:ext uri="{BB962C8B-B14F-4D97-AF65-F5344CB8AC3E}">
        <p14:creationId xmlns:p14="http://schemas.microsoft.com/office/powerpoint/2010/main" val="136404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702392-A611-4025-B8B2-7A1E3D522B9F}"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67776-8833-4CB9-A742-2A5767327C17}" type="slidenum">
              <a:rPr lang="en-US" smtClean="0"/>
              <a:t>‹#›</a:t>
            </a:fld>
            <a:endParaRPr lang="en-US"/>
          </a:p>
        </p:txBody>
      </p:sp>
    </p:spTree>
    <p:extLst>
      <p:ext uri="{BB962C8B-B14F-4D97-AF65-F5344CB8AC3E}">
        <p14:creationId xmlns:p14="http://schemas.microsoft.com/office/powerpoint/2010/main" val="84619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02392-A611-4025-B8B2-7A1E3D522B9F}"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C67776-8833-4CB9-A742-2A5767327C17}" type="slidenum">
              <a:rPr lang="en-US" smtClean="0"/>
              <a:t>‹#›</a:t>
            </a:fld>
            <a:endParaRPr lang="en-US"/>
          </a:p>
        </p:txBody>
      </p:sp>
    </p:spTree>
    <p:extLst>
      <p:ext uri="{BB962C8B-B14F-4D97-AF65-F5344CB8AC3E}">
        <p14:creationId xmlns:p14="http://schemas.microsoft.com/office/powerpoint/2010/main" val="273003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02392-A611-4025-B8B2-7A1E3D522B9F}"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67776-8833-4CB9-A742-2A5767327C17}" type="slidenum">
              <a:rPr lang="en-US" smtClean="0"/>
              <a:t>‹#›</a:t>
            </a:fld>
            <a:endParaRPr lang="en-US"/>
          </a:p>
        </p:txBody>
      </p:sp>
    </p:spTree>
    <p:extLst>
      <p:ext uri="{BB962C8B-B14F-4D97-AF65-F5344CB8AC3E}">
        <p14:creationId xmlns:p14="http://schemas.microsoft.com/office/powerpoint/2010/main" val="390967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02392-A611-4025-B8B2-7A1E3D522B9F}"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67776-8833-4CB9-A742-2A5767327C17}" type="slidenum">
              <a:rPr lang="en-US" smtClean="0"/>
              <a:t>‹#›</a:t>
            </a:fld>
            <a:endParaRPr lang="en-US"/>
          </a:p>
        </p:txBody>
      </p:sp>
    </p:spTree>
    <p:extLst>
      <p:ext uri="{BB962C8B-B14F-4D97-AF65-F5344CB8AC3E}">
        <p14:creationId xmlns:p14="http://schemas.microsoft.com/office/powerpoint/2010/main" val="308093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02392-A611-4025-B8B2-7A1E3D522B9F}" type="datetimeFigureOut">
              <a:rPr lang="en-US" smtClean="0"/>
              <a:t>2/24/2017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67776-8833-4CB9-A742-2A5767327C17}" type="slidenum">
              <a:rPr lang="en-US" smtClean="0"/>
              <a:t>‹#›</a:t>
            </a:fld>
            <a:endParaRPr lang="en-US"/>
          </a:p>
        </p:txBody>
      </p:sp>
    </p:spTree>
    <p:extLst>
      <p:ext uri="{BB962C8B-B14F-4D97-AF65-F5344CB8AC3E}">
        <p14:creationId xmlns:p14="http://schemas.microsoft.com/office/powerpoint/2010/main" val="343951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t>如何保護智障人士</a:t>
            </a:r>
            <a:r>
              <a:rPr lang="en-US" altLang="zh-TW" dirty="0" smtClean="0"/>
              <a:t/>
            </a:r>
            <a:br>
              <a:rPr lang="en-US" altLang="zh-TW" dirty="0" smtClean="0"/>
            </a:br>
            <a:r>
              <a:rPr lang="zh-TW" altLang="en-US" dirty="0" smtClean="0"/>
              <a:t>免受性侵犯</a:t>
            </a:r>
            <a:endParaRPr lang="en-US" dirty="0"/>
          </a:p>
        </p:txBody>
      </p:sp>
      <p:sp>
        <p:nvSpPr>
          <p:cNvPr id="3" name="Subtitle 2"/>
          <p:cNvSpPr>
            <a:spLocks noGrp="1"/>
          </p:cNvSpPr>
          <p:nvPr>
            <p:ph type="subTitle" idx="1"/>
          </p:nvPr>
        </p:nvSpPr>
        <p:spPr/>
        <p:txBody>
          <a:bodyPr/>
          <a:lstStyle/>
          <a:p>
            <a:r>
              <a:rPr lang="zh-TW" altLang="en-US" b="1" dirty="0"/>
              <a:t>謝永齡</a:t>
            </a:r>
            <a:r>
              <a:rPr lang="zh-TW" altLang="en-US" b="1" dirty="0" smtClean="0"/>
              <a:t>博士</a:t>
            </a:r>
            <a:r>
              <a:rPr lang="en-US" b="1" i="1" dirty="0" smtClean="0"/>
              <a:t> </a:t>
            </a:r>
            <a:endParaRPr lang="en-US" dirty="0"/>
          </a:p>
          <a:p>
            <a:r>
              <a:rPr lang="zh-TW" altLang="en-US" b="1" dirty="0"/>
              <a:t>香港城市大</a:t>
            </a:r>
            <a:r>
              <a:rPr lang="zh-TW" altLang="en-US" b="1" dirty="0" smtClean="0"/>
              <a:t>學</a:t>
            </a:r>
            <a:endParaRPr lang="en-US" altLang="zh-TW" b="1" dirty="0" smtClean="0"/>
          </a:p>
          <a:p>
            <a:r>
              <a:rPr lang="zh-TW" altLang="en-US" b="1" dirty="0" smtClean="0"/>
              <a:t>應</a:t>
            </a:r>
            <a:r>
              <a:rPr lang="zh-TW" altLang="en-US" b="1" dirty="0"/>
              <a:t>用社會科學系副教授</a:t>
            </a:r>
            <a:endParaRPr lang="en-US" dirty="0"/>
          </a:p>
          <a:p>
            <a:endParaRPr lang="en-US" dirty="0"/>
          </a:p>
        </p:txBody>
      </p:sp>
    </p:spTree>
    <p:extLst>
      <p:ext uri="{BB962C8B-B14F-4D97-AF65-F5344CB8AC3E}">
        <p14:creationId xmlns:p14="http://schemas.microsoft.com/office/powerpoint/2010/main" val="2780708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endParaRPr lang="en-US" dirty="0"/>
          </a:p>
        </p:txBody>
      </p:sp>
      <p:sp>
        <p:nvSpPr>
          <p:cNvPr id="3" name="Content Placeholder 2"/>
          <p:cNvSpPr>
            <a:spLocks noGrp="1"/>
          </p:cNvSpPr>
          <p:nvPr>
            <p:ph idx="1"/>
          </p:nvPr>
        </p:nvSpPr>
        <p:spPr>
          <a:xfrm>
            <a:off x="457200" y="838200"/>
            <a:ext cx="8229600" cy="5715000"/>
          </a:xfrm>
        </p:spPr>
        <p:txBody>
          <a:bodyPr>
            <a:normAutofit fontScale="85000" lnSpcReduction="20000"/>
          </a:bodyPr>
          <a:lstStyle/>
          <a:p>
            <a:r>
              <a:rPr lang="zh-TW" altLang="en-US" dirty="0"/>
              <a:t>但是院舍只會在個人層面對性侵犯做出反應</a:t>
            </a:r>
            <a:r>
              <a:rPr lang="zh-TW" altLang="en-US" dirty="0" smtClean="0"/>
              <a:t>，</a:t>
            </a:r>
            <a:endParaRPr lang="en-US" altLang="zh-TW" dirty="0" smtClean="0"/>
          </a:p>
          <a:p>
            <a:pPr marL="0" indent="0">
              <a:buNone/>
            </a:pPr>
            <a:r>
              <a:rPr lang="en-US" altLang="zh-TW" dirty="0"/>
              <a:t> </a:t>
            </a:r>
            <a:r>
              <a:rPr lang="en-US" altLang="zh-TW" dirty="0" smtClean="0"/>
              <a:t>    </a:t>
            </a:r>
            <a:r>
              <a:rPr lang="zh-TW" altLang="en-US" dirty="0" smtClean="0"/>
              <a:t>而忽略</a:t>
            </a:r>
            <a:r>
              <a:rPr lang="zh-TW" altLang="en-US" dirty="0"/>
              <a:t>性侵犯的真正原因。</a:t>
            </a:r>
          </a:p>
          <a:p>
            <a:pPr marL="0" indent="0">
              <a:buNone/>
            </a:pPr>
            <a:endParaRPr lang="zh-TW" altLang="en-US" dirty="0" smtClean="0"/>
          </a:p>
          <a:p>
            <a:r>
              <a:rPr lang="zh-TW" altLang="en-US" dirty="0"/>
              <a:t>院舍未能主動回應智障者面對的風險</a:t>
            </a:r>
            <a:r>
              <a:rPr lang="zh-TW" altLang="en-US" dirty="0" smtClean="0"/>
              <a:t>。</a:t>
            </a:r>
            <a:endParaRPr lang="zh-TW" altLang="en-US" dirty="0" smtClean="0"/>
          </a:p>
          <a:p>
            <a:endParaRPr lang="zh-TW" altLang="en-US" dirty="0" smtClean="0"/>
          </a:p>
          <a:p>
            <a:r>
              <a:rPr lang="zh-TW" altLang="en-US" dirty="0" smtClean="0"/>
              <a:t>社會態度對預防虐待亦具有影響。</a:t>
            </a:r>
            <a:endParaRPr lang="en-US" altLang="zh-TW" dirty="0" smtClean="0"/>
          </a:p>
          <a:p>
            <a:endParaRPr lang="zh-TW" altLang="en-US" dirty="0" smtClean="0"/>
          </a:p>
          <a:p>
            <a:r>
              <a:rPr lang="zh-TW" altLang="en-US" dirty="0" smtClean="0"/>
              <a:t>世界衛生組織（</a:t>
            </a:r>
            <a:r>
              <a:rPr lang="en-US" altLang="zh-TW" dirty="0" smtClean="0"/>
              <a:t>2006</a:t>
            </a:r>
            <a:r>
              <a:rPr lang="zh-TW" altLang="en-US" dirty="0" smtClean="0"/>
              <a:t>年）指出：「為了實現和維持性健康，所有人的性權利必須得到尊重、保護和實現。」</a:t>
            </a:r>
            <a:endParaRPr lang="en-US" altLang="zh-TW" dirty="0" smtClean="0"/>
          </a:p>
          <a:p>
            <a:endParaRPr lang="zh-TW" altLang="en-US" dirty="0" smtClean="0"/>
          </a:p>
          <a:p>
            <a:r>
              <a:rPr lang="zh-TW" altLang="en-US" dirty="0" smtClean="0"/>
              <a:t>大多數學校和住宿護理機構</a:t>
            </a:r>
            <a:r>
              <a:rPr lang="zh-TW" altLang="en-US" u="sng" dirty="0" smtClean="0"/>
              <a:t>不提供性教育</a:t>
            </a:r>
            <a:r>
              <a:rPr lang="zh-TW" altLang="en-US" dirty="0" smtClean="0"/>
              <a:t>。 </a:t>
            </a:r>
            <a:endParaRPr lang="en-US" altLang="zh-TW" dirty="0" smtClean="0"/>
          </a:p>
          <a:p>
            <a:pPr marL="0" indent="0">
              <a:buNone/>
            </a:pPr>
            <a:r>
              <a:rPr lang="en-US" altLang="zh-TW" dirty="0" smtClean="0"/>
              <a:t>    </a:t>
            </a:r>
            <a:r>
              <a:rPr lang="zh-TW" altLang="en-US" dirty="0" smtClean="0"/>
              <a:t>即使</a:t>
            </a:r>
            <a:r>
              <a:rPr lang="zh-TW" altLang="en-US" dirty="0" smtClean="0"/>
              <a:t>有性教育，智障者也被排除在外。</a:t>
            </a:r>
            <a:endParaRPr lang="zh-TW" altLang="en-US" dirty="0"/>
          </a:p>
        </p:txBody>
      </p:sp>
    </p:spTree>
    <p:extLst>
      <p:ext uri="{BB962C8B-B14F-4D97-AF65-F5344CB8AC3E}">
        <p14:creationId xmlns:p14="http://schemas.microsoft.com/office/powerpoint/2010/main" val="229039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dirty="0"/>
              <a:t>智障者有較高機會受性侵犯的可能原因</a:t>
            </a:r>
            <a:r>
              <a:rPr lang="zh-CN" altLang="en-US" sz="2400" dirty="0"/>
              <a:t/>
            </a:r>
            <a:br>
              <a:rPr lang="zh-CN" altLang="en-US" sz="2400" dirty="0"/>
            </a:br>
            <a:r>
              <a:rPr lang="zh-CN" altLang="en-US" sz="2000" dirty="0"/>
              <a:t>（</a:t>
            </a:r>
            <a:r>
              <a:rPr lang="en-US" sz="2000" dirty="0" err="1"/>
              <a:t>Wissink</a:t>
            </a:r>
            <a:r>
              <a:rPr lang="en-US" sz="2000" dirty="0"/>
              <a:t>, van </a:t>
            </a:r>
            <a:r>
              <a:rPr lang="en-US" sz="2000" dirty="0" err="1"/>
              <a:t>Vugt</a:t>
            </a:r>
            <a:r>
              <a:rPr lang="en-US" sz="2000" dirty="0"/>
              <a:t>, </a:t>
            </a:r>
            <a:r>
              <a:rPr lang="en-US" sz="2000" dirty="0" err="1"/>
              <a:t>Moonen</a:t>
            </a:r>
            <a:r>
              <a:rPr lang="en-US" sz="2000" dirty="0"/>
              <a:t>, </a:t>
            </a:r>
            <a:r>
              <a:rPr lang="en-US" sz="2000" dirty="0" err="1"/>
              <a:t>Stams</a:t>
            </a:r>
            <a:r>
              <a:rPr lang="en-US" sz="2000" dirty="0"/>
              <a:t>, &amp; Hendriks, 2015）:</a:t>
            </a:r>
            <a:endParaRPr lang="en-US" sz="2000" dirty="0"/>
          </a:p>
        </p:txBody>
      </p:sp>
      <p:sp>
        <p:nvSpPr>
          <p:cNvPr id="3" name="Content Placeholder 2"/>
          <p:cNvSpPr>
            <a:spLocks noGrp="1"/>
          </p:cNvSpPr>
          <p:nvPr>
            <p:ph idx="1"/>
          </p:nvPr>
        </p:nvSpPr>
        <p:spPr>
          <a:xfrm>
            <a:off x="457200" y="1752600"/>
            <a:ext cx="8229600" cy="4648200"/>
          </a:xfrm>
        </p:spPr>
        <p:txBody>
          <a:bodyPr>
            <a:normAutofit fontScale="92500" lnSpcReduction="10000"/>
          </a:bodyPr>
          <a:lstStyle/>
          <a:p>
            <a:r>
              <a:rPr lang="zh-TW" altLang="en-US" dirty="0" smtClean="0"/>
              <a:t>過份遵從</a:t>
            </a:r>
            <a:r>
              <a:rPr lang="en-US" altLang="zh-TW" dirty="0" smtClean="0"/>
              <a:t>(over-compliance)</a:t>
            </a:r>
            <a:r>
              <a:rPr lang="zh-TW" altLang="en-US" dirty="0" smtClean="0"/>
              <a:t>（經過訓練的遵從）</a:t>
            </a:r>
            <a:endParaRPr lang="en-US" altLang="zh-TW" dirty="0" smtClean="0"/>
          </a:p>
          <a:p>
            <a:endParaRPr lang="zh-TW" altLang="en-US" dirty="0" smtClean="0"/>
          </a:p>
          <a:p>
            <a:r>
              <a:rPr lang="zh-TW" altLang="en-US" dirty="0" smtClean="0"/>
              <a:t>由於被社會隔離而需要歸屬感</a:t>
            </a:r>
            <a:endParaRPr lang="en-US" altLang="zh-TW" dirty="0" smtClean="0"/>
          </a:p>
          <a:p>
            <a:endParaRPr lang="zh-TW" altLang="en-US" dirty="0" smtClean="0"/>
          </a:p>
          <a:p>
            <a:r>
              <a:rPr lang="zh-TW" altLang="en-US" dirty="0" smtClean="0"/>
              <a:t>天真：無法判斷他人的意圖</a:t>
            </a:r>
            <a:endParaRPr lang="en-US" altLang="zh-TW" dirty="0" smtClean="0"/>
          </a:p>
          <a:p>
            <a:endParaRPr lang="zh-TW" altLang="en-US" dirty="0" smtClean="0"/>
          </a:p>
          <a:p>
            <a:r>
              <a:rPr lang="zh-TW" altLang="en-US" dirty="0" smtClean="0"/>
              <a:t>缺乏性教育和性侵犯的知識</a:t>
            </a:r>
            <a:endParaRPr lang="en-US" altLang="zh-TW" dirty="0" smtClean="0"/>
          </a:p>
          <a:p>
            <a:endParaRPr lang="en-US" altLang="zh-TW" dirty="0" smtClean="0"/>
          </a:p>
          <a:p>
            <a:r>
              <a:rPr lang="zh-TW" altLang="en-US" dirty="0" smtClean="0"/>
              <a:t>個人護理需要依賴成人的幫助</a:t>
            </a:r>
          </a:p>
          <a:p>
            <a:endParaRPr lang="en-US" dirty="0"/>
          </a:p>
        </p:txBody>
      </p:sp>
      <p:pic>
        <p:nvPicPr>
          <p:cNvPr id="9218" name="Picture 2" descr="Image result for sexual abuse of people with developmental disabi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643" y="3810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51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endParaRPr lang="en-US"/>
          </a:p>
        </p:txBody>
      </p:sp>
      <p:sp>
        <p:nvSpPr>
          <p:cNvPr id="3" name="Content Placeholder 2"/>
          <p:cNvSpPr>
            <a:spLocks noGrp="1"/>
          </p:cNvSpPr>
          <p:nvPr>
            <p:ph idx="1"/>
          </p:nvPr>
        </p:nvSpPr>
        <p:spPr>
          <a:xfrm>
            <a:off x="457200" y="533400"/>
            <a:ext cx="8229600" cy="5029200"/>
          </a:xfrm>
        </p:spPr>
        <p:txBody>
          <a:bodyPr>
            <a:normAutofit/>
          </a:bodyPr>
          <a:lstStyle/>
          <a:p>
            <a:r>
              <a:rPr lang="zh-TW" altLang="en-US" dirty="0" smtClean="0"/>
              <a:t>無法舉報受到性侵犯</a:t>
            </a:r>
            <a:endParaRPr lang="en-US" altLang="zh-TW" dirty="0" smtClean="0"/>
          </a:p>
          <a:p>
            <a:endParaRPr lang="zh-TW" altLang="en-US" dirty="0" smtClean="0"/>
          </a:p>
          <a:p>
            <a:r>
              <a:rPr lang="zh-TW" altLang="en-US" dirty="0" smtClean="0"/>
              <a:t>缺乏發展為成人和獨立生活的準備</a:t>
            </a:r>
            <a:endParaRPr lang="en-US" altLang="zh-TW" dirty="0" smtClean="0"/>
          </a:p>
          <a:p>
            <a:endParaRPr lang="zh-TW" altLang="en-US" dirty="0" smtClean="0"/>
          </a:p>
          <a:p>
            <a:r>
              <a:rPr lang="zh-TW" altLang="en-US" dirty="0" smtClean="0"/>
              <a:t>無人傾聽或增權</a:t>
            </a:r>
            <a:r>
              <a:rPr lang="en-US" altLang="zh-TW" dirty="0" smtClean="0"/>
              <a:t>(empower) </a:t>
            </a:r>
            <a:r>
              <a:rPr lang="zh-TW" altLang="en-US" dirty="0" smtClean="0"/>
              <a:t>而導</a:t>
            </a:r>
            <a:r>
              <a:rPr lang="zh-TW" altLang="en-US" dirty="0"/>
              <a:t>致個人更加</a:t>
            </a:r>
            <a:r>
              <a:rPr lang="zh-TW" altLang="en-US" dirty="0" smtClean="0"/>
              <a:t>脆弱</a:t>
            </a:r>
            <a:endParaRPr lang="en-US" altLang="zh-TW" dirty="0" smtClean="0"/>
          </a:p>
          <a:p>
            <a:endParaRPr lang="en-US" altLang="zh-TW" dirty="0" smtClean="0"/>
          </a:p>
          <a:p>
            <a:r>
              <a:rPr lang="zh-TW" altLang="en-US" dirty="0" smtClean="0"/>
              <a:t>社會貶低智障者的觀點</a:t>
            </a:r>
          </a:p>
          <a:p>
            <a:endParaRPr lang="en-US" dirty="0"/>
          </a:p>
        </p:txBody>
      </p:sp>
      <p:pic>
        <p:nvPicPr>
          <p:cNvPr id="15362" name="Picture 2" descr="Image result for empower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657600"/>
            <a:ext cx="242887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56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智障者也是侵犯者的可能原因 ：</a:t>
            </a:r>
            <a:endParaRPr lang="en-US" dirty="0"/>
          </a:p>
        </p:txBody>
      </p:sp>
      <p:sp>
        <p:nvSpPr>
          <p:cNvPr id="3" name="Content Placeholder 2"/>
          <p:cNvSpPr>
            <a:spLocks noGrp="1"/>
          </p:cNvSpPr>
          <p:nvPr>
            <p:ph idx="1"/>
          </p:nvPr>
        </p:nvSpPr>
        <p:spPr/>
        <p:txBody>
          <a:bodyPr>
            <a:normAutofit fontScale="92500" lnSpcReduction="10000"/>
          </a:bodyPr>
          <a:lstStyle/>
          <a:p>
            <a:r>
              <a:rPr lang="zh-TW" altLang="en-US" dirty="0" smtClean="0"/>
              <a:t>錯誤演譯社交行為</a:t>
            </a:r>
            <a:endParaRPr lang="en-US" altLang="zh-TW" dirty="0" smtClean="0"/>
          </a:p>
          <a:p>
            <a:endParaRPr lang="zh-TW" altLang="en-US" dirty="0" smtClean="0"/>
          </a:p>
          <a:p>
            <a:r>
              <a:rPr lang="zh-TW" altLang="en-US" dirty="0" smtClean="0"/>
              <a:t>不了解別人的意圖和情緒</a:t>
            </a:r>
            <a:endParaRPr lang="en-US" altLang="zh-TW" dirty="0" smtClean="0"/>
          </a:p>
          <a:p>
            <a:endParaRPr lang="zh-TW" altLang="en-US" dirty="0" smtClean="0"/>
          </a:p>
          <a:p>
            <a:r>
              <a:rPr lang="zh-TW" altLang="en-US" dirty="0" smtClean="0"/>
              <a:t>完全接納行為圖像化</a:t>
            </a:r>
            <a:r>
              <a:rPr lang="en-US" altLang="zh-TW" dirty="0" smtClean="0"/>
              <a:t>(take images literally)</a:t>
            </a:r>
            <a:r>
              <a:rPr lang="zh-TW" altLang="en-US" dirty="0" smtClean="0"/>
              <a:t>（用色情材料作為性關係的參考）</a:t>
            </a:r>
            <a:endParaRPr lang="en-US" altLang="zh-TW" dirty="0" smtClean="0"/>
          </a:p>
          <a:p>
            <a:pPr marL="0" indent="0">
              <a:buNone/>
            </a:pPr>
            <a:endParaRPr lang="zh-TW" altLang="en-US" dirty="0" smtClean="0"/>
          </a:p>
          <a:p>
            <a:r>
              <a:rPr lang="zh-TW" altLang="en-US" dirty="0" smtClean="0"/>
              <a:t>自己亦是受害者（受害者和罪犯者之間的區分模糊）</a:t>
            </a:r>
          </a:p>
          <a:p>
            <a:endParaRPr lang="en-US" dirty="0"/>
          </a:p>
        </p:txBody>
      </p:sp>
    </p:spTree>
    <p:extLst>
      <p:ext uri="{BB962C8B-B14F-4D97-AF65-F5344CB8AC3E}">
        <p14:creationId xmlns:p14="http://schemas.microsoft.com/office/powerpoint/2010/main" val="384295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性侵犯的可能徵象：</a:t>
            </a:r>
            <a:endParaRPr lang="en-US" dirty="0"/>
          </a:p>
        </p:txBody>
      </p:sp>
      <p:sp>
        <p:nvSpPr>
          <p:cNvPr id="3" name="Content Placeholder 2"/>
          <p:cNvSpPr>
            <a:spLocks noGrp="1"/>
          </p:cNvSpPr>
          <p:nvPr>
            <p:ph idx="1"/>
          </p:nvPr>
        </p:nvSpPr>
        <p:spPr/>
        <p:txBody>
          <a:bodyPr>
            <a:normAutofit/>
          </a:bodyPr>
          <a:lstStyle/>
          <a:p>
            <a:pPr marL="0" indent="0">
              <a:buNone/>
            </a:pPr>
            <a:r>
              <a:rPr lang="zh-TW" altLang="en-US" u="sng" dirty="0"/>
              <a:t>性侵犯的可能徵象</a:t>
            </a:r>
            <a:r>
              <a:rPr lang="zh-TW" altLang="en-US" dirty="0"/>
              <a:t>：</a:t>
            </a:r>
          </a:p>
          <a:p>
            <a:pPr marL="0" indent="0">
              <a:buNone/>
            </a:pPr>
            <a:r>
              <a:rPr lang="zh-TW" altLang="en-US" u="sng" dirty="0" smtClean="0"/>
              <a:t>身</a:t>
            </a:r>
            <a:r>
              <a:rPr lang="zh-TW" altLang="en-US" u="sng" dirty="0" smtClean="0"/>
              <a:t>體指標</a:t>
            </a:r>
            <a:r>
              <a:rPr lang="en-US" altLang="zh-TW" dirty="0" smtClean="0"/>
              <a:t>:</a:t>
            </a:r>
          </a:p>
          <a:p>
            <a:r>
              <a:rPr lang="zh-TW" altLang="en-US" dirty="0" smtClean="0"/>
              <a:t>感染</a:t>
            </a:r>
            <a:r>
              <a:rPr lang="zh-TW" altLang="en-US" dirty="0" smtClean="0"/>
              <a:t>性病</a:t>
            </a:r>
            <a:r>
              <a:rPr lang="en-US" altLang="zh-TW" dirty="0" smtClean="0"/>
              <a:t>;</a:t>
            </a:r>
          </a:p>
          <a:p>
            <a:r>
              <a:rPr lang="zh-TW" altLang="en-US" dirty="0" smtClean="0"/>
              <a:t>生殖器瘀傷或出血</a:t>
            </a:r>
            <a:r>
              <a:rPr lang="en-US" altLang="zh-TW" dirty="0" smtClean="0"/>
              <a:t>;</a:t>
            </a:r>
          </a:p>
          <a:p>
            <a:r>
              <a:rPr lang="zh-TW" altLang="en-US" dirty="0" smtClean="0"/>
              <a:t>坐著或行走困難</a:t>
            </a:r>
            <a:r>
              <a:rPr lang="en-US" altLang="zh-TW" dirty="0" smtClean="0"/>
              <a:t>;</a:t>
            </a:r>
          </a:p>
          <a:p>
            <a:r>
              <a:rPr lang="zh-TW" altLang="en-US" dirty="0" smtClean="0"/>
              <a:t>內衣有精液</a:t>
            </a:r>
            <a:r>
              <a:rPr lang="en-US" altLang="zh-TW" dirty="0" smtClean="0"/>
              <a:t>/</a:t>
            </a:r>
            <a:r>
              <a:rPr lang="zh-TW" altLang="en-US" dirty="0" smtClean="0"/>
              <a:t>血液</a:t>
            </a:r>
            <a:r>
              <a:rPr lang="en-US" altLang="zh-TW" dirty="0" smtClean="0"/>
              <a:t>;</a:t>
            </a:r>
          </a:p>
          <a:p>
            <a:r>
              <a:rPr lang="zh-TW" altLang="en-US" dirty="0" smtClean="0"/>
              <a:t>生殖器部位的疼痛或瘙</a:t>
            </a:r>
            <a:r>
              <a:rPr lang="zh-TW" altLang="en-US" dirty="0" smtClean="0"/>
              <a:t>癢。</a:t>
            </a:r>
            <a:endParaRPr lang="en-US" dirty="0"/>
          </a:p>
        </p:txBody>
      </p:sp>
      <p:pic>
        <p:nvPicPr>
          <p:cNvPr id="5122" name="Picture 2" descr="Image result for signs of sexu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350736"/>
            <a:ext cx="3352800" cy="316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72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
            <a:ext cx="8229600" cy="1143000"/>
          </a:xfrm>
        </p:spPr>
        <p:txBody>
          <a:bodyPr/>
          <a:lstStyle/>
          <a:p>
            <a:endParaRPr lang="en-US" dirty="0"/>
          </a:p>
        </p:txBody>
      </p:sp>
      <p:sp>
        <p:nvSpPr>
          <p:cNvPr id="3" name="Content Placeholder 2"/>
          <p:cNvSpPr>
            <a:spLocks noGrp="1"/>
          </p:cNvSpPr>
          <p:nvPr>
            <p:ph idx="1"/>
          </p:nvPr>
        </p:nvSpPr>
        <p:spPr>
          <a:xfrm>
            <a:off x="457200" y="609600"/>
            <a:ext cx="8229600" cy="5486400"/>
          </a:xfrm>
        </p:spPr>
        <p:txBody>
          <a:bodyPr>
            <a:normAutofit/>
          </a:bodyPr>
          <a:lstStyle/>
          <a:p>
            <a:pPr marL="0" indent="0">
              <a:buNone/>
            </a:pPr>
            <a:r>
              <a:rPr lang="zh-TW" altLang="en-US" u="sng" dirty="0" smtClean="0"/>
              <a:t>心理差異</a:t>
            </a:r>
            <a:r>
              <a:rPr lang="en-US" altLang="zh-TW" dirty="0" smtClean="0"/>
              <a:t>:</a:t>
            </a:r>
          </a:p>
          <a:p>
            <a:r>
              <a:rPr lang="zh-TW" altLang="en-US" dirty="0" smtClean="0"/>
              <a:t>精神</a:t>
            </a:r>
            <a:r>
              <a:rPr lang="zh-TW" altLang="en-US" dirty="0" smtClean="0"/>
              <a:t>健康的變化</a:t>
            </a:r>
            <a:r>
              <a:rPr lang="en-US" altLang="zh-TW" dirty="0" smtClean="0"/>
              <a:t>;</a:t>
            </a:r>
          </a:p>
          <a:p>
            <a:r>
              <a:rPr lang="zh-TW" altLang="en-US" dirty="0" smtClean="0"/>
              <a:t>恐懼</a:t>
            </a:r>
            <a:r>
              <a:rPr lang="en-US" altLang="zh-TW" dirty="0" smtClean="0"/>
              <a:t>;</a:t>
            </a:r>
          </a:p>
          <a:p>
            <a:r>
              <a:rPr lang="zh-TW" altLang="en-US" dirty="0" smtClean="0"/>
              <a:t>退縮行為</a:t>
            </a:r>
            <a:r>
              <a:rPr lang="en-US" altLang="zh-TW" dirty="0" smtClean="0"/>
              <a:t>;</a:t>
            </a:r>
          </a:p>
          <a:p>
            <a:r>
              <a:rPr lang="zh-TW" altLang="en-US" dirty="0" smtClean="0"/>
              <a:t>焦慮</a:t>
            </a:r>
            <a:r>
              <a:rPr lang="en-US" altLang="zh-TW" dirty="0" smtClean="0"/>
              <a:t>;</a:t>
            </a:r>
          </a:p>
          <a:p>
            <a:r>
              <a:rPr lang="zh-TW" altLang="en-US" dirty="0" smtClean="0"/>
              <a:t>抑鬱</a:t>
            </a:r>
            <a:r>
              <a:rPr lang="en-US" altLang="zh-TW" dirty="0" smtClean="0"/>
              <a:t>;</a:t>
            </a:r>
          </a:p>
          <a:p>
            <a:r>
              <a:rPr lang="zh-TW" altLang="en-US" dirty="0" smtClean="0"/>
              <a:t>自殺行為</a:t>
            </a:r>
            <a:r>
              <a:rPr lang="en-US" altLang="zh-TW" dirty="0" smtClean="0"/>
              <a:t>;</a:t>
            </a:r>
            <a:r>
              <a:rPr lang="zh-TW" altLang="en-US" dirty="0" smtClean="0"/>
              <a:t>和</a:t>
            </a:r>
            <a:endParaRPr lang="en-US" altLang="zh-TW" dirty="0" smtClean="0"/>
          </a:p>
          <a:p>
            <a:r>
              <a:rPr lang="zh-TW" altLang="en-US" dirty="0" smtClean="0"/>
              <a:t>增加的自我傷害行為。</a:t>
            </a:r>
            <a:endParaRPr lang="en-US" dirty="0"/>
          </a:p>
        </p:txBody>
      </p:sp>
      <p:pic>
        <p:nvPicPr>
          <p:cNvPr id="6146" name="Picture 2" descr="Image result for signs of sexual ab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806825" cy="285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2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sz="half" idx="1"/>
          </p:nvPr>
        </p:nvSpPr>
        <p:spPr>
          <a:xfrm>
            <a:off x="457200" y="838200"/>
            <a:ext cx="4038600" cy="4525963"/>
          </a:xfrm>
        </p:spPr>
        <p:txBody>
          <a:bodyPr>
            <a:normAutofit fontScale="92500"/>
          </a:bodyPr>
          <a:lstStyle/>
          <a:p>
            <a:pPr marL="0" indent="0">
              <a:buNone/>
            </a:pPr>
            <a:r>
              <a:rPr lang="zh-TW" altLang="en-US" sz="3600" u="sng" dirty="0" smtClean="0"/>
              <a:t>間接行為徵象</a:t>
            </a:r>
            <a:r>
              <a:rPr lang="en-US" altLang="zh-TW" sz="3600" dirty="0" smtClean="0"/>
              <a:t>:</a:t>
            </a:r>
          </a:p>
          <a:p>
            <a:r>
              <a:rPr lang="zh-TW" altLang="en-US" sz="3600" dirty="0" smtClean="0"/>
              <a:t>缺乏</a:t>
            </a:r>
            <a:r>
              <a:rPr lang="zh-TW" altLang="en-US" sz="3600" dirty="0" smtClean="0"/>
              <a:t>食慾</a:t>
            </a:r>
            <a:r>
              <a:rPr lang="en-US" altLang="zh-TW" sz="3600" dirty="0" smtClean="0"/>
              <a:t>;</a:t>
            </a:r>
          </a:p>
          <a:p>
            <a:r>
              <a:rPr lang="zh-TW" altLang="en-US" sz="3600" dirty="0" smtClean="0"/>
              <a:t>睡眠問題</a:t>
            </a:r>
            <a:r>
              <a:rPr lang="en-US" altLang="zh-TW" sz="3600" dirty="0" smtClean="0"/>
              <a:t>;</a:t>
            </a:r>
          </a:p>
          <a:p>
            <a:r>
              <a:rPr lang="zh-TW" altLang="en-US" sz="3600" dirty="0" smtClean="0"/>
              <a:t>哭泣</a:t>
            </a:r>
            <a:r>
              <a:rPr lang="en-US" altLang="zh-TW" sz="3600" dirty="0" smtClean="0"/>
              <a:t>;</a:t>
            </a:r>
          </a:p>
          <a:p>
            <a:r>
              <a:rPr lang="zh-TW" altLang="en-US" sz="3600" dirty="0" smtClean="0"/>
              <a:t>噩夢</a:t>
            </a:r>
            <a:r>
              <a:rPr lang="en-US" altLang="zh-TW" sz="3600" dirty="0" smtClean="0"/>
              <a:t>;</a:t>
            </a:r>
          </a:p>
          <a:p>
            <a:r>
              <a:rPr lang="zh-TW" altLang="en-US" sz="3600" dirty="0" smtClean="0"/>
              <a:t>失禁</a:t>
            </a:r>
            <a:r>
              <a:rPr lang="en-US" altLang="zh-TW" sz="3600" dirty="0" smtClean="0"/>
              <a:t>;</a:t>
            </a:r>
          </a:p>
          <a:p>
            <a:r>
              <a:rPr lang="zh-TW" altLang="en-US" sz="3600" dirty="0" smtClean="0"/>
              <a:t>侵略</a:t>
            </a:r>
            <a:r>
              <a:rPr lang="en-US" altLang="zh-TW" sz="3600" dirty="0" smtClean="0"/>
              <a:t>;</a:t>
            </a:r>
          </a:p>
          <a:p>
            <a:endParaRPr lang="en-US" dirty="0"/>
          </a:p>
        </p:txBody>
      </p:sp>
      <p:sp>
        <p:nvSpPr>
          <p:cNvPr id="4" name="Content Placeholder 3"/>
          <p:cNvSpPr>
            <a:spLocks noGrp="1"/>
          </p:cNvSpPr>
          <p:nvPr>
            <p:ph sz="half" idx="2"/>
          </p:nvPr>
        </p:nvSpPr>
        <p:spPr>
          <a:xfrm>
            <a:off x="4648200" y="762000"/>
            <a:ext cx="4038600" cy="4525963"/>
          </a:xfrm>
        </p:spPr>
        <p:txBody>
          <a:bodyPr>
            <a:normAutofit fontScale="92500"/>
          </a:bodyPr>
          <a:lstStyle/>
          <a:p>
            <a:r>
              <a:rPr lang="zh-TW" altLang="en-US" sz="3600" dirty="0" smtClean="0"/>
              <a:t>離家出走</a:t>
            </a:r>
            <a:r>
              <a:rPr lang="en-US" altLang="zh-TW" sz="3600" dirty="0" smtClean="0"/>
              <a:t>;</a:t>
            </a:r>
          </a:p>
          <a:p>
            <a:r>
              <a:rPr lang="zh-TW" altLang="en-US" sz="3600" dirty="0" smtClean="0"/>
              <a:t>胡亂性行為或異常的性行為</a:t>
            </a:r>
            <a:r>
              <a:rPr lang="en-US" altLang="zh-TW" sz="3600" dirty="0" smtClean="0"/>
              <a:t>;</a:t>
            </a:r>
          </a:p>
          <a:p>
            <a:r>
              <a:rPr lang="zh-TW" altLang="en-US" sz="3600" dirty="0" smtClean="0"/>
              <a:t>或性行為的知識與發展水平不一致。</a:t>
            </a:r>
          </a:p>
          <a:p>
            <a:endParaRPr lang="zh-TW" altLang="en-US" sz="3600" dirty="0" smtClean="0"/>
          </a:p>
          <a:p>
            <a:r>
              <a:rPr lang="zh-TW" altLang="en-US" sz="3600" dirty="0" smtClean="0"/>
              <a:t>幼童專注於自己和他人的性器官</a:t>
            </a:r>
            <a:r>
              <a:rPr lang="zh-TW" altLang="en-US" dirty="0" smtClean="0"/>
              <a:t>。</a:t>
            </a:r>
          </a:p>
          <a:p>
            <a:endParaRPr lang="en-US" dirty="0"/>
          </a:p>
        </p:txBody>
      </p:sp>
    </p:spTree>
    <p:extLst>
      <p:ext uri="{BB962C8B-B14F-4D97-AF65-F5344CB8AC3E}">
        <p14:creationId xmlns:p14="http://schemas.microsoft.com/office/powerpoint/2010/main" val="346023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提供性教育和自我保護技能：</a:t>
            </a:r>
            <a:endParaRPr lang="en-US" dirty="0"/>
          </a:p>
        </p:txBody>
      </p:sp>
      <p:sp>
        <p:nvSpPr>
          <p:cNvPr id="3" name="Content Placeholder 2"/>
          <p:cNvSpPr>
            <a:spLocks noGrp="1"/>
          </p:cNvSpPr>
          <p:nvPr>
            <p:ph idx="1"/>
          </p:nvPr>
        </p:nvSpPr>
        <p:spPr/>
        <p:txBody>
          <a:bodyPr>
            <a:normAutofit fontScale="92500" lnSpcReduction="10000"/>
          </a:bodyPr>
          <a:lstStyle/>
          <a:p>
            <a:r>
              <a:rPr lang="zh-TW" altLang="en-US" dirty="0" smtClean="0"/>
              <a:t>教授私人身體部位的準確名稱</a:t>
            </a:r>
            <a:endParaRPr lang="en-US" altLang="zh-TW" dirty="0" smtClean="0"/>
          </a:p>
          <a:p>
            <a:pPr marL="0" indent="0">
              <a:buNone/>
            </a:pPr>
            <a:endParaRPr lang="zh-TW" altLang="en-US" dirty="0" smtClean="0"/>
          </a:p>
          <a:p>
            <a:r>
              <a:rPr lang="zh-TW" altLang="en-US" dirty="0" smtClean="0"/>
              <a:t>什麼是健康和性表達？</a:t>
            </a:r>
            <a:endParaRPr lang="en-US" altLang="zh-TW" dirty="0" smtClean="0"/>
          </a:p>
          <a:p>
            <a:pPr marL="0" indent="0">
              <a:buNone/>
            </a:pPr>
            <a:r>
              <a:rPr lang="en-US" altLang="zh-TW" dirty="0" smtClean="0"/>
              <a:t>    </a:t>
            </a:r>
            <a:r>
              <a:rPr lang="zh-TW" altLang="en-US" dirty="0" smtClean="0"/>
              <a:t>什麼是虐待？</a:t>
            </a:r>
            <a:endParaRPr lang="en-US" altLang="zh-TW" dirty="0" smtClean="0"/>
          </a:p>
          <a:p>
            <a:pPr lvl="1"/>
            <a:r>
              <a:rPr lang="zh-TW" altLang="en-US" dirty="0" smtClean="0"/>
              <a:t>性是好的，如果不好的這就不是性了</a:t>
            </a:r>
            <a:endParaRPr lang="en-US" altLang="zh-TW" dirty="0" smtClean="0"/>
          </a:p>
          <a:p>
            <a:endParaRPr lang="zh-TW" altLang="en-US" dirty="0" smtClean="0"/>
          </a:p>
          <a:p>
            <a:r>
              <a:rPr lang="zh-TW" altLang="en-US" dirty="0" smtClean="0"/>
              <a:t>教導身體安全，好的和壞的觸摸之間的差異</a:t>
            </a:r>
            <a:endParaRPr lang="en-US" altLang="zh-TW" dirty="0" smtClean="0"/>
          </a:p>
          <a:p>
            <a:endParaRPr lang="en-US" altLang="zh-TW" dirty="0"/>
          </a:p>
          <a:p>
            <a:r>
              <a:rPr lang="zh-TW" altLang="en-US" dirty="0" smtClean="0"/>
              <a:t>避免過份專注於「陌生人的危險」</a:t>
            </a:r>
          </a:p>
          <a:p>
            <a:pPr marL="0" indent="0">
              <a:buNone/>
            </a:pPr>
            <a:endParaRPr lang="zh-TW" altLang="en-US" dirty="0" smtClean="0"/>
          </a:p>
          <a:p>
            <a:endParaRPr lang="en-US" dirty="0"/>
          </a:p>
        </p:txBody>
      </p:sp>
      <p:pic>
        <p:nvPicPr>
          <p:cNvPr id="11266" name="Picture 2" descr="Image result for self-protection skills people with developmental disabi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399"/>
            <a:ext cx="3272481" cy="217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4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endParaRPr lang="en-US" dirty="0"/>
          </a:p>
        </p:txBody>
      </p:sp>
      <p:sp>
        <p:nvSpPr>
          <p:cNvPr id="3" name="Content Placeholder 2"/>
          <p:cNvSpPr>
            <a:spLocks noGrp="1"/>
          </p:cNvSpPr>
          <p:nvPr>
            <p:ph idx="1"/>
          </p:nvPr>
        </p:nvSpPr>
        <p:spPr>
          <a:xfrm>
            <a:off x="457200" y="533400"/>
            <a:ext cx="8229600" cy="5943600"/>
          </a:xfrm>
        </p:spPr>
        <p:txBody>
          <a:bodyPr>
            <a:normAutofit lnSpcReduction="10000"/>
          </a:bodyPr>
          <a:lstStyle/>
          <a:p>
            <a:r>
              <a:rPr lang="zh-TW" altLang="en-US" dirty="0" smtClean="0"/>
              <a:t>受到不適當的性接觸後應該做什麼？（模仿，角色扮演和排練）</a:t>
            </a:r>
            <a:endParaRPr lang="en-US" altLang="zh-TW" dirty="0" smtClean="0"/>
          </a:p>
          <a:p>
            <a:endParaRPr lang="zh-TW" altLang="en-US" dirty="0" smtClean="0"/>
          </a:p>
          <a:p>
            <a:r>
              <a:rPr lang="zh-TW" altLang="en-US" dirty="0" smtClean="0"/>
              <a:t>教授隱私：更換衣服或使用浴室時關門，在家裡穿衣服等等</a:t>
            </a:r>
            <a:endParaRPr lang="en-US" altLang="zh-TW" dirty="0" smtClean="0"/>
          </a:p>
          <a:p>
            <a:endParaRPr lang="zh-TW" altLang="en-US" dirty="0" smtClean="0"/>
          </a:p>
          <a:p>
            <a:r>
              <a:rPr lang="zh-TW" altLang="en-US" dirty="0" smtClean="0"/>
              <a:t>當他們不想被觸摸時說“不”</a:t>
            </a:r>
            <a:endParaRPr lang="en-US" altLang="zh-TW" dirty="0" smtClean="0"/>
          </a:p>
          <a:p>
            <a:endParaRPr lang="zh-TW" altLang="en-US" dirty="0" smtClean="0"/>
          </a:p>
          <a:p>
            <a:r>
              <a:rPr lang="zh-TW" altLang="en-US" dirty="0" smtClean="0"/>
              <a:t>教導智障者照顧自己的私人部位（即洗澡，使用廁所後清潔自己），減低對成年人的依賴</a:t>
            </a:r>
            <a:endParaRPr lang="en-US" altLang="zh-TW" dirty="0" smtClean="0"/>
          </a:p>
          <a:p>
            <a:endParaRPr lang="zh-TW" altLang="en-US" dirty="0" smtClean="0"/>
          </a:p>
          <a:p>
            <a:endParaRPr lang="en-US" dirty="0"/>
          </a:p>
        </p:txBody>
      </p:sp>
      <p:pic>
        <p:nvPicPr>
          <p:cNvPr id="12290" name="Picture 2" descr="Image result for privacy body p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481485"/>
            <a:ext cx="1752600" cy="204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76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endParaRPr lang="en-US" dirty="0"/>
          </a:p>
        </p:txBody>
      </p:sp>
      <p:sp>
        <p:nvSpPr>
          <p:cNvPr id="3" name="Content Placeholder 2"/>
          <p:cNvSpPr>
            <a:spLocks noGrp="1"/>
          </p:cNvSpPr>
          <p:nvPr>
            <p:ph idx="1"/>
          </p:nvPr>
        </p:nvSpPr>
        <p:spPr>
          <a:xfrm>
            <a:off x="457200" y="533400"/>
            <a:ext cx="8229600" cy="5440363"/>
          </a:xfrm>
        </p:spPr>
        <p:txBody>
          <a:bodyPr>
            <a:normAutofit/>
          </a:bodyPr>
          <a:lstStyle/>
          <a:p>
            <a:r>
              <a:rPr lang="zh-TW" altLang="en-US" dirty="0" smtClean="0"/>
              <a:t>當面對權威人士時，更加堅定和有膽挑戰</a:t>
            </a:r>
            <a:endParaRPr lang="en-US" altLang="zh-TW" dirty="0" smtClean="0"/>
          </a:p>
          <a:p>
            <a:endParaRPr lang="zh-TW" altLang="en-US" dirty="0" smtClean="0"/>
          </a:p>
          <a:p>
            <a:r>
              <a:rPr lang="zh-TW" altLang="en-US" dirty="0" smtClean="0"/>
              <a:t>知識不一定保證隨後會有適當行為的出現（使用各種教學方法來鞏固學習）</a:t>
            </a:r>
            <a:endParaRPr lang="en-US" altLang="zh-TW" dirty="0" smtClean="0"/>
          </a:p>
          <a:p>
            <a:endParaRPr lang="zh-TW" altLang="en-US" dirty="0" smtClean="0"/>
          </a:p>
          <a:p>
            <a:r>
              <a:rPr lang="zh-TW" altLang="en-US" dirty="0" smtClean="0"/>
              <a:t>學校</a:t>
            </a:r>
            <a:r>
              <a:rPr lang="en-US" altLang="zh-TW" dirty="0" smtClean="0"/>
              <a:t>/</a:t>
            </a:r>
            <a:r>
              <a:rPr lang="zh-TW" altLang="en-US" dirty="0" smtClean="0"/>
              <a:t>組織可能不歡迎或不教導性教育（或預防性侵犯），因為如果有較高的性侵犯舉報率，這可能被誤以為是失敗而不是成功。</a:t>
            </a:r>
            <a:endParaRPr lang="en-US" altLang="zh-TW" dirty="0" smtClean="0"/>
          </a:p>
          <a:p>
            <a:endParaRPr lang="zh-TW" altLang="en-US" dirty="0" smtClean="0"/>
          </a:p>
          <a:p>
            <a:endParaRPr lang="en-US" dirty="0"/>
          </a:p>
        </p:txBody>
      </p:sp>
    </p:spTree>
    <p:extLst>
      <p:ext uri="{BB962C8B-B14F-4D97-AF65-F5344CB8AC3E}">
        <p14:creationId xmlns:p14="http://schemas.microsoft.com/office/powerpoint/2010/main" val="60174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zh-TW" altLang="en-US" dirty="0"/>
              <a:t>性侵犯是普遍</a:t>
            </a:r>
            <a:r>
              <a:rPr lang="zh-TW" altLang="en-US" dirty="0" smtClean="0"/>
              <a:t>的</a:t>
            </a:r>
            <a:endParaRPr lang="en-US" dirty="0"/>
          </a:p>
        </p:txBody>
      </p:sp>
      <p:sp>
        <p:nvSpPr>
          <p:cNvPr id="3" name="Content Placeholder 2"/>
          <p:cNvSpPr>
            <a:spLocks noGrp="1"/>
          </p:cNvSpPr>
          <p:nvPr>
            <p:ph idx="1"/>
          </p:nvPr>
        </p:nvSpPr>
        <p:spPr>
          <a:xfrm>
            <a:off x="228600" y="1371600"/>
            <a:ext cx="8458200" cy="4754563"/>
          </a:xfrm>
        </p:spPr>
        <p:txBody>
          <a:bodyPr>
            <a:normAutofit/>
          </a:bodyPr>
          <a:lstStyle/>
          <a:p>
            <a:r>
              <a:rPr lang="zh-TW" altLang="en-US" dirty="0"/>
              <a:t>根據疾病控制和預防中心（</a:t>
            </a:r>
            <a:r>
              <a:rPr lang="en-US" dirty="0" smtClean="0"/>
              <a:t>CDC, 2005</a:t>
            </a:r>
            <a:r>
              <a:rPr lang="zh-TW" altLang="en-US" dirty="0" smtClean="0"/>
              <a:t>），</a:t>
            </a:r>
            <a:r>
              <a:rPr lang="zh-TW" altLang="en-US" dirty="0"/>
              <a:t>大約</a:t>
            </a:r>
            <a:r>
              <a:rPr lang="en-US" dirty="0"/>
              <a:t>1/6</a:t>
            </a:r>
            <a:r>
              <a:rPr lang="zh-TW" altLang="en-US" dirty="0"/>
              <a:t>的男孩和</a:t>
            </a:r>
            <a:r>
              <a:rPr lang="en-US" dirty="0"/>
              <a:t>1/4</a:t>
            </a:r>
            <a:r>
              <a:rPr lang="zh-TW" altLang="en-US" dirty="0"/>
              <a:t>的女孩在</a:t>
            </a:r>
            <a:r>
              <a:rPr lang="en-US" dirty="0"/>
              <a:t>18</a:t>
            </a:r>
            <a:r>
              <a:rPr lang="zh-TW" altLang="en-US" dirty="0"/>
              <a:t>歲之前遭受性侵犯。</a:t>
            </a:r>
            <a:endParaRPr lang="en-US" dirty="0"/>
          </a:p>
          <a:p>
            <a:pPr marL="0" indent="0">
              <a:buNone/>
            </a:pPr>
            <a:endParaRPr lang="en-US" dirty="0"/>
          </a:p>
        </p:txBody>
      </p:sp>
      <p:pic>
        <p:nvPicPr>
          <p:cNvPr id="4" name="Picture 2" descr="Image result for sexu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19400"/>
            <a:ext cx="65532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557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如何防止智障者受到性侵犯？</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zh-TW" altLang="en-US" dirty="0" smtClean="0"/>
              <a:t>認識到問題的嚴重性</a:t>
            </a:r>
            <a:r>
              <a:rPr lang="en-US" altLang="zh-TW" dirty="0" smtClean="0"/>
              <a:t>: </a:t>
            </a:r>
            <a:r>
              <a:rPr lang="zh-TW" altLang="en-US" dirty="0" smtClean="0"/>
              <a:t>智障者更高機會遭受  </a:t>
            </a:r>
            <a:endParaRPr lang="en-US" altLang="zh-TW" dirty="0" smtClean="0"/>
          </a:p>
          <a:p>
            <a:pPr marL="0" indent="0">
              <a:buNone/>
            </a:pPr>
            <a:r>
              <a:rPr lang="en-US" altLang="zh-TW" dirty="0"/>
              <a:t> </a:t>
            </a:r>
            <a:r>
              <a:rPr lang="en-US" altLang="zh-TW" dirty="0" smtClean="0"/>
              <a:t>     </a:t>
            </a:r>
            <a:r>
              <a:rPr lang="zh-TW" altLang="en-US" dirty="0" smtClean="0"/>
              <a:t>性侵犯</a:t>
            </a:r>
            <a:endParaRPr lang="en-US" altLang="zh-TW" dirty="0" smtClean="0"/>
          </a:p>
          <a:p>
            <a:pPr marL="0" indent="0">
              <a:buNone/>
            </a:pPr>
            <a:endParaRPr lang="zh-TW" altLang="en-US" dirty="0" smtClean="0"/>
          </a:p>
          <a:p>
            <a:pPr marL="0" indent="0">
              <a:buNone/>
            </a:pPr>
            <a:r>
              <a:rPr lang="en-US" altLang="zh-TW" dirty="0" smtClean="0"/>
              <a:t>2.   </a:t>
            </a:r>
            <a:r>
              <a:rPr lang="zh-TW" altLang="en-US" dirty="0" smtClean="0"/>
              <a:t>視智障者與沒有智障的受害者俱有同等價</a:t>
            </a:r>
            <a:endParaRPr lang="en-US" altLang="zh-TW" dirty="0" smtClean="0"/>
          </a:p>
          <a:p>
            <a:pPr marL="0" indent="0">
              <a:buNone/>
            </a:pPr>
            <a:r>
              <a:rPr lang="en-US" altLang="zh-TW" dirty="0"/>
              <a:t> </a:t>
            </a:r>
            <a:r>
              <a:rPr lang="en-US" altLang="zh-TW" dirty="0" smtClean="0"/>
              <a:t>     </a:t>
            </a:r>
            <a:r>
              <a:rPr lang="zh-TW" altLang="en-US" dirty="0" smtClean="0"/>
              <a:t>值</a:t>
            </a:r>
            <a:endParaRPr lang="en-US" altLang="zh-TW" dirty="0"/>
          </a:p>
          <a:p>
            <a:pPr marL="0" indent="0">
              <a:buNone/>
            </a:pPr>
            <a:endParaRPr lang="zh-TW" altLang="en-US" dirty="0" smtClean="0"/>
          </a:p>
          <a:p>
            <a:pPr marL="514350" indent="-514350">
              <a:buAutoNum type="arabicPeriod" startAt="3"/>
            </a:pPr>
            <a:r>
              <a:rPr lang="zh-TW" altLang="en-US" dirty="0" smtClean="0"/>
              <a:t>社會對智障者的態度</a:t>
            </a:r>
            <a:endParaRPr lang="en-US" altLang="zh-TW" dirty="0" smtClean="0"/>
          </a:p>
          <a:p>
            <a:pPr marL="0" indent="0">
              <a:buNone/>
            </a:pPr>
            <a:r>
              <a:rPr lang="en-US" altLang="zh-TW" dirty="0" smtClean="0"/>
              <a:t>      </a:t>
            </a:r>
            <a:r>
              <a:rPr lang="zh-TW" altLang="en-US" dirty="0" smtClean="0"/>
              <a:t>需要改變，要更包容   </a:t>
            </a:r>
            <a:endParaRPr lang="en-US" altLang="zh-TW" dirty="0" smtClean="0"/>
          </a:p>
          <a:p>
            <a:pPr marL="0" indent="0">
              <a:buNone/>
            </a:pPr>
            <a:r>
              <a:rPr lang="en-US" altLang="zh-TW" dirty="0" smtClean="0"/>
              <a:t>    </a:t>
            </a:r>
            <a:r>
              <a:rPr lang="zh-TW" altLang="en-US" dirty="0" smtClean="0"/>
              <a:t>（減少社會隔離），</a:t>
            </a:r>
            <a:endParaRPr lang="en-US" altLang="zh-TW" dirty="0" smtClean="0"/>
          </a:p>
          <a:p>
            <a:pPr marL="0" indent="0">
              <a:buNone/>
            </a:pPr>
            <a:r>
              <a:rPr lang="en-US" altLang="zh-TW" dirty="0"/>
              <a:t> </a:t>
            </a:r>
            <a:r>
              <a:rPr lang="en-US" altLang="zh-TW" dirty="0" smtClean="0"/>
              <a:t>    </a:t>
            </a:r>
            <a:r>
              <a:rPr lang="zh-TW" altLang="en-US" dirty="0" smtClean="0"/>
              <a:t>並增強他們的權力。</a:t>
            </a:r>
          </a:p>
          <a:p>
            <a:pPr marL="0" indent="0">
              <a:buNone/>
            </a:pPr>
            <a:endParaRPr lang="en-US" dirty="0"/>
          </a:p>
        </p:txBody>
      </p:sp>
      <p:pic>
        <p:nvPicPr>
          <p:cNvPr id="10242" name="Picture 2" descr="Image result for empowering of people with developmental disabili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2187" y="3733801"/>
            <a:ext cx="490945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496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endParaRPr lang="en-US" dirty="0"/>
          </a:p>
        </p:txBody>
      </p:sp>
      <p:sp>
        <p:nvSpPr>
          <p:cNvPr id="3" name="Content Placeholder 2"/>
          <p:cNvSpPr>
            <a:spLocks noGrp="1"/>
          </p:cNvSpPr>
          <p:nvPr>
            <p:ph idx="1"/>
          </p:nvPr>
        </p:nvSpPr>
        <p:spPr>
          <a:xfrm>
            <a:off x="457200" y="457200"/>
            <a:ext cx="8229600" cy="4525963"/>
          </a:xfrm>
        </p:spPr>
        <p:txBody>
          <a:bodyPr>
            <a:normAutofit fontScale="92500" lnSpcReduction="20000"/>
          </a:bodyPr>
          <a:lstStyle/>
          <a:p>
            <a:pPr marL="0" indent="0">
              <a:buNone/>
            </a:pPr>
            <a:r>
              <a:rPr lang="en-US" altLang="zh-TW" dirty="0" smtClean="0"/>
              <a:t>4. </a:t>
            </a:r>
            <a:r>
              <a:rPr lang="zh-TW" altLang="en-US" dirty="0" smtClean="0"/>
              <a:t>教授自我保護的技術：</a:t>
            </a:r>
            <a:endParaRPr lang="en-US" altLang="zh-TW" dirty="0" smtClean="0"/>
          </a:p>
          <a:p>
            <a:pPr marL="0" indent="0">
              <a:buNone/>
            </a:pPr>
            <a:endParaRPr lang="zh-TW" altLang="en-US" dirty="0" smtClean="0"/>
          </a:p>
          <a:p>
            <a:pPr marL="0" indent="0">
              <a:buNone/>
            </a:pPr>
            <a:r>
              <a:rPr lang="en-US" altLang="zh-TW" dirty="0" smtClean="0"/>
              <a:t>	</a:t>
            </a:r>
            <a:r>
              <a:rPr lang="zh-TW" altLang="en-US" dirty="0" smtClean="0"/>
              <a:t>識別潛在的危險情況</a:t>
            </a:r>
            <a:r>
              <a:rPr lang="en-US" altLang="zh-TW" dirty="0" smtClean="0"/>
              <a:t>;</a:t>
            </a:r>
          </a:p>
          <a:p>
            <a:pPr marL="0" indent="0">
              <a:buNone/>
            </a:pPr>
            <a:endParaRPr lang="en-US" altLang="zh-TW" dirty="0" smtClean="0"/>
          </a:p>
          <a:p>
            <a:pPr marL="0" indent="0">
              <a:buNone/>
            </a:pPr>
            <a:r>
              <a:rPr lang="en-US" altLang="zh-TW" dirty="0"/>
              <a:t>	</a:t>
            </a:r>
            <a:r>
              <a:rPr lang="zh-TW" altLang="en-US" dirty="0" smtClean="0"/>
              <a:t>拒絕不適當的性行為</a:t>
            </a:r>
            <a:r>
              <a:rPr lang="en-US" altLang="zh-TW" dirty="0" smtClean="0"/>
              <a:t>: </a:t>
            </a:r>
            <a:r>
              <a:rPr lang="zh-TW" altLang="en-US" dirty="0" smtClean="0"/>
              <a:t>說“不”</a:t>
            </a:r>
            <a:r>
              <a:rPr lang="en-US" altLang="zh-TW" dirty="0" smtClean="0"/>
              <a:t>;</a:t>
            </a:r>
          </a:p>
          <a:p>
            <a:pPr marL="0" indent="0">
              <a:buNone/>
            </a:pPr>
            <a:r>
              <a:rPr lang="en-US" altLang="zh-TW" dirty="0" smtClean="0"/>
              <a:t>	</a:t>
            </a:r>
          </a:p>
          <a:p>
            <a:pPr marL="0" indent="0">
              <a:buNone/>
            </a:pPr>
            <a:r>
              <a:rPr lang="en-US" altLang="zh-TW" dirty="0"/>
              <a:t>	</a:t>
            </a:r>
            <a:r>
              <a:rPr lang="zh-TW" altLang="en-US" dirty="0" smtClean="0"/>
              <a:t>逃避危險情況</a:t>
            </a:r>
            <a:r>
              <a:rPr lang="en-US" altLang="zh-TW" dirty="0" smtClean="0"/>
              <a:t>;</a:t>
            </a:r>
            <a:r>
              <a:rPr lang="zh-TW" altLang="en-US" dirty="0" smtClean="0"/>
              <a:t>和</a:t>
            </a:r>
          </a:p>
          <a:p>
            <a:pPr marL="0" indent="0">
              <a:buNone/>
            </a:pPr>
            <a:endParaRPr lang="en-US" altLang="zh-TW" dirty="0" smtClean="0"/>
          </a:p>
          <a:p>
            <a:pPr marL="0" indent="0">
              <a:buNone/>
            </a:pPr>
            <a:r>
              <a:rPr lang="en-US" altLang="zh-TW" dirty="0"/>
              <a:t>	</a:t>
            </a:r>
            <a:r>
              <a:rPr lang="zh-TW" altLang="en-US" dirty="0" smtClean="0"/>
              <a:t>將事件報告給權威人士。</a:t>
            </a:r>
          </a:p>
          <a:p>
            <a:pPr marL="0" indent="0">
              <a:buNone/>
            </a:pPr>
            <a:endParaRPr lang="en-US" dirty="0"/>
          </a:p>
        </p:txBody>
      </p:sp>
      <p:pic>
        <p:nvPicPr>
          <p:cNvPr id="16386" name="Picture 2" descr="Image result for prevent sexu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475" y="1371600"/>
            <a:ext cx="2295525"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643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endParaRPr lang="en-US"/>
          </a:p>
        </p:txBody>
      </p:sp>
      <p:sp>
        <p:nvSpPr>
          <p:cNvPr id="3" name="Content Placeholder 2"/>
          <p:cNvSpPr>
            <a:spLocks noGrp="1"/>
          </p:cNvSpPr>
          <p:nvPr>
            <p:ph idx="1"/>
          </p:nvPr>
        </p:nvSpPr>
        <p:spPr>
          <a:xfrm>
            <a:off x="457200" y="381000"/>
            <a:ext cx="8229600" cy="4525963"/>
          </a:xfrm>
        </p:spPr>
        <p:txBody>
          <a:bodyPr/>
          <a:lstStyle/>
          <a:p>
            <a:pPr marL="0" indent="0">
              <a:buNone/>
            </a:pPr>
            <a:r>
              <a:rPr lang="en-US" altLang="zh-TW" dirty="0" smtClean="0"/>
              <a:t>5. </a:t>
            </a:r>
            <a:r>
              <a:rPr lang="zh-TW" altLang="en-US" dirty="0" smtClean="0"/>
              <a:t>提供性教育（令他們認識自己的權利）</a:t>
            </a:r>
            <a:r>
              <a:rPr lang="en-US" altLang="zh-TW" dirty="0" smtClean="0"/>
              <a:t>: </a:t>
            </a:r>
          </a:p>
          <a:p>
            <a:pPr marL="0" indent="0">
              <a:buNone/>
            </a:pPr>
            <a:r>
              <a:rPr lang="en-US" altLang="zh-TW" dirty="0" smtClean="0"/>
              <a:t>     </a:t>
            </a:r>
            <a:r>
              <a:rPr lang="zh-TW" altLang="en-US" dirty="0" smtClean="0"/>
              <a:t>讓智障者有機會進行適當的社交和性行為</a:t>
            </a:r>
            <a:endParaRPr lang="en-US" altLang="zh-TW" dirty="0" smtClean="0"/>
          </a:p>
          <a:p>
            <a:endParaRPr lang="zh-TW" altLang="en-US" dirty="0" smtClean="0"/>
          </a:p>
          <a:p>
            <a:pPr marL="0" indent="0">
              <a:buNone/>
            </a:pPr>
            <a:r>
              <a:rPr lang="en-US" altLang="zh-TW" dirty="0" smtClean="0"/>
              <a:t>6.  </a:t>
            </a:r>
            <a:r>
              <a:rPr lang="zh-TW" altLang="en-US" dirty="0" smtClean="0"/>
              <a:t>認識性侵犯的跡象</a:t>
            </a:r>
          </a:p>
          <a:p>
            <a:endParaRPr lang="en-US" dirty="0"/>
          </a:p>
        </p:txBody>
      </p:sp>
      <p:pic>
        <p:nvPicPr>
          <p:cNvPr id="14338" name="Picture 2" descr="Image result for sex education for people with intellectual disabi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703" y="1600200"/>
            <a:ext cx="3048000" cy="26479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signs of sexual ab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 y="2819400"/>
            <a:ext cx="4417872" cy="294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132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172200"/>
          </a:xfrm>
        </p:spPr>
        <p:txBody>
          <a:bodyPr>
            <a:normAutofit fontScale="85000" lnSpcReduction="20000"/>
          </a:bodyPr>
          <a:lstStyle/>
          <a:p>
            <a:pPr marL="0" indent="0">
              <a:buNone/>
            </a:pPr>
            <a:r>
              <a:rPr lang="en-US" altLang="zh-TW" dirty="0" smtClean="0"/>
              <a:t>7</a:t>
            </a:r>
            <a:r>
              <a:rPr lang="en-US" altLang="zh-TW" dirty="0" smtClean="0"/>
              <a:t>. </a:t>
            </a:r>
            <a:r>
              <a:rPr lang="zh-TW" altLang="en-US" dirty="0"/>
              <a:t>為管理層和工作人員制定防止性侵犯的指引</a:t>
            </a:r>
            <a:r>
              <a:rPr lang="en-US" altLang="zh-TW" dirty="0" smtClean="0"/>
              <a:t>/</a:t>
            </a:r>
          </a:p>
          <a:p>
            <a:pPr marL="0" indent="0">
              <a:buNone/>
            </a:pPr>
            <a:r>
              <a:rPr lang="en-US" altLang="zh-TW" dirty="0"/>
              <a:t> </a:t>
            </a:r>
            <a:r>
              <a:rPr lang="en-US" altLang="zh-TW" dirty="0" smtClean="0"/>
              <a:t>    </a:t>
            </a:r>
            <a:r>
              <a:rPr lang="zh-TW" altLang="en-US" dirty="0"/>
              <a:t>守</a:t>
            </a:r>
            <a:r>
              <a:rPr lang="zh-TW" altLang="en-US" dirty="0" smtClean="0"/>
              <a:t>則和</a:t>
            </a:r>
            <a:r>
              <a:rPr lang="zh-TW" altLang="en-US" dirty="0"/>
              <a:t>準則</a:t>
            </a:r>
            <a:r>
              <a:rPr lang="en-US" altLang="zh-TW" dirty="0"/>
              <a:t>:</a:t>
            </a:r>
          </a:p>
          <a:p>
            <a:pPr marL="0" indent="0">
              <a:buNone/>
            </a:pPr>
            <a:endParaRPr lang="en-US" altLang="zh-TW" dirty="0"/>
          </a:p>
          <a:p>
            <a:pPr marL="0" indent="0">
              <a:buNone/>
            </a:pPr>
            <a:r>
              <a:rPr lang="zh-TW" altLang="en-US" dirty="0" smtClean="0"/>
              <a:t>    例如</a:t>
            </a:r>
            <a:r>
              <a:rPr lang="zh-TW" altLang="en-US" dirty="0" smtClean="0"/>
              <a:t>，社會服務總監協會（</a:t>
            </a:r>
            <a:r>
              <a:rPr lang="en-US" altLang="zh-TW" dirty="0" smtClean="0"/>
              <a:t>2005</a:t>
            </a:r>
            <a:r>
              <a:rPr lang="zh-TW" altLang="en-US" dirty="0" smtClean="0"/>
              <a:t>）的</a:t>
            </a:r>
            <a:r>
              <a:rPr lang="en-US" altLang="zh-TW" dirty="0" smtClean="0"/>
              <a:t>『</a:t>
            </a:r>
            <a:r>
              <a:rPr lang="zh-TW" altLang="en-US" dirty="0" smtClean="0"/>
              <a:t>保護</a:t>
            </a:r>
            <a:r>
              <a:rPr lang="zh-TW" altLang="en-US" dirty="0" smtClean="0"/>
              <a:t>成</a:t>
            </a:r>
            <a:endParaRPr lang="en-US" altLang="zh-TW" dirty="0" smtClean="0"/>
          </a:p>
          <a:p>
            <a:pPr marL="0" indent="0">
              <a:buNone/>
            </a:pPr>
            <a:r>
              <a:rPr lang="en-US" altLang="zh-TW" dirty="0" smtClean="0"/>
              <a:t>    </a:t>
            </a:r>
            <a:r>
              <a:rPr lang="zh-TW" altLang="en-US" dirty="0" smtClean="0"/>
              <a:t>年</a:t>
            </a:r>
            <a:r>
              <a:rPr lang="zh-TW" altLang="en-US" dirty="0" smtClean="0"/>
              <a:t>人</a:t>
            </a:r>
            <a:r>
              <a:rPr lang="en-US" altLang="zh-TW" dirty="0" smtClean="0"/>
              <a:t>』</a:t>
            </a:r>
            <a:r>
              <a:rPr lang="zh-TW" altLang="en-US" dirty="0" smtClean="0"/>
              <a:t>的指引包括殘疾服務標準和質量保證</a:t>
            </a:r>
            <a:r>
              <a:rPr lang="zh-TW" altLang="en-US" dirty="0" smtClean="0"/>
              <a:t>手   </a:t>
            </a:r>
            <a:endParaRPr lang="en-US" altLang="zh-TW" dirty="0"/>
          </a:p>
          <a:p>
            <a:pPr marL="0" indent="0">
              <a:buNone/>
            </a:pPr>
            <a:r>
              <a:rPr lang="en-US" altLang="zh-TW" dirty="0" smtClean="0"/>
              <a:t>    </a:t>
            </a:r>
            <a:r>
              <a:rPr lang="zh-TW" altLang="en-US" dirty="0" smtClean="0"/>
              <a:t>冊</a:t>
            </a:r>
            <a:r>
              <a:rPr lang="zh-TW" altLang="en-US" dirty="0" smtClean="0"/>
              <a:t>：</a:t>
            </a:r>
          </a:p>
          <a:p>
            <a:pPr marL="0" indent="0">
              <a:buNone/>
            </a:pPr>
            <a:endParaRPr lang="en-US" altLang="zh-TW" dirty="0" smtClean="0"/>
          </a:p>
          <a:p>
            <a:pPr marL="0" indent="0">
              <a:buNone/>
            </a:pPr>
            <a:r>
              <a:rPr lang="zh-TW" altLang="en-US" dirty="0" smtClean="0"/>
              <a:t>    明</a:t>
            </a:r>
            <a:r>
              <a:rPr lang="zh-TW" altLang="en-US" dirty="0" smtClean="0"/>
              <a:t>確聲明在生活上，每個人享有免受虐待和忽視</a:t>
            </a:r>
            <a:r>
              <a:rPr lang="zh-TW" altLang="en-US" dirty="0" smtClean="0"/>
              <a:t>的</a:t>
            </a:r>
            <a:endParaRPr lang="en-US" altLang="zh-TW" dirty="0" smtClean="0"/>
          </a:p>
          <a:p>
            <a:pPr marL="0" indent="0">
              <a:buNone/>
            </a:pPr>
            <a:r>
              <a:rPr lang="en-US" altLang="zh-TW" dirty="0"/>
              <a:t> </a:t>
            </a:r>
            <a:r>
              <a:rPr lang="en-US" altLang="zh-TW" dirty="0" smtClean="0"/>
              <a:t>   </a:t>
            </a:r>
            <a:r>
              <a:rPr lang="zh-TW" altLang="en-US" dirty="0" smtClean="0"/>
              <a:t>權</a:t>
            </a:r>
            <a:r>
              <a:rPr lang="zh-TW" altLang="en-US" dirty="0" smtClean="0"/>
              <a:t>利</a:t>
            </a:r>
          </a:p>
          <a:p>
            <a:pPr marL="0" indent="0">
              <a:buNone/>
            </a:pPr>
            <a:endParaRPr lang="en-US" altLang="zh-TW" dirty="0" smtClean="0"/>
          </a:p>
          <a:p>
            <a:pPr marL="0" indent="0">
              <a:buNone/>
            </a:pPr>
            <a:r>
              <a:rPr lang="zh-TW" altLang="en-US" dirty="0" smtClean="0"/>
              <a:t>    在</a:t>
            </a:r>
            <a:r>
              <a:rPr lang="zh-TW" altLang="en-US" dirty="0" smtClean="0"/>
              <a:t>機構層面，創造一種不容忍虐待的文化（零</a:t>
            </a:r>
            <a:r>
              <a:rPr lang="zh-TW" altLang="en-US" dirty="0" smtClean="0"/>
              <a:t>容忍</a:t>
            </a:r>
            <a:endParaRPr lang="en-US" altLang="zh-TW" dirty="0" smtClean="0"/>
          </a:p>
          <a:p>
            <a:pPr marL="0" indent="0">
              <a:buNone/>
            </a:pPr>
            <a:r>
              <a:rPr lang="en-US" altLang="zh-TW" dirty="0"/>
              <a:t> </a:t>
            </a:r>
            <a:r>
              <a:rPr lang="en-US" altLang="zh-TW" dirty="0" smtClean="0"/>
              <a:t>   </a:t>
            </a:r>
            <a:r>
              <a:rPr lang="zh-TW" altLang="en-US" dirty="0" smtClean="0"/>
              <a:t>政策</a:t>
            </a:r>
            <a:r>
              <a:rPr lang="zh-TW" altLang="en-US" dirty="0" smtClean="0"/>
              <a:t>）</a:t>
            </a:r>
          </a:p>
          <a:p>
            <a:pPr marL="0" indent="0">
              <a:buNone/>
            </a:pPr>
            <a:endParaRPr lang="en-US" altLang="zh-TW" dirty="0" smtClean="0"/>
          </a:p>
          <a:p>
            <a:pPr marL="0" indent="0">
              <a:buNone/>
            </a:pPr>
            <a:r>
              <a:rPr lang="zh-TW" altLang="en-US" dirty="0" smtClean="0"/>
              <a:t>    明</a:t>
            </a:r>
            <a:r>
              <a:rPr lang="zh-TW" altLang="en-US" dirty="0" smtClean="0"/>
              <a:t>確指出機構一定會向警方舉報所有涉嫌的犯案。</a:t>
            </a:r>
            <a:endParaRPr lang="en-US" altLang="zh-TW" dirty="0" smtClean="0"/>
          </a:p>
          <a:p>
            <a:pPr marL="0" indent="0">
              <a:buNone/>
            </a:pPr>
            <a:endParaRPr lang="zh-TW" altLang="en-US" dirty="0" smtClean="0"/>
          </a:p>
          <a:p>
            <a:pPr marL="0" indent="0">
              <a:buNone/>
            </a:pPr>
            <a:endParaRPr lang="en-US" dirty="0"/>
          </a:p>
        </p:txBody>
      </p:sp>
    </p:spTree>
    <p:extLst>
      <p:ext uri="{BB962C8B-B14F-4D97-AF65-F5344CB8AC3E}">
        <p14:creationId xmlns:p14="http://schemas.microsoft.com/office/powerpoint/2010/main" val="3358411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4525963"/>
          </a:xfrm>
        </p:spPr>
        <p:txBody>
          <a:bodyPr>
            <a:normAutofit lnSpcReduction="10000"/>
          </a:bodyPr>
          <a:lstStyle/>
          <a:p>
            <a:pPr marL="0" indent="0">
              <a:buNone/>
            </a:pPr>
            <a:r>
              <a:rPr lang="zh-TW" altLang="en-US" dirty="0" smtClean="0"/>
              <a:t>對性侵犯的指控做出適當的反應。</a:t>
            </a:r>
          </a:p>
          <a:p>
            <a:pPr marL="0" indent="0">
              <a:buNone/>
            </a:pPr>
            <a:endParaRPr lang="zh-TW" altLang="en-US" dirty="0" smtClean="0"/>
          </a:p>
          <a:p>
            <a:pPr marL="0" indent="0">
              <a:buNone/>
            </a:pPr>
            <a:r>
              <a:rPr lang="zh-TW" altLang="en-US" dirty="0" smtClean="0"/>
              <a:t>保護投訴人免受進一步虐待。</a:t>
            </a:r>
          </a:p>
          <a:p>
            <a:pPr marL="0" indent="0">
              <a:buNone/>
            </a:pPr>
            <a:endParaRPr lang="zh-TW" altLang="en-US" dirty="0" smtClean="0"/>
          </a:p>
          <a:p>
            <a:pPr marL="0" indent="0">
              <a:buNone/>
            </a:pPr>
            <a:r>
              <a:rPr lang="zh-TW" altLang="en-US" dirty="0" smtClean="0"/>
              <a:t>工作人員（有時是智障者）甚至專業人員必須接受有關確認和防止性侵犯的培訓。</a:t>
            </a:r>
          </a:p>
          <a:p>
            <a:pPr marL="0" indent="0">
              <a:buNone/>
            </a:pPr>
            <a:endParaRPr lang="zh-TW" altLang="en-US" dirty="0" smtClean="0"/>
          </a:p>
          <a:p>
            <a:pPr marL="0" indent="0">
              <a:buNone/>
            </a:pPr>
            <a:r>
              <a:rPr lang="zh-TW" altLang="en-US" dirty="0" smtClean="0"/>
              <a:t>應</a:t>
            </a:r>
            <a:r>
              <a:rPr lang="zh-TW" altLang="en-US" dirty="0"/>
              <a:t>定期檢</a:t>
            </a:r>
            <a:r>
              <a:rPr lang="zh-TW" altLang="en-US" dirty="0" smtClean="0"/>
              <a:t>視</a:t>
            </a:r>
            <a:r>
              <a:rPr lang="zh-TW" altLang="en-US" dirty="0" smtClean="0"/>
              <a:t>以上</a:t>
            </a:r>
            <a:r>
              <a:rPr lang="zh-TW" altLang="en-US" dirty="0" smtClean="0"/>
              <a:t>的準則。</a:t>
            </a:r>
          </a:p>
          <a:p>
            <a:pPr marL="0" indent="0">
              <a:buNone/>
            </a:pPr>
            <a:endParaRPr lang="en-US" dirty="0"/>
          </a:p>
        </p:txBody>
      </p:sp>
      <p:pic>
        <p:nvPicPr>
          <p:cNvPr id="13314" name="Picture 2" descr="Image result for institution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398402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125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endParaRPr lang="en-US" dirty="0"/>
          </a:p>
        </p:txBody>
      </p:sp>
      <p:sp>
        <p:nvSpPr>
          <p:cNvPr id="3" name="Content Placeholder 2"/>
          <p:cNvSpPr>
            <a:spLocks noGrp="1"/>
          </p:cNvSpPr>
          <p:nvPr>
            <p:ph idx="1"/>
          </p:nvPr>
        </p:nvSpPr>
        <p:spPr>
          <a:xfrm>
            <a:off x="381000" y="381000"/>
            <a:ext cx="8229600" cy="6172200"/>
          </a:xfrm>
        </p:spPr>
        <p:txBody>
          <a:bodyPr>
            <a:normAutofit fontScale="85000" lnSpcReduction="10000"/>
          </a:bodyPr>
          <a:lstStyle/>
          <a:p>
            <a:pPr marL="0" indent="0">
              <a:buNone/>
            </a:pPr>
            <a:r>
              <a:rPr lang="en-US" altLang="zh-TW" dirty="0" smtClean="0"/>
              <a:t>8. </a:t>
            </a:r>
            <a:r>
              <a:rPr lang="zh-TW" altLang="en-US" dirty="0" smtClean="0"/>
              <a:t>認真對待每宗性侵犯</a:t>
            </a:r>
            <a:endParaRPr lang="en-US" altLang="zh-TW" dirty="0" smtClean="0"/>
          </a:p>
          <a:p>
            <a:pPr marL="0" indent="0">
              <a:buNone/>
            </a:pPr>
            <a:endParaRPr lang="zh-TW" altLang="en-US" dirty="0" smtClean="0"/>
          </a:p>
          <a:p>
            <a:pPr marL="0" indent="0">
              <a:buNone/>
            </a:pPr>
            <a:r>
              <a:rPr lang="en-US" altLang="zh-TW" dirty="0" smtClean="0"/>
              <a:t>9. </a:t>
            </a:r>
            <a:r>
              <a:rPr lang="zh-TW" altLang="en-US" dirty="0" smtClean="0"/>
              <a:t>要求專業人員和教師報告</a:t>
            </a:r>
            <a:r>
              <a:rPr lang="zh-TW" altLang="en-US" dirty="0"/>
              <a:t>虐待事件 </a:t>
            </a:r>
            <a:r>
              <a:rPr lang="en-US" altLang="zh-TW" dirty="0" smtClean="0"/>
              <a:t>(</a:t>
            </a:r>
            <a:r>
              <a:rPr lang="zh-TW" altLang="en-US" dirty="0" smtClean="0"/>
              <a:t>保護吹哨者）</a:t>
            </a:r>
            <a:endParaRPr lang="en-US" altLang="zh-TW" dirty="0" smtClean="0"/>
          </a:p>
          <a:p>
            <a:pPr marL="0" indent="0">
              <a:buNone/>
            </a:pPr>
            <a:endParaRPr lang="zh-TW" altLang="en-US" dirty="0" smtClean="0"/>
          </a:p>
          <a:p>
            <a:pPr marL="0" indent="0">
              <a:buNone/>
            </a:pPr>
            <a:r>
              <a:rPr lang="en-US" altLang="zh-TW" dirty="0" smtClean="0"/>
              <a:t>10. </a:t>
            </a:r>
            <a:r>
              <a:rPr lang="zh-TW" altLang="en-US" dirty="0" smtClean="0"/>
              <a:t>侵犯者及受害者均需要治療，避免侵犯者</a:t>
            </a:r>
          </a:p>
          <a:p>
            <a:pPr marL="0" indent="0">
              <a:buNone/>
            </a:pPr>
            <a:r>
              <a:rPr lang="zh-TW" altLang="en-US" dirty="0" smtClean="0"/>
              <a:t>       重犯。</a:t>
            </a:r>
          </a:p>
          <a:p>
            <a:pPr marL="0" indent="0">
              <a:buNone/>
            </a:pPr>
            <a:endParaRPr lang="zh-TW" altLang="en-US" dirty="0" smtClean="0"/>
          </a:p>
          <a:p>
            <a:pPr marL="0" indent="0">
              <a:buNone/>
            </a:pPr>
            <a:r>
              <a:rPr lang="en-US" altLang="zh-TW" dirty="0" smtClean="0"/>
              <a:t>11. </a:t>
            </a:r>
            <a:r>
              <a:rPr lang="zh-TW" altLang="en-US" dirty="0" smtClean="0"/>
              <a:t>提出起訴：當智障者受到性侵犯時，侵犯者</a:t>
            </a:r>
            <a:br>
              <a:rPr lang="zh-TW" altLang="en-US" dirty="0" smtClean="0"/>
            </a:br>
            <a:r>
              <a:rPr lang="zh-TW" altLang="en-US" dirty="0" smtClean="0"/>
              <a:t>       受檢控的機會很低，智障者不被認為是有能</a:t>
            </a:r>
          </a:p>
          <a:p>
            <a:pPr marL="0" indent="0">
              <a:buNone/>
            </a:pPr>
            <a:r>
              <a:rPr lang="zh-TW" altLang="en-US" dirty="0" smtClean="0"/>
              <a:t>       力的證人。</a:t>
            </a:r>
          </a:p>
          <a:p>
            <a:pPr marL="0" indent="0">
              <a:buNone/>
            </a:pPr>
            <a:endParaRPr lang="zh-TW" altLang="en-US" dirty="0" smtClean="0"/>
          </a:p>
          <a:p>
            <a:pPr marL="0" indent="0">
              <a:buNone/>
            </a:pPr>
            <a:r>
              <a:rPr lang="en-US" altLang="zh-TW" dirty="0" smtClean="0"/>
              <a:t>12. </a:t>
            </a:r>
            <a:r>
              <a:rPr lang="zh-TW" altLang="en-US" dirty="0" smtClean="0"/>
              <a:t>政府應確保殘疾</a:t>
            </a:r>
            <a:r>
              <a:rPr lang="zh-TW" altLang="en-US" dirty="0" smtClean="0"/>
              <a:t>人院</a:t>
            </a:r>
            <a:r>
              <a:rPr lang="zh-TW" altLang="en-US" dirty="0"/>
              <a:t>舍是符合標</a:t>
            </a:r>
            <a:r>
              <a:rPr lang="zh-TW" altLang="en-US" dirty="0" smtClean="0"/>
              <a:t>準和</a:t>
            </a:r>
            <a:endParaRPr lang="en-US" altLang="zh-TW" dirty="0" smtClean="0"/>
          </a:p>
          <a:p>
            <a:pPr marL="0" indent="0">
              <a:buNone/>
            </a:pPr>
            <a:r>
              <a:rPr lang="en-US" altLang="zh-TW" dirty="0"/>
              <a:t> </a:t>
            </a:r>
            <a:r>
              <a:rPr lang="en-US" altLang="zh-TW" dirty="0" smtClean="0"/>
              <a:t>      </a:t>
            </a:r>
            <a:r>
              <a:rPr lang="zh-CN" altLang="en-US" dirty="0"/>
              <a:t>能</a:t>
            </a:r>
            <a:r>
              <a:rPr lang="zh-TW" altLang="en-US" dirty="0" smtClean="0"/>
              <a:t>管理</a:t>
            </a:r>
            <a:r>
              <a:rPr lang="zh-TW" altLang="en-US" dirty="0" smtClean="0"/>
              <a:t>風險。</a:t>
            </a:r>
          </a:p>
          <a:p>
            <a:pPr marL="0" indent="0">
              <a:buNone/>
            </a:pPr>
            <a:endParaRPr lang="en-US" dirty="0"/>
          </a:p>
        </p:txBody>
      </p:sp>
    </p:spTree>
    <p:extLst>
      <p:ext uri="{BB962C8B-B14F-4D97-AF65-F5344CB8AC3E}">
        <p14:creationId xmlns:p14="http://schemas.microsoft.com/office/powerpoint/2010/main" val="3874495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zh-CN" altLang="en-US" dirty="0" smtClean="0"/>
              <a:t>結論</a:t>
            </a:r>
            <a:r>
              <a:rPr lang="en-US" altLang="zh-CN" dirty="0" smtClean="0"/>
              <a:t>:</a:t>
            </a:r>
            <a:endParaRPr lang="en-US" dirty="0"/>
          </a:p>
        </p:txBody>
      </p:sp>
      <p:sp>
        <p:nvSpPr>
          <p:cNvPr id="3" name="Content Placeholder 2"/>
          <p:cNvSpPr>
            <a:spLocks noGrp="1"/>
          </p:cNvSpPr>
          <p:nvPr>
            <p:ph idx="1"/>
          </p:nvPr>
        </p:nvSpPr>
        <p:spPr>
          <a:xfrm>
            <a:off x="457200" y="1295400"/>
            <a:ext cx="8229600" cy="5334000"/>
          </a:xfrm>
        </p:spPr>
        <p:txBody>
          <a:bodyPr>
            <a:normAutofit fontScale="70000" lnSpcReduction="20000"/>
          </a:bodyPr>
          <a:lstStyle/>
          <a:p>
            <a:endParaRPr lang="zh-TW" altLang="en-US" dirty="0" smtClean="0"/>
          </a:p>
          <a:p>
            <a:r>
              <a:rPr lang="zh-TW" altLang="en-US" dirty="0" smtClean="0"/>
              <a:t>性侵犯是普遍的。</a:t>
            </a:r>
          </a:p>
          <a:p>
            <a:endParaRPr lang="zh-TW" altLang="en-US" dirty="0" smtClean="0"/>
          </a:p>
          <a:p>
            <a:r>
              <a:rPr lang="zh-TW" altLang="en-US" dirty="0" smtClean="0"/>
              <a:t>預防性侵犯可以在不同的層</a:t>
            </a:r>
            <a:r>
              <a:rPr lang="zh-TW" altLang="en-US" dirty="0"/>
              <a:t>面</a:t>
            </a:r>
            <a:r>
              <a:rPr lang="zh-TW" altLang="en-US" dirty="0" smtClean="0"/>
              <a:t>開</a:t>
            </a:r>
            <a:r>
              <a:rPr lang="zh-TW" altLang="en-US" dirty="0" smtClean="0"/>
              <a:t>展</a:t>
            </a:r>
            <a:r>
              <a:rPr lang="zh-TW" altLang="en-US" dirty="0" smtClean="0"/>
              <a:t>：</a:t>
            </a:r>
          </a:p>
          <a:p>
            <a:endParaRPr lang="zh-TW" altLang="en-US" dirty="0" smtClean="0"/>
          </a:p>
          <a:p>
            <a:r>
              <a:rPr lang="zh-TW" altLang="en-US" dirty="0"/>
              <a:t>智障人士個</a:t>
            </a:r>
            <a:r>
              <a:rPr lang="zh-TW" altLang="en-US" dirty="0" smtClean="0"/>
              <a:t>人層面：接受倡導培訓，建立個人</a:t>
            </a:r>
            <a:endParaRPr lang="en-US" altLang="zh-TW" dirty="0" smtClean="0"/>
          </a:p>
          <a:p>
            <a:pPr marL="0" indent="0">
              <a:buNone/>
            </a:pPr>
            <a:r>
              <a:rPr lang="en-US" altLang="zh-TW" dirty="0" smtClean="0"/>
              <a:t>      </a:t>
            </a:r>
            <a:r>
              <a:rPr lang="zh-TW" altLang="en-US" dirty="0" smtClean="0"/>
              <a:t>復元力，接受性教育和預防性</a:t>
            </a:r>
            <a:r>
              <a:rPr lang="zh-TW" altLang="en-US" dirty="0"/>
              <a:t>侵犯教育。</a:t>
            </a:r>
          </a:p>
          <a:p>
            <a:endParaRPr lang="zh-TW" altLang="en-US" dirty="0" smtClean="0"/>
          </a:p>
          <a:p>
            <a:r>
              <a:rPr lang="zh-TW" altLang="en-US" dirty="0" smtClean="0"/>
              <a:t>家庭</a:t>
            </a:r>
            <a:r>
              <a:rPr lang="en-US" altLang="zh-TW" dirty="0" smtClean="0"/>
              <a:t>/</a:t>
            </a:r>
            <a:r>
              <a:rPr lang="zh-TW" altLang="en-US" dirty="0" smtClean="0"/>
              <a:t>學校層面：家庭支持，提供適當社交活動，提供性教育和預防性侵犯</a:t>
            </a:r>
          </a:p>
          <a:p>
            <a:endParaRPr lang="zh-TW" altLang="en-US" dirty="0" smtClean="0"/>
          </a:p>
          <a:p>
            <a:r>
              <a:rPr lang="zh-TW" altLang="en-US" dirty="0" smtClean="0"/>
              <a:t>院舍及政府層面</a:t>
            </a:r>
            <a:r>
              <a:rPr lang="en-US" altLang="zh-TW" dirty="0" smtClean="0"/>
              <a:t>: </a:t>
            </a:r>
            <a:r>
              <a:rPr lang="zh-TW" altLang="en-US" dirty="0" smtClean="0"/>
              <a:t>組織改善</a:t>
            </a:r>
            <a:r>
              <a:rPr lang="en-US" altLang="zh-TW" dirty="0" smtClean="0"/>
              <a:t>/</a:t>
            </a:r>
            <a:r>
              <a:rPr lang="zh-TW" altLang="en-US" dirty="0" smtClean="0"/>
              <a:t>住宿質素和社區包容。</a:t>
            </a:r>
          </a:p>
          <a:p>
            <a:endParaRPr lang="zh-TW" altLang="en-US" dirty="0" smtClean="0"/>
          </a:p>
          <a:p>
            <a:r>
              <a:rPr lang="zh-TW" altLang="en-US" dirty="0" smtClean="0"/>
              <a:t>性教育和預防性侵犯需要資源和時間（</a:t>
            </a:r>
            <a:r>
              <a:rPr lang="en-US" altLang="zh-TW" dirty="0" smtClean="0"/>
              <a:t>10</a:t>
            </a:r>
            <a:r>
              <a:rPr lang="zh-TW" altLang="en-US" dirty="0" smtClean="0"/>
              <a:t>週，</a:t>
            </a:r>
            <a:r>
              <a:rPr lang="en-US" altLang="zh-TW" dirty="0" smtClean="0"/>
              <a:t>1</a:t>
            </a:r>
            <a:r>
              <a:rPr lang="zh-TW" altLang="en-US" dirty="0" smtClean="0"/>
              <a:t>小時的訓練）。沒有快速修復，改進需時。</a:t>
            </a:r>
          </a:p>
          <a:p>
            <a:endParaRPr lang="en-US" dirty="0"/>
          </a:p>
        </p:txBody>
      </p:sp>
      <p:pic>
        <p:nvPicPr>
          <p:cNvPr id="4098" name="Picture 2" descr="Image result for sexual ab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52400"/>
            <a:ext cx="2786449" cy="286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21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t>References</a:t>
            </a:r>
            <a:endParaRPr lang="en-US" sz="3200" dirty="0"/>
          </a:p>
        </p:txBody>
      </p:sp>
      <p:sp>
        <p:nvSpPr>
          <p:cNvPr id="3" name="Content Placeholder 2"/>
          <p:cNvSpPr>
            <a:spLocks noGrp="1"/>
          </p:cNvSpPr>
          <p:nvPr>
            <p:ph idx="1"/>
          </p:nvPr>
        </p:nvSpPr>
        <p:spPr>
          <a:xfrm>
            <a:off x="381000" y="762000"/>
            <a:ext cx="8229600" cy="5486400"/>
          </a:xfrm>
        </p:spPr>
        <p:txBody>
          <a:bodyPr>
            <a:normAutofit fontScale="25000" lnSpcReduction="20000"/>
          </a:bodyPr>
          <a:lstStyle/>
          <a:p>
            <a:pPr marL="0" indent="0">
              <a:buNone/>
            </a:pPr>
            <a:r>
              <a:rPr lang="en-US" sz="6200" dirty="0" err="1" smtClean="0"/>
              <a:t>Akbas</a:t>
            </a:r>
            <a:r>
              <a:rPr lang="en-US" sz="6200" dirty="0" smtClean="0"/>
              <a:t>, S., </a:t>
            </a:r>
            <a:r>
              <a:rPr lang="en-US" sz="6200" dirty="0" err="1" smtClean="0"/>
              <a:t>Turla</a:t>
            </a:r>
            <a:r>
              <a:rPr lang="en-US" sz="6200" dirty="0" smtClean="0"/>
              <a:t>, A., </a:t>
            </a:r>
            <a:r>
              <a:rPr lang="en-US" sz="6200" dirty="0" err="1" smtClean="0"/>
              <a:t>Karabekiroglu</a:t>
            </a:r>
            <a:r>
              <a:rPr lang="en-US" sz="6200" dirty="0" smtClean="0"/>
              <a:t>, K., </a:t>
            </a:r>
            <a:r>
              <a:rPr lang="en-US" sz="6200" dirty="0" err="1" smtClean="0"/>
              <a:t>Pazvantoglu</a:t>
            </a:r>
            <a:r>
              <a:rPr lang="en-US" sz="6200" dirty="0" smtClean="0"/>
              <a:t>, O., </a:t>
            </a:r>
            <a:r>
              <a:rPr lang="en-US" sz="6200" dirty="0" err="1" smtClean="0"/>
              <a:t>Keskin</a:t>
            </a:r>
            <a:r>
              <a:rPr lang="en-US" sz="6200" dirty="0" smtClean="0"/>
              <a:t>, T., &amp; Boke, O. (2009). Characteristics of sexual abuse in a sample of Turkish children with and without mental retardation, referred for legal appraisal of the psychological repercussions. </a:t>
            </a:r>
            <a:r>
              <a:rPr lang="en-US" sz="6200" i="1" dirty="0" smtClean="0"/>
              <a:t>Sexuality and Disability, 2</a:t>
            </a:r>
            <a:r>
              <a:rPr lang="en-US" sz="6200" dirty="0" smtClean="0"/>
              <a:t>7, 205-213.</a:t>
            </a:r>
          </a:p>
          <a:p>
            <a:pPr marL="0" indent="0">
              <a:buNone/>
            </a:pPr>
            <a:endParaRPr lang="en-US" sz="6200" dirty="0" smtClean="0"/>
          </a:p>
          <a:p>
            <a:pPr marL="0" indent="0">
              <a:buNone/>
            </a:pPr>
            <a:r>
              <a:rPr lang="en-US" sz="6200" dirty="0" smtClean="0"/>
              <a:t>Association of Directors of Social Services (2005).</a:t>
            </a:r>
            <a:r>
              <a:rPr lang="en-US" sz="6200" i="1" dirty="0" smtClean="0"/>
              <a:t> Safeguarding Adults: A National Framework for Standards for Good Practice and Outcomes in Adult Protection Work</a:t>
            </a:r>
            <a:r>
              <a:rPr lang="en-US" sz="6200" dirty="0" smtClean="0"/>
              <a:t>. The Association of Directors of Social Services, London.</a:t>
            </a:r>
          </a:p>
          <a:p>
            <a:pPr marL="0" indent="0">
              <a:buNone/>
            </a:pPr>
            <a:endParaRPr lang="en-US" sz="6200" dirty="0" smtClean="0"/>
          </a:p>
          <a:p>
            <a:pPr marL="0" indent="0">
              <a:buNone/>
            </a:pPr>
            <a:r>
              <a:rPr lang="en-US" sz="6200" dirty="0" err="1" smtClean="0"/>
              <a:t>Balogh</a:t>
            </a:r>
            <a:r>
              <a:rPr lang="en-US" sz="6200" dirty="0" smtClean="0"/>
              <a:t>, R., Bretherton, K., </a:t>
            </a:r>
            <a:r>
              <a:rPr lang="en-US" sz="6200" dirty="0" err="1" smtClean="0"/>
              <a:t>Whibley</a:t>
            </a:r>
            <a:r>
              <a:rPr lang="en-US" sz="6200" dirty="0" smtClean="0"/>
              <a:t>, S., </a:t>
            </a:r>
            <a:r>
              <a:rPr lang="en-US" sz="6200" dirty="0" err="1" smtClean="0"/>
              <a:t>Berney</a:t>
            </a:r>
            <a:r>
              <a:rPr lang="en-US" sz="6200" dirty="0" smtClean="0"/>
              <a:t>, T., Graham, S., </a:t>
            </a:r>
            <a:r>
              <a:rPr lang="en-US" sz="6200" dirty="0" err="1" smtClean="0"/>
              <a:t>Richold</a:t>
            </a:r>
            <a:r>
              <a:rPr lang="en-US" sz="6200" dirty="0" smtClean="0"/>
              <a:t>, P., &amp; Firth, H. (2001). Sexual abuse in children and adolescents with intellectual disability. </a:t>
            </a:r>
            <a:r>
              <a:rPr lang="en-US" sz="6200" i="1" dirty="0" smtClean="0"/>
              <a:t>Journal of Intellectual Disability Research, 45</a:t>
            </a:r>
            <a:r>
              <a:rPr lang="en-US" sz="6200" dirty="0" smtClean="0"/>
              <a:t>, 194-201.</a:t>
            </a:r>
          </a:p>
          <a:p>
            <a:pPr marL="0" indent="0">
              <a:buNone/>
            </a:pPr>
            <a:endParaRPr lang="en-US" sz="6200" dirty="0" smtClean="0"/>
          </a:p>
          <a:p>
            <a:pPr marL="0" indent="0">
              <a:buNone/>
            </a:pPr>
            <a:r>
              <a:rPr lang="en-US" sz="6200" dirty="0" smtClean="0"/>
              <a:t>Beadle-Brown, J., Mansell, J., Cambridge, P., Milne, A., &amp; </a:t>
            </a:r>
            <a:r>
              <a:rPr lang="en-US" sz="6200" dirty="0" err="1" smtClean="0"/>
              <a:t>Whelton</a:t>
            </a:r>
            <a:r>
              <a:rPr lang="en-US" sz="6200" dirty="0" smtClean="0"/>
              <a:t>, B. (2010). Adult protection of people with intellectual disabilities: incidence, nature and responses. </a:t>
            </a:r>
            <a:r>
              <a:rPr lang="en-US" sz="6200" i="1" dirty="0" smtClean="0"/>
              <a:t>Journal of Applied Research in Intellectual Disabilities, 23</a:t>
            </a:r>
            <a:r>
              <a:rPr lang="en-US" sz="6200" dirty="0" smtClean="0"/>
              <a:t>, 105-124.</a:t>
            </a:r>
          </a:p>
          <a:p>
            <a:pPr marL="0" indent="0">
              <a:buNone/>
            </a:pPr>
            <a:endParaRPr lang="en-US" sz="6200" dirty="0" smtClean="0"/>
          </a:p>
          <a:p>
            <a:pPr marL="0" indent="0">
              <a:buNone/>
            </a:pPr>
            <a:r>
              <a:rPr lang="en-US" sz="6200" dirty="0"/>
              <a:t>Centers for Disease Control and Prevention. (2005). </a:t>
            </a:r>
            <a:r>
              <a:rPr lang="en-US" sz="6200" i="1" dirty="0"/>
              <a:t>Adverse Childhood Experiences Study: Data and Statistics</a:t>
            </a:r>
            <a:r>
              <a:rPr lang="en-US" sz="6200" dirty="0"/>
              <a:t>. Atlanta, GA: Centers for Disease Control and Prevention, National Center for Injury Prevention and Control. Retrieved January 12, 2009 from: http://www.cdc.gov/nccdphp/ace/prevalence.htm</a:t>
            </a:r>
          </a:p>
          <a:p>
            <a:pPr marL="0" indent="0">
              <a:buNone/>
            </a:pPr>
            <a:endParaRPr lang="en-US" sz="6200" dirty="0" smtClean="0"/>
          </a:p>
          <a:p>
            <a:pPr marL="0" indent="0">
              <a:buNone/>
            </a:pPr>
            <a:r>
              <a:rPr lang="en-US" sz="6200" dirty="0" smtClean="0"/>
              <a:t>Grossman, S., &amp; Lundy, M. (2008). Double jeopardy: a comparison of persons with and without disabilities who were victims of sexual abuse and/or sexual assault. </a:t>
            </a:r>
            <a:r>
              <a:rPr lang="en-US" sz="6200" i="1" dirty="0" smtClean="0"/>
              <a:t>Journal of Social Work in Disability and Rehabilitation, 7(1)</a:t>
            </a:r>
            <a:r>
              <a:rPr lang="en-US" sz="6200" dirty="0" smtClean="0"/>
              <a:t>, 19-46.</a:t>
            </a:r>
          </a:p>
          <a:p>
            <a:pPr marL="0" indent="0">
              <a:buNone/>
            </a:pPr>
            <a:endParaRPr lang="en-US" sz="6200" dirty="0" smtClean="0"/>
          </a:p>
          <a:p>
            <a:pPr marL="0" indent="0">
              <a:buNone/>
            </a:pPr>
            <a:endParaRPr lang="en-US" dirty="0"/>
          </a:p>
        </p:txBody>
      </p:sp>
    </p:spTree>
    <p:extLst>
      <p:ext uri="{BB962C8B-B14F-4D97-AF65-F5344CB8AC3E}">
        <p14:creationId xmlns:p14="http://schemas.microsoft.com/office/powerpoint/2010/main" val="888669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229600" cy="5516563"/>
          </a:xfrm>
        </p:spPr>
        <p:txBody>
          <a:bodyPr>
            <a:normAutofit fontScale="62500" lnSpcReduction="20000"/>
          </a:bodyPr>
          <a:lstStyle/>
          <a:p>
            <a:pPr marL="0" indent="0">
              <a:buNone/>
            </a:pPr>
            <a:r>
              <a:rPr lang="en-US" dirty="0" smtClean="0"/>
              <a:t>Mahoney, A., &amp; Poling, A. (2011). Sexual abuse prevention for people with severe developmental disabilities. </a:t>
            </a:r>
            <a:r>
              <a:rPr lang="en-US" i="1" dirty="0" smtClean="0"/>
              <a:t>Journal of Developmental and Physical Disabilities, 23(4)</a:t>
            </a:r>
            <a:r>
              <a:rPr lang="en-US" dirty="0" smtClean="0"/>
              <a:t>, 369-376.</a:t>
            </a:r>
          </a:p>
          <a:p>
            <a:pPr marL="0" indent="0">
              <a:buNone/>
            </a:pPr>
            <a:endParaRPr lang="en-US" dirty="0" smtClean="0"/>
          </a:p>
          <a:p>
            <a:pPr marL="0" indent="0">
              <a:buNone/>
            </a:pPr>
            <a:r>
              <a:rPr lang="en-US" dirty="0" smtClean="0"/>
              <a:t>McCarthy, M., and Thompson, D. (1997). A prevalence study of sexual abuse of adults with intellectual disabilities referred for sex education</a:t>
            </a:r>
            <a:r>
              <a:rPr lang="en-US" i="1" dirty="0" smtClean="0"/>
              <a:t>. Journal of Applied Research in Intellectual Disabilities, 10</a:t>
            </a:r>
            <a:r>
              <a:rPr lang="en-US" dirty="0" smtClean="0"/>
              <a:t>, 105-124.	</a:t>
            </a:r>
          </a:p>
          <a:p>
            <a:pPr marL="0" indent="0">
              <a:buNone/>
            </a:pPr>
            <a:r>
              <a:rPr lang="en-US" dirty="0" smtClean="0"/>
              <a:t>	</a:t>
            </a:r>
          </a:p>
          <a:p>
            <a:pPr marL="0" indent="0">
              <a:buNone/>
            </a:pPr>
            <a:r>
              <a:rPr lang="en-US" dirty="0" smtClean="0"/>
              <a:t>McCormack, B., Kavanagh, D., </a:t>
            </a:r>
            <a:r>
              <a:rPr lang="en-US" dirty="0" err="1" smtClean="0"/>
              <a:t>Caffrey</a:t>
            </a:r>
            <a:r>
              <a:rPr lang="en-US" dirty="0" smtClean="0"/>
              <a:t>, S., &amp; Power, A. (2005). Investigating sexual abuse: findings of a 15-year longitudinal study. </a:t>
            </a:r>
            <a:r>
              <a:rPr lang="en-US" i="1" dirty="0" smtClean="0"/>
              <a:t>Journal of Applied Research in Intellectual disabilities, 18</a:t>
            </a:r>
            <a:r>
              <a:rPr lang="en-US" dirty="0" smtClean="0"/>
              <a:t>, 217-227.</a:t>
            </a:r>
          </a:p>
          <a:p>
            <a:pPr marL="0" indent="0">
              <a:buNone/>
            </a:pPr>
            <a:endParaRPr lang="en-US" dirty="0" smtClean="0"/>
          </a:p>
          <a:p>
            <a:pPr marL="0" indent="0">
              <a:buNone/>
            </a:pPr>
            <a:r>
              <a:rPr lang="en-US" dirty="0" smtClean="0"/>
              <a:t>WHO (2006). </a:t>
            </a:r>
            <a:r>
              <a:rPr lang="en-US" i="1" dirty="0" smtClean="0"/>
              <a:t>Defining sexual health: Report of a technical consultation on sexual health, 28–31 January 2002</a:t>
            </a:r>
            <a:r>
              <a:rPr lang="en-US" dirty="0" smtClean="0"/>
              <a:t>. Geneva, World Health Organization</a:t>
            </a:r>
          </a:p>
          <a:p>
            <a:pPr marL="0" indent="0">
              <a:buNone/>
            </a:pPr>
            <a:endParaRPr lang="en-US" dirty="0" smtClean="0"/>
          </a:p>
          <a:p>
            <a:pPr marL="0" indent="0">
              <a:buNone/>
            </a:pPr>
            <a:r>
              <a:rPr lang="en-US" dirty="0" err="1" smtClean="0"/>
              <a:t>Wissink</a:t>
            </a:r>
            <a:r>
              <a:rPr lang="en-US" dirty="0" smtClean="0"/>
              <a:t>, I. B., van </a:t>
            </a:r>
            <a:r>
              <a:rPr lang="en-US" dirty="0" err="1" smtClean="0"/>
              <a:t>Vugt</a:t>
            </a:r>
            <a:r>
              <a:rPr lang="en-US" dirty="0" smtClean="0"/>
              <a:t>, E., </a:t>
            </a:r>
            <a:r>
              <a:rPr lang="en-US" dirty="0" err="1" smtClean="0"/>
              <a:t>Moonen</a:t>
            </a:r>
            <a:r>
              <a:rPr lang="en-US" dirty="0" smtClean="0"/>
              <a:t>, X., </a:t>
            </a:r>
            <a:r>
              <a:rPr lang="en-US" dirty="0" err="1" smtClean="0"/>
              <a:t>Stams</a:t>
            </a:r>
            <a:r>
              <a:rPr lang="en-US" dirty="0" smtClean="0"/>
              <a:t>, G., &amp; Hendriks, J. (2015). Sexual abuse involving children with an intellectual disability (ID): A narrative review. </a:t>
            </a:r>
            <a:r>
              <a:rPr lang="en-US" i="1" dirty="0" smtClean="0"/>
              <a:t>Research in Developmental Disabilities, 36</a:t>
            </a:r>
            <a:r>
              <a:rPr lang="en-US" dirty="0" smtClean="0"/>
              <a:t>, 20-35. </a:t>
            </a:r>
            <a:endParaRPr lang="en-US" dirty="0"/>
          </a:p>
        </p:txBody>
      </p:sp>
    </p:spTree>
    <p:extLst>
      <p:ext uri="{BB962C8B-B14F-4D97-AF65-F5344CB8AC3E}">
        <p14:creationId xmlns:p14="http://schemas.microsoft.com/office/powerpoint/2010/main" val="113034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333" y="414266"/>
            <a:ext cx="8547333" cy="6029467"/>
          </a:xfrm>
          <a:prstGeom prst="rect">
            <a:avLst/>
          </a:prstGeom>
        </p:spPr>
      </p:pic>
    </p:spTree>
    <p:extLst>
      <p:ext uri="{BB962C8B-B14F-4D97-AF65-F5344CB8AC3E}">
        <p14:creationId xmlns:p14="http://schemas.microsoft.com/office/powerpoint/2010/main" val="291865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fontScale="92500" lnSpcReduction="10000"/>
          </a:bodyPr>
          <a:lstStyle/>
          <a:p>
            <a:r>
              <a:rPr lang="en-US" dirty="0" smtClean="0"/>
              <a:t>Mahoney</a:t>
            </a:r>
            <a:r>
              <a:rPr lang="zh-TW" altLang="en-US" dirty="0" smtClean="0"/>
              <a:t>和</a:t>
            </a:r>
            <a:r>
              <a:rPr lang="en-US" dirty="0" smtClean="0"/>
              <a:t>Poling</a:t>
            </a:r>
            <a:r>
              <a:rPr lang="zh-TW" altLang="en-US" dirty="0" smtClean="0"/>
              <a:t>（</a:t>
            </a:r>
            <a:r>
              <a:rPr lang="en-US" dirty="0" smtClean="0"/>
              <a:t>2011</a:t>
            </a:r>
            <a:r>
              <a:rPr lang="zh-TW" altLang="en-US" dirty="0" smtClean="0"/>
              <a:t>）認為，</a:t>
            </a:r>
            <a:r>
              <a:rPr lang="en-US" dirty="0" smtClean="0"/>
              <a:t>39</a:t>
            </a:r>
            <a:r>
              <a:rPr lang="zh-TW" altLang="en-US" dirty="0" smtClean="0"/>
              <a:t>％至</a:t>
            </a:r>
            <a:r>
              <a:rPr lang="en-US" dirty="0" smtClean="0"/>
              <a:t>68</a:t>
            </a:r>
            <a:r>
              <a:rPr lang="zh-TW" altLang="en-US" dirty="0" smtClean="0"/>
              <a:t>％</a:t>
            </a:r>
            <a:r>
              <a:rPr lang="zh-TW" altLang="en-US" dirty="0"/>
              <a:t>的智力障礙女童</a:t>
            </a:r>
            <a:r>
              <a:rPr lang="zh-TW" altLang="en-US" dirty="0" smtClean="0"/>
              <a:t>和</a:t>
            </a:r>
            <a:r>
              <a:rPr lang="en-US" dirty="0" smtClean="0"/>
              <a:t>16</a:t>
            </a:r>
            <a:r>
              <a:rPr lang="zh-TW" altLang="en-US" dirty="0" smtClean="0"/>
              <a:t>％至</a:t>
            </a:r>
            <a:r>
              <a:rPr lang="en-US" dirty="0" smtClean="0"/>
              <a:t>30</a:t>
            </a:r>
            <a:r>
              <a:rPr lang="zh-TW" altLang="en-US" dirty="0" smtClean="0"/>
              <a:t>％的智力障礙</a:t>
            </a:r>
            <a:r>
              <a:rPr lang="zh-TW" altLang="en-US" dirty="0" smtClean="0"/>
              <a:t>男童在</a:t>
            </a:r>
            <a:r>
              <a:rPr lang="en-US" dirty="0" smtClean="0"/>
              <a:t>18</a:t>
            </a:r>
            <a:r>
              <a:rPr lang="zh-TW" altLang="en-US" dirty="0" smtClean="0"/>
              <a:t>歲之前將遭到性侵犯。</a:t>
            </a:r>
            <a:endParaRPr lang="en-US" altLang="zh-TW" dirty="0" smtClean="0"/>
          </a:p>
          <a:p>
            <a:endParaRPr lang="en-US" dirty="0" smtClean="0"/>
          </a:p>
          <a:p>
            <a:r>
              <a:rPr lang="en-US" dirty="0" err="1" smtClean="0"/>
              <a:t>Wissink</a:t>
            </a:r>
            <a:r>
              <a:rPr lang="en-US" dirty="0" smtClean="0"/>
              <a:t>, van </a:t>
            </a:r>
            <a:r>
              <a:rPr lang="en-US" dirty="0" err="1" smtClean="0"/>
              <a:t>Vugt</a:t>
            </a:r>
            <a:r>
              <a:rPr lang="en-US" dirty="0" smtClean="0"/>
              <a:t>, </a:t>
            </a:r>
            <a:r>
              <a:rPr lang="en-US" dirty="0" err="1" smtClean="0"/>
              <a:t>Moonen</a:t>
            </a:r>
            <a:r>
              <a:rPr lang="en-US" dirty="0" smtClean="0"/>
              <a:t>, </a:t>
            </a:r>
          </a:p>
          <a:p>
            <a:pPr marL="0" indent="0">
              <a:buNone/>
            </a:pPr>
            <a:r>
              <a:rPr lang="en-US" dirty="0" smtClean="0"/>
              <a:t>   </a:t>
            </a:r>
            <a:r>
              <a:rPr lang="en-US" dirty="0" err="1" smtClean="0"/>
              <a:t>Stams</a:t>
            </a:r>
            <a:r>
              <a:rPr lang="zh-TW" altLang="en-US" dirty="0" smtClean="0"/>
              <a:t>和</a:t>
            </a:r>
            <a:r>
              <a:rPr lang="en-US" dirty="0" smtClean="0"/>
              <a:t>Hendriks</a:t>
            </a:r>
            <a:r>
              <a:rPr lang="zh-TW" altLang="en-US" dirty="0" smtClean="0"/>
              <a:t>（</a:t>
            </a:r>
            <a:r>
              <a:rPr lang="en-US" dirty="0" smtClean="0"/>
              <a:t>2015</a:t>
            </a:r>
            <a:r>
              <a:rPr lang="zh-TW" altLang="en-US" dirty="0" smtClean="0"/>
              <a:t>）</a:t>
            </a:r>
            <a:endParaRPr lang="en-US" altLang="zh-TW" dirty="0" smtClean="0"/>
          </a:p>
          <a:p>
            <a:pPr marL="0" indent="0">
              <a:buNone/>
            </a:pPr>
            <a:r>
              <a:rPr lang="en-US" altLang="zh-TW" dirty="0"/>
              <a:t> </a:t>
            </a:r>
            <a:r>
              <a:rPr lang="en-US" altLang="zh-TW" dirty="0" smtClean="0"/>
              <a:t>  </a:t>
            </a:r>
            <a:r>
              <a:rPr lang="zh-TW" altLang="en-US" dirty="0" smtClean="0"/>
              <a:t>回顧了</a:t>
            </a:r>
            <a:r>
              <a:rPr lang="en-US" dirty="0" smtClean="0"/>
              <a:t>8</a:t>
            </a:r>
            <a:r>
              <a:rPr lang="zh-TW" altLang="en-US" dirty="0" smtClean="0"/>
              <a:t>項研究</a:t>
            </a:r>
            <a:endParaRPr lang="en-US" altLang="zh-TW" dirty="0" smtClean="0"/>
          </a:p>
          <a:p>
            <a:pPr marL="0" indent="0">
              <a:buNone/>
            </a:pPr>
            <a:r>
              <a:rPr lang="zh-TW" altLang="en-US" dirty="0" smtClean="0"/>
              <a:t>（涉及</a:t>
            </a:r>
            <a:r>
              <a:rPr lang="en-US" dirty="0" smtClean="0"/>
              <a:t>6,522</a:t>
            </a:r>
            <a:r>
              <a:rPr lang="zh-TW" altLang="en-US" dirty="0" smtClean="0"/>
              <a:t>名兒童），</a:t>
            </a:r>
            <a:endParaRPr lang="en-US" altLang="zh-TW" dirty="0" smtClean="0"/>
          </a:p>
          <a:p>
            <a:pPr marL="0" indent="0">
              <a:buNone/>
            </a:pPr>
            <a:r>
              <a:rPr lang="en-US" altLang="zh-TW" dirty="0"/>
              <a:t> </a:t>
            </a:r>
            <a:r>
              <a:rPr lang="en-US" altLang="zh-TW" dirty="0" smtClean="0"/>
              <a:t> </a:t>
            </a:r>
            <a:r>
              <a:rPr lang="zh-TW" altLang="en-US" dirty="0" smtClean="0"/>
              <a:t>結</a:t>
            </a:r>
            <a:r>
              <a:rPr lang="zh-TW" altLang="en-US" dirty="0" smtClean="0"/>
              <a:t>論是：智障兒童遇到</a:t>
            </a:r>
            <a:endParaRPr lang="en-US" altLang="zh-TW" dirty="0" smtClean="0"/>
          </a:p>
          <a:p>
            <a:pPr marL="0" indent="0">
              <a:buNone/>
            </a:pPr>
            <a:r>
              <a:rPr lang="en-US" altLang="zh-TW" dirty="0"/>
              <a:t> </a:t>
            </a:r>
            <a:r>
              <a:rPr lang="en-US" altLang="zh-TW" dirty="0" smtClean="0"/>
              <a:t> </a:t>
            </a:r>
            <a:r>
              <a:rPr lang="zh-TW" altLang="en-US" dirty="0" smtClean="0"/>
              <a:t>性</a:t>
            </a:r>
            <a:r>
              <a:rPr lang="zh-TW" altLang="en-US" dirty="0" smtClean="0"/>
              <a:t>暴力的平均發生率</a:t>
            </a:r>
            <a:endParaRPr lang="en-US" altLang="zh-TW" dirty="0" smtClean="0"/>
          </a:p>
          <a:p>
            <a:pPr marL="0" indent="0">
              <a:buNone/>
            </a:pPr>
            <a:r>
              <a:rPr lang="zh-TW" altLang="en-US" dirty="0" smtClean="0"/>
              <a:t>  為</a:t>
            </a:r>
            <a:r>
              <a:rPr lang="en-US" dirty="0" smtClean="0"/>
              <a:t>15</a:t>
            </a:r>
            <a:r>
              <a:rPr lang="zh-TW" altLang="en-US" dirty="0" smtClean="0"/>
              <a:t>％。</a:t>
            </a:r>
            <a:endParaRPr lang="en-US" dirty="0"/>
          </a:p>
        </p:txBody>
      </p:sp>
      <p:pic>
        <p:nvPicPr>
          <p:cNvPr id="2050" name="Picture 2" descr="Image result for sexu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937" y="2686049"/>
            <a:ext cx="3994420"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7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lstStyle/>
          <a:p>
            <a:endParaRPr lang="en-US"/>
          </a:p>
        </p:txBody>
      </p:sp>
      <p:sp>
        <p:nvSpPr>
          <p:cNvPr id="3" name="Content Placeholder 2"/>
          <p:cNvSpPr>
            <a:spLocks noGrp="1"/>
          </p:cNvSpPr>
          <p:nvPr>
            <p:ph idx="1"/>
          </p:nvPr>
        </p:nvSpPr>
        <p:spPr>
          <a:xfrm>
            <a:off x="381000" y="1066800"/>
            <a:ext cx="8229600" cy="5059363"/>
          </a:xfrm>
        </p:spPr>
        <p:txBody>
          <a:bodyPr/>
          <a:lstStyle/>
          <a:p>
            <a:r>
              <a:rPr lang="en-US" altLang="zh-TW" dirty="0" smtClean="0"/>
              <a:t>McCarthy</a:t>
            </a:r>
            <a:r>
              <a:rPr lang="zh-TW" altLang="en-US" dirty="0" smtClean="0"/>
              <a:t>和</a:t>
            </a:r>
            <a:r>
              <a:rPr lang="en-US" altLang="zh-TW" dirty="0" smtClean="0"/>
              <a:t>Thompson</a:t>
            </a:r>
            <a:r>
              <a:rPr lang="zh-TW" altLang="en-US" dirty="0" smtClean="0"/>
              <a:t>（</a:t>
            </a:r>
            <a:r>
              <a:rPr lang="en-US" altLang="zh-TW" dirty="0" smtClean="0"/>
              <a:t>1997</a:t>
            </a:r>
            <a:r>
              <a:rPr lang="zh-TW" altLang="en-US" dirty="0" smtClean="0"/>
              <a:t>）則估計，智障成年人遇到性侵犯的發生率在</a:t>
            </a:r>
            <a:r>
              <a:rPr lang="en-US" altLang="zh-TW" dirty="0" smtClean="0"/>
              <a:t>10</a:t>
            </a:r>
            <a:r>
              <a:rPr lang="zh-TW" altLang="en-US" dirty="0" smtClean="0"/>
              <a:t>％到</a:t>
            </a:r>
            <a:r>
              <a:rPr lang="en-US" altLang="zh-TW" dirty="0" smtClean="0"/>
              <a:t>80</a:t>
            </a:r>
            <a:r>
              <a:rPr lang="zh-TW" altLang="en-US" dirty="0" smtClean="0"/>
              <a:t>％之間。</a:t>
            </a:r>
          </a:p>
          <a:p>
            <a:endParaRPr lang="zh-TW" altLang="en-US" dirty="0" smtClean="0"/>
          </a:p>
          <a:p>
            <a:r>
              <a:rPr lang="zh-TW" altLang="en-US" dirty="0" smtClean="0"/>
              <a:t>智障者被性侵犯和虐待往往是不被舉報的。</a:t>
            </a:r>
            <a:endParaRPr lang="en-US" altLang="zh-TW" dirty="0" smtClean="0"/>
          </a:p>
          <a:p>
            <a:endParaRPr lang="en-US" altLang="zh-TW" dirty="0"/>
          </a:p>
          <a:p>
            <a:r>
              <a:rPr lang="zh-TW" altLang="en-US" dirty="0" smtClean="0"/>
              <a:t>本文</a:t>
            </a:r>
            <a:r>
              <a:rPr lang="zh-TW" altLang="en-US" dirty="0"/>
              <a:t>的內容是</a:t>
            </a:r>
            <a:r>
              <a:rPr lang="zh-TW" altLang="en-US" dirty="0" smtClean="0"/>
              <a:t>探討智障者、家</a:t>
            </a:r>
            <a:r>
              <a:rPr lang="zh-TW" altLang="en-US" dirty="0" smtClean="0"/>
              <a:t>長</a:t>
            </a:r>
            <a:r>
              <a:rPr lang="zh-TW" altLang="en-US" dirty="0" smtClean="0"/>
              <a:t>及</a:t>
            </a:r>
            <a:r>
              <a:rPr lang="zh-TW" altLang="en-US" dirty="0"/>
              <a:t>照</a:t>
            </a:r>
            <a:r>
              <a:rPr lang="zh-TW" altLang="en-US" dirty="0" smtClean="0"/>
              <a:t>顧</a:t>
            </a:r>
            <a:r>
              <a:rPr lang="zh-TW" altLang="en-US" dirty="0" smtClean="0"/>
              <a:t>者怎</a:t>
            </a:r>
            <a:r>
              <a:rPr lang="zh-TW" altLang="en-US" dirty="0" smtClean="0"/>
              <a:t>樣保護智障人士免受性侵犯</a:t>
            </a:r>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49264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zh-CN" altLang="en-US" dirty="0" smtClean="0"/>
              <a:t>事實： </a:t>
            </a:r>
            <a:endParaRPr lang="en-US" dirty="0"/>
          </a:p>
        </p:txBody>
      </p:sp>
      <p:sp>
        <p:nvSpPr>
          <p:cNvPr id="3" name="Content Placeholder 2"/>
          <p:cNvSpPr>
            <a:spLocks noGrp="1"/>
          </p:cNvSpPr>
          <p:nvPr>
            <p:ph idx="1"/>
          </p:nvPr>
        </p:nvSpPr>
        <p:spPr>
          <a:xfrm>
            <a:off x="381000" y="1295400"/>
            <a:ext cx="8229600" cy="4525963"/>
          </a:xfrm>
        </p:spPr>
        <p:txBody>
          <a:bodyPr>
            <a:normAutofit lnSpcReduction="10000"/>
          </a:bodyPr>
          <a:lstStyle/>
          <a:p>
            <a:r>
              <a:rPr lang="zh-TW" altLang="en-US" dirty="0"/>
              <a:t>輕度智障有更高風險 ：</a:t>
            </a:r>
          </a:p>
          <a:p>
            <a:pPr marL="0" indent="0">
              <a:buNone/>
            </a:pPr>
            <a:r>
              <a:rPr lang="en-US" altLang="zh-TW" dirty="0" smtClean="0"/>
              <a:t>    </a:t>
            </a:r>
            <a:r>
              <a:rPr lang="en-US" altLang="zh-TW" dirty="0" err="1" smtClean="0"/>
              <a:t>Balogh</a:t>
            </a:r>
            <a:r>
              <a:rPr lang="en-US" altLang="zh-TW" dirty="0" smtClean="0"/>
              <a:t> </a:t>
            </a:r>
            <a:r>
              <a:rPr lang="en-US" altLang="zh-TW" dirty="0" smtClean="0"/>
              <a:t>et al</a:t>
            </a:r>
            <a:r>
              <a:rPr lang="zh-TW" altLang="en-US" dirty="0" smtClean="0"/>
              <a:t>（</a:t>
            </a:r>
            <a:r>
              <a:rPr lang="en-US" altLang="zh-TW" dirty="0" smtClean="0"/>
              <a:t>2001</a:t>
            </a:r>
            <a:r>
              <a:rPr lang="zh-TW" altLang="en-US" dirty="0" smtClean="0"/>
              <a:t>）發現，輕度智力障礙</a:t>
            </a:r>
            <a:r>
              <a:rPr lang="zh-TW" altLang="en-US" dirty="0" smtClean="0"/>
              <a:t>兒  </a:t>
            </a:r>
            <a:endParaRPr lang="en-US" altLang="zh-TW" dirty="0"/>
          </a:p>
          <a:p>
            <a:pPr marL="0" indent="0">
              <a:buNone/>
            </a:pPr>
            <a:r>
              <a:rPr lang="en-US" altLang="zh-TW" dirty="0" smtClean="0"/>
              <a:t>    </a:t>
            </a:r>
            <a:r>
              <a:rPr lang="zh-TW" altLang="en-US" dirty="0" smtClean="0"/>
              <a:t>童</a:t>
            </a:r>
            <a:r>
              <a:rPr lang="zh-TW" altLang="en-US" dirty="0" smtClean="0"/>
              <a:t>（</a:t>
            </a:r>
            <a:r>
              <a:rPr lang="en-US" altLang="zh-TW" dirty="0" smtClean="0"/>
              <a:t>44</a:t>
            </a:r>
            <a:r>
              <a:rPr lang="zh-TW" altLang="en-US" dirty="0" smtClean="0"/>
              <a:t>％）的性侵犯風險比中度（</a:t>
            </a:r>
            <a:r>
              <a:rPr lang="en-US" altLang="zh-TW" dirty="0" smtClean="0"/>
              <a:t>37</a:t>
            </a:r>
            <a:r>
              <a:rPr lang="zh-TW" altLang="en-US" dirty="0" smtClean="0"/>
              <a:t>％） </a:t>
            </a:r>
            <a:endParaRPr lang="en-US" altLang="zh-TW" dirty="0" smtClean="0"/>
          </a:p>
          <a:p>
            <a:pPr marL="0" indent="0">
              <a:buNone/>
            </a:pPr>
            <a:r>
              <a:rPr lang="en-US" altLang="zh-TW" dirty="0"/>
              <a:t> </a:t>
            </a:r>
            <a:r>
              <a:rPr lang="en-US" altLang="zh-TW" dirty="0" smtClean="0"/>
              <a:t>   </a:t>
            </a:r>
            <a:r>
              <a:rPr lang="zh-TW" altLang="en-US" dirty="0" smtClean="0"/>
              <a:t>或</a:t>
            </a:r>
            <a:r>
              <a:rPr lang="zh-TW" altLang="en-US" dirty="0" smtClean="0"/>
              <a:t>嚴重智障者（</a:t>
            </a:r>
            <a:r>
              <a:rPr lang="en-US" altLang="zh-TW" dirty="0" smtClean="0"/>
              <a:t>7</a:t>
            </a:r>
            <a:r>
              <a:rPr lang="zh-TW" altLang="en-US" dirty="0" smtClean="0"/>
              <a:t>％）為高。</a:t>
            </a:r>
            <a:endParaRPr lang="en-US" altLang="zh-TW" dirty="0" smtClean="0"/>
          </a:p>
          <a:p>
            <a:endParaRPr lang="zh-TW" altLang="en-US" dirty="0" smtClean="0"/>
          </a:p>
          <a:p>
            <a:r>
              <a:rPr lang="zh-TW" altLang="en-US" dirty="0" smtClean="0"/>
              <a:t>這也可能是由</a:t>
            </a:r>
            <a:r>
              <a:rPr lang="zh-TW" altLang="en-US" dirty="0" smtClean="0"/>
              <a:t>於</a:t>
            </a:r>
            <a:endParaRPr lang="en-US" altLang="zh-TW" dirty="0" smtClean="0"/>
          </a:p>
          <a:p>
            <a:pPr marL="0" indent="0">
              <a:buNone/>
            </a:pPr>
            <a:r>
              <a:rPr lang="en-US" altLang="zh-TW" dirty="0"/>
              <a:t> </a:t>
            </a:r>
            <a:r>
              <a:rPr lang="en-US" altLang="zh-TW" dirty="0" smtClean="0"/>
              <a:t>   </a:t>
            </a:r>
            <a:r>
              <a:rPr lang="zh-TW" altLang="en-US" dirty="0" smtClean="0"/>
              <a:t>嚴</a:t>
            </a:r>
            <a:r>
              <a:rPr lang="zh-TW" altLang="en-US" dirty="0" smtClean="0"/>
              <a:t>重智障兒童</a:t>
            </a:r>
            <a:r>
              <a:rPr lang="zh-TW" altLang="en-US" dirty="0" smtClean="0"/>
              <a:t>欠缺</a:t>
            </a:r>
            <a:endParaRPr lang="en-US" altLang="zh-TW" dirty="0" smtClean="0"/>
          </a:p>
          <a:p>
            <a:pPr marL="0" indent="0">
              <a:buNone/>
            </a:pPr>
            <a:r>
              <a:rPr lang="en-US" altLang="zh-TW" dirty="0"/>
              <a:t> </a:t>
            </a:r>
            <a:r>
              <a:rPr lang="en-US" altLang="zh-TW" dirty="0" smtClean="0"/>
              <a:t>   </a:t>
            </a:r>
            <a:r>
              <a:rPr lang="zh-TW" altLang="en-US" dirty="0" smtClean="0"/>
              <a:t>披露</a:t>
            </a:r>
            <a:r>
              <a:rPr lang="zh-TW" altLang="en-US" dirty="0" smtClean="0"/>
              <a:t>性侵犯的能力。</a:t>
            </a:r>
            <a:endParaRPr lang="en-US" altLang="zh-TW" dirty="0" smtClean="0"/>
          </a:p>
          <a:p>
            <a:pPr marL="0" indent="0">
              <a:buNone/>
            </a:pPr>
            <a:endParaRPr lang="zh-TW" altLang="en-US" dirty="0" smtClean="0"/>
          </a:p>
        </p:txBody>
      </p:sp>
      <p:pic>
        <p:nvPicPr>
          <p:cNvPr id="7170" name="Picture 2" descr="Image result for prevalence of sexu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941" y="3886200"/>
            <a:ext cx="463105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98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endParaRPr lang="en-US" dirty="0"/>
          </a:p>
        </p:txBody>
      </p:sp>
      <p:sp>
        <p:nvSpPr>
          <p:cNvPr id="3" name="Content Placeholder 2"/>
          <p:cNvSpPr>
            <a:spLocks noGrp="1"/>
          </p:cNvSpPr>
          <p:nvPr>
            <p:ph idx="1"/>
          </p:nvPr>
        </p:nvSpPr>
        <p:spPr>
          <a:xfrm>
            <a:off x="457200" y="914400"/>
            <a:ext cx="8229600" cy="4525963"/>
          </a:xfrm>
        </p:spPr>
        <p:txBody>
          <a:bodyPr/>
          <a:lstStyle/>
          <a:p>
            <a:r>
              <a:rPr lang="zh-TW" altLang="en-US" dirty="0" smtClean="0"/>
              <a:t>在智障婦女中，</a:t>
            </a:r>
            <a:r>
              <a:rPr lang="en-US" altLang="zh-TW" dirty="0" smtClean="0"/>
              <a:t>96</a:t>
            </a:r>
            <a:r>
              <a:rPr lang="zh-TW" altLang="en-US" dirty="0" smtClean="0"/>
              <a:t>％的受害者是認識侵犯者的（</a:t>
            </a:r>
            <a:r>
              <a:rPr lang="en-US" altLang="zh-TW" dirty="0" smtClean="0"/>
              <a:t>Grossman</a:t>
            </a:r>
            <a:r>
              <a:rPr lang="zh-TW" altLang="en-US" dirty="0" smtClean="0"/>
              <a:t>和</a:t>
            </a:r>
            <a:r>
              <a:rPr lang="en-US" altLang="zh-TW" dirty="0" smtClean="0"/>
              <a:t>Lundy</a:t>
            </a:r>
            <a:r>
              <a:rPr lang="zh-TW" altLang="en-US" dirty="0" smtClean="0"/>
              <a:t>，</a:t>
            </a:r>
            <a:r>
              <a:rPr lang="en-US" altLang="zh-TW" dirty="0" smtClean="0"/>
              <a:t>2008</a:t>
            </a:r>
            <a:r>
              <a:rPr lang="zh-TW" altLang="en-US" dirty="0" smtClean="0"/>
              <a:t>）。</a:t>
            </a:r>
            <a:r>
              <a:rPr lang="en-US" altLang="zh-TW" dirty="0" smtClean="0"/>
              <a:t>48</a:t>
            </a:r>
            <a:r>
              <a:rPr lang="zh-TW" altLang="en-US" dirty="0" smtClean="0"/>
              <a:t>％性侵犯個案的侵犯者是照顧者。</a:t>
            </a:r>
            <a:endParaRPr lang="en-US" altLang="zh-TW" dirty="0" smtClean="0"/>
          </a:p>
          <a:p>
            <a:endParaRPr lang="zh-TW" altLang="en-US" dirty="0" smtClean="0"/>
          </a:p>
          <a:p>
            <a:r>
              <a:rPr lang="zh-TW" altLang="en-US" dirty="0" smtClean="0"/>
              <a:t>大部份照顧者並沒有接受預防性侵犯的培訓、高人事變動率和缺乏合格的工作人員都可能是高性侵犯發生率的原因。</a:t>
            </a:r>
          </a:p>
          <a:p>
            <a:endParaRPr lang="en-US" dirty="0"/>
          </a:p>
        </p:txBody>
      </p:sp>
    </p:spTree>
    <p:extLst>
      <p:ext uri="{BB962C8B-B14F-4D97-AF65-F5344CB8AC3E}">
        <p14:creationId xmlns:p14="http://schemas.microsoft.com/office/powerpoint/2010/main" val="425601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1433"/>
            <a:ext cx="8229600" cy="1143000"/>
          </a:xfrm>
        </p:spPr>
        <p:txBody>
          <a:bodyPr/>
          <a:lstStyle/>
          <a:p>
            <a:endParaRPr lang="en-US" dirty="0"/>
          </a:p>
        </p:txBody>
      </p:sp>
      <p:sp>
        <p:nvSpPr>
          <p:cNvPr id="3" name="Content Placeholder 2"/>
          <p:cNvSpPr>
            <a:spLocks noGrp="1"/>
          </p:cNvSpPr>
          <p:nvPr>
            <p:ph idx="1"/>
          </p:nvPr>
        </p:nvSpPr>
        <p:spPr>
          <a:xfrm>
            <a:off x="457200" y="762000"/>
            <a:ext cx="8229600" cy="4830763"/>
          </a:xfrm>
        </p:spPr>
        <p:txBody>
          <a:bodyPr>
            <a:normAutofit fontScale="85000" lnSpcReduction="20000"/>
          </a:bodyPr>
          <a:lstStyle/>
          <a:p>
            <a:r>
              <a:rPr lang="zh-TW" altLang="en-US" dirty="0" smtClean="0"/>
              <a:t>在愛爾蘭的一項為期</a:t>
            </a:r>
            <a:r>
              <a:rPr lang="en-US" altLang="zh-TW" dirty="0" smtClean="0"/>
              <a:t>15</a:t>
            </a:r>
            <a:r>
              <a:rPr lang="zh-TW" altLang="en-US" dirty="0" smtClean="0"/>
              <a:t>年的追縱研究，調查</a:t>
            </a:r>
            <a:r>
              <a:rPr lang="zh-TW" altLang="en-US" dirty="0" smtClean="0"/>
              <a:t>了</a:t>
            </a:r>
            <a:endParaRPr lang="en-US" altLang="zh-TW" dirty="0" smtClean="0"/>
          </a:p>
          <a:p>
            <a:pPr marL="0" indent="0">
              <a:buNone/>
            </a:pPr>
            <a:r>
              <a:rPr lang="en-US" altLang="zh-TW" dirty="0"/>
              <a:t> </a:t>
            </a:r>
            <a:r>
              <a:rPr lang="en-US" altLang="zh-TW" dirty="0" smtClean="0"/>
              <a:t>    </a:t>
            </a:r>
            <a:r>
              <a:rPr lang="zh-TW" altLang="en-US" dirty="0" smtClean="0"/>
              <a:t>性</a:t>
            </a:r>
            <a:r>
              <a:rPr lang="zh-TW" altLang="en-US" dirty="0" smtClean="0"/>
              <a:t>侵犯的指控（</a:t>
            </a:r>
            <a:r>
              <a:rPr lang="en-US" altLang="zh-TW" dirty="0" smtClean="0"/>
              <a:t>n = 250</a:t>
            </a:r>
            <a:r>
              <a:rPr lang="zh-TW" altLang="en-US" dirty="0" smtClean="0"/>
              <a:t>）。 </a:t>
            </a:r>
            <a:r>
              <a:rPr lang="en-US" altLang="zh-TW" dirty="0" smtClean="0"/>
              <a:t>47</a:t>
            </a:r>
            <a:r>
              <a:rPr lang="zh-TW" altLang="en-US" dirty="0" smtClean="0"/>
              <a:t>％（</a:t>
            </a:r>
            <a:r>
              <a:rPr lang="en-US" altLang="zh-TW" dirty="0" smtClean="0"/>
              <a:t>n = 118</a:t>
            </a:r>
            <a:r>
              <a:rPr lang="zh-TW" altLang="en-US" dirty="0" smtClean="0"/>
              <a:t>）</a:t>
            </a:r>
            <a:endParaRPr lang="en-US" altLang="zh-TW" dirty="0" smtClean="0"/>
          </a:p>
          <a:p>
            <a:pPr marL="0" indent="0">
              <a:buNone/>
            </a:pPr>
            <a:r>
              <a:rPr lang="en-US" altLang="zh-TW" dirty="0"/>
              <a:t> </a:t>
            </a:r>
            <a:r>
              <a:rPr lang="en-US" altLang="zh-TW" dirty="0" smtClean="0"/>
              <a:t>    </a:t>
            </a:r>
            <a:r>
              <a:rPr lang="zh-TW" altLang="en-US" dirty="0" smtClean="0"/>
              <a:t>的</a:t>
            </a:r>
            <a:r>
              <a:rPr lang="zh-TW" altLang="en-US" dirty="0" smtClean="0"/>
              <a:t>個案被確定為事寳</a:t>
            </a:r>
            <a:r>
              <a:rPr lang="zh-TW" altLang="en-US" sz="2400" dirty="0" smtClean="0"/>
              <a:t>（</a:t>
            </a:r>
            <a:r>
              <a:rPr lang="en-US" altLang="zh-TW" sz="2400" dirty="0" smtClean="0"/>
              <a:t>McCormack, Kavanagh, </a:t>
            </a:r>
            <a:r>
              <a:rPr lang="en-US" altLang="zh-TW" sz="2400" dirty="0" err="1" smtClean="0"/>
              <a:t>Caffrey</a:t>
            </a:r>
            <a:r>
              <a:rPr lang="en-US" altLang="zh-TW" sz="2400" dirty="0" smtClean="0"/>
              <a:t> </a:t>
            </a:r>
            <a:r>
              <a:rPr lang="zh-TW" altLang="en-US" sz="2400" dirty="0" smtClean="0"/>
              <a:t>＆</a:t>
            </a:r>
            <a:r>
              <a:rPr lang="en-US" altLang="zh-TW" sz="2400" dirty="0" smtClean="0"/>
              <a:t>Power, </a:t>
            </a:r>
            <a:endParaRPr lang="en-US" altLang="zh-TW" sz="2400" dirty="0" smtClean="0"/>
          </a:p>
          <a:p>
            <a:pPr marL="0" indent="0">
              <a:buNone/>
            </a:pPr>
            <a:r>
              <a:rPr lang="en-US" altLang="zh-TW" sz="2400" dirty="0"/>
              <a:t> </a:t>
            </a:r>
            <a:r>
              <a:rPr lang="en-US" altLang="zh-TW" sz="2400" dirty="0" smtClean="0"/>
              <a:t>      </a:t>
            </a:r>
            <a:r>
              <a:rPr lang="en-US" altLang="zh-TW" sz="2400" dirty="0" smtClean="0"/>
              <a:t>2005</a:t>
            </a:r>
            <a:r>
              <a:rPr lang="zh-TW" altLang="en-US" sz="2400" dirty="0" smtClean="0"/>
              <a:t>）</a:t>
            </a:r>
            <a:r>
              <a:rPr lang="zh-TW" altLang="en-US" dirty="0" smtClean="0"/>
              <a:t>。 </a:t>
            </a:r>
            <a:endParaRPr lang="en-US" altLang="zh-TW" dirty="0" smtClean="0"/>
          </a:p>
          <a:p>
            <a:r>
              <a:rPr lang="zh-TW" altLang="en-US" dirty="0" smtClean="0"/>
              <a:t>在</a:t>
            </a:r>
            <a:r>
              <a:rPr lang="zh-TW" altLang="en-US" dirty="0" smtClean="0"/>
              <a:t>確定的案件中，</a:t>
            </a:r>
            <a:r>
              <a:rPr lang="zh-TW" altLang="en-US" u="sng" dirty="0" smtClean="0"/>
              <a:t>一半以上的侵犯者是智力障礙</a:t>
            </a:r>
            <a:r>
              <a:rPr lang="zh-TW" altLang="en-US" u="sng" dirty="0" smtClean="0"/>
              <a:t>青</a:t>
            </a:r>
            <a:endParaRPr lang="en-US" altLang="zh-TW" u="sng" dirty="0" smtClean="0"/>
          </a:p>
          <a:p>
            <a:pPr marL="0" indent="0">
              <a:buNone/>
            </a:pPr>
            <a:r>
              <a:rPr lang="en-US" altLang="zh-TW" dirty="0" smtClean="0"/>
              <a:t>     </a:t>
            </a:r>
            <a:r>
              <a:rPr lang="zh-TW" altLang="en-US" u="sng" dirty="0" smtClean="0"/>
              <a:t>少年</a:t>
            </a:r>
            <a:r>
              <a:rPr lang="zh-TW" altLang="en-US" u="sng" dirty="0" smtClean="0"/>
              <a:t>和成年人</a:t>
            </a:r>
            <a:r>
              <a:rPr lang="zh-TW" altLang="en-US" dirty="0" smtClean="0"/>
              <a:t>。 </a:t>
            </a:r>
            <a:endParaRPr lang="en-US" altLang="zh-TW" dirty="0"/>
          </a:p>
          <a:p>
            <a:r>
              <a:rPr lang="zh-TW" altLang="en-US" dirty="0"/>
              <a:t>當受害者同時是侵犯者令他們更加受傷害。</a:t>
            </a:r>
          </a:p>
          <a:p>
            <a:pPr marL="0" indent="0">
              <a:buNone/>
            </a:pPr>
            <a:endParaRPr lang="en-US" altLang="zh-TW" dirty="0" smtClean="0"/>
          </a:p>
          <a:p>
            <a:endParaRPr lang="zh-TW" altLang="en-US" dirty="0" smtClean="0"/>
          </a:p>
          <a:p>
            <a:r>
              <a:rPr lang="zh-TW" altLang="en-US" dirty="0" smtClean="0"/>
              <a:t>近四分之一的個案，</a:t>
            </a:r>
            <a:endParaRPr lang="en-US" altLang="zh-TW" dirty="0" smtClean="0"/>
          </a:p>
          <a:p>
            <a:pPr marL="0" indent="0">
              <a:buNone/>
            </a:pPr>
            <a:r>
              <a:rPr lang="en-US" altLang="zh-TW" dirty="0"/>
              <a:t> </a:t>
            </a:r>
            <a:r>
              <a:rPr lang="en-US" altLang="zh-TW" dirty="0" smtClean="0"/>
              <a:t>   </a:t>
            </a:r>
            <a:r>
              <a:rPr lang="zh-TW" altLang="en-US" dirty="0" smtClean="0"/>
              <a:t>侵犯者是親戚。</a:t>
            </a:r>
          </a:p>
          <a:p>
            <a:endParaRPr lang="en-US" dirty="0"/>
          </a:p>
        </p:txBody>
      </p:sp>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432" y="4020266"/>
            <a:ext cx="4276725" cy="283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5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endParaRPr lang="en-US" dirty="0"/>
          </a:p>
        </p:txBody>
      </p:sp>
      <p:sp>
        <p:nvSpPr>
          <p:cNvPr id="3" name="Content Placeholder 2"/>
          <p:cNvSpPr>
            <a:spLocks noGrp="1"/>
          </p:cNvSpPr>
          <p:nvPr>
            <p:ph idx="1"/>
          </p:nvPr>
        </p:nvSpPr>
        <p:spPr>
          <a:xfrm>
            <a:off x="457200" y="304800"/>
            <a:ext cx="8229600" cy="6019800"/>
          </a:xfrm>
        </p:spPr>
        <p:txBody>
          <a:bodyPr>
            <a:normAutofit/>
          </a:bodyPr>
          <a:lstStyle/>
          <a:p>
            <a:r>
              <a:rPr lang="zh-TW" altLang="en-US" dirty="0" smtClean="0"/>
              <a:t>在大多數情況下，</a:t>
            </a:r>
            <a:r>
              <a:rPr lang="zh-TW" altLang="en-US" u="sng" dirty="0" smtClean="0"/>
              <a:t>侵犯者是男性並且是家庭成員或熟悉的</a:t>
            </a:r>
            <a:r>
              <a:rPr lang="zh-TW" altLang="en-US" u="sng" dirty="0"/>
              <a:t>人</a:t>
            </a:r>
            <a:r>
              <a:rPr lang="zh-TW" altLang="en-US" sz="2000" dirty="0"/>
              <a:t>（</a:t>
            </a:r>
            <a:r>
              <a:rPr lang="en-US" altLang="zh-TW" sz="2000" dirty="0" err="1"/>
              <a:t>Akbas</a:t>
            </a:r>
            <a:r>
              <a:rPr lang="en-US" altLang="zh-TW" sz="2000" dirty="0"/>
              <a:t>, </a:t>
            </a:r>
            <a:r>
              <a:rPr lang="en-US" altLang="zh-TW" sz="2000" dirty="0" err="1"/>
              <a:t>Turla</a:t>
            </a:r>
            <a:r>
              <a:rPr lang="en-US" altLang="zh-TW" sz="2000" dirty="0"/>
              <a:t>, </a:t>
            </a:r>
            <a:r>
              <a:rPr lang="en-US" altLang="zh-TW" sz="2000" dirty="0" err="1"/>
              <a:t>Karabekiroglu</a:t>
            </a:r>
            <a:r>
              <a:rPr lang="en-US" altLang="zh-TW" sz="2000" dirty="0"/>
              <a:t>, </a:t>
            </a:r>
            <a:r>
              <a:rPr lang="en-US" altLang="zh-TW" sz="2000" dirty="0" err="1"/>
              <a:t>Pazvantoglu</a:t>
            </a:r>
            <a:r>
              <a:rPr lang="en-US" altLang="zh-TW" sz="2000" dirty="0"/>
              <a:t>, </a:t>
            </a:r>
            <a:r>
              <a:rPr lang="en-US" altLang="zh-TW" sz="2000" dirty="0" err="1"/>
              <a:t>Keskin</a:t>
            </a:r>
            <a:r>
              <a:rPr lang="en-US" altLang="zh-TW" sz="2000" dirty="0"/>
              <a:t>, &amp; Boke, 2009) </a:t>
            </a:r>
            <a:r>
              <a:rPr lang="zh-TW" altLang="en-US" sz="2000" dirty="0"/>
              <a:t>。</a:t>
            </a:r>
            <a:endParaRPr lang="en-US" altLang="zh-TW" sz="2000" dirty="0" smtClean="0"/>
          </a:p>
          <a:p>
            <a:pPr marL="0" indent="0">
              <a:buNone/>
            </a:pPr>
            <a:r>
              <a:rPr lang="zh-TW" altLang="en-US" dirty="0" smtClean="0"/>
              <a:t> </a:t>
            </a:r>
          </a:p>
          <a:p>
            <a:r>
              <a:rPr lang="zh-TW" altLang="en-US" dirty="0" smtClean="0"/>
              <a:t>智障者在</a:t>
            </a:r>
            <a:r>
              <a:rPr lang="zh-TW" altLang="en-US" u="sng" dirty="0" smtClean="0"/>
              <a:t>院舍被性侵犯的機會</a:t>
            </a:r>
            <a:r>
              <a:rPr lang="zh-TW" altLang="en-US" dirty="0" smtClean="0"/>
              <a:t>比住在自己家庭為</a:t>
            </a:r>
            <a:r>
              <a:rPr lang="zh-TW" altLang="en-US" u="sng" dirty="0" smtClean="0"/>
              <a:t>高</a:t>
            </a:r>
            <a:r>
              <a:rPr lang="zh-TW" altLang="en-US" sz="2000" dirty="0" smtClean="0"/>
              <a:t>（</a:t>
            </a:r>
            <a:r>
              <a:rPr lang="en-US" altLang="zh-TW" sz="2000" dirty="0" smtClean="0"/>
              <a:t>Beadle-Brown, Mansell, Cambridge, Milne &amp; </a:t>
            </a:r>
            <a:r>
              <a:rPr lang="en-US" altLang="zh-TW" sz="2000" dirty="0" err="1" smtClean="0"/>
              <a:t>Whelton</a:t>
            </a:r>
            <a:r>
              <a:rPr lang="en-US" altLang="zh-TW" sz="2000" dirty="0" smtClean="0"/>
              <a:t>, 2010</a:t>
            </a:r>
            <a:r>
              <a:rPr lang="zh-TW" altLang="en-US" sz="2000" dirty="0" smtClean="0"/>
              <a:t>）。 </a:t>
            </a:r>
            <a:endParaRPr lang="en-US" altLang="zh-TW" sz="2000" dirty="0" smtClean="0"/>
          </a:p>
          <a:p>
            <a:pPr marL="0" indent="0">
              <a:buNone/>
            </a:pPr>
            <a:endParaRPr lang="zh-TW" altLang="en-US" dirty="0" smtClean="0"/>
          </a:p>
          <a:p>
            <a:endParaRPr lang="en-US" dirty="0"/>
          </a:p>
        </p:txBody>
      </p:sp>
      <p:pic>
        <p:nvPicPr>
          <p:cNvPr id="8194" name="Picture 2" descr="Image result for institution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81400"/>
            <a:ext cx="7200716" cy="2986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547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2156</Words>
  <Application>Microsoft Office PowerPoint</Application>
  <PresentationFormat>On-screen Show (4:3)</PresentationFormat>
  <Paragraphs>225</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新細明體</vt:lpstr>
      <vt:lpstr>宋体</vt:lpstr>
      <vt:lpstr>Arial</vt:lpstr>
      <vt:lpstr>Calibri</vt:lpstr>
      <vt:lpstr>Office Theme</vt:lpstr>
      <vt:lpstr>如何保護智障人士 免受性侵犯</vt:lpstr>
      <vt:lpstr>性侵犯是普遍的</vt:lpstr>
      <vt:lpstr>PowerPoint Presentation</vt:lpstr>
      <vt:lpstr>PowerPoint Presentation</vt:lpstr>
      <vt:lpstr>PowerPoint Presentation</vt:lpstr>
      <vt:lpstr>事實： </vt:lpstr>
      <vt:lpstr>PowerPoint Presentation</vt:lpstr>
      <vt:lpstr>PowerPoint Presentation</vt:lpstr>
      <vt:lpstr>PowerPoint Presentation</vt:lpstr>
      <vt:lpstr>PowerPoint Presentation</vt:lpstr>
      <vt:lpstr>智障者有較高機會受性侵犯的可能原因 （Wissink, van Vugt, Moonen, Stams, &amp; Hendriks, 2015）:</vt:lpstr>
      <vt:lpstr>PowerPoint Presentation</vt:lpstr>
      <vt:lpstr>智障者也是侵犯者的可能原因 ：</vt:lpstr>
      <vt:lpstr>性侵犯的可能徵象：</vt:lpstr>
      <vt:lpstr>PowerPoint Presentation</vt:lpstr>
      <vt:lpstr>PowerPoint Presentation</vt:lpstr>
      <vt:lpstr>提供性教育和自我保護技能：</vt:lpstr>
      <vt:lpstr>PowerPoint Presentation</vt:lpstr>
      <vt:lpstr>PowerPoint Presentation</vt:lpstr>
      <vt:lpstr>如何防止智障者受到性侵犯？</vt:lpstr>
      <vt:lpstr>PowerPoint Presentation</vt:lpstr>
      <vt:lpstr>PowerPoint Presentation</vt:lpstr>
      <vt:lpstr>PowerPoint Presentation</vt:lpstr>
      <vt:lpstr>PowerPoint Presentation</vt:lpstr>
      <vt:lpstr>PowerPoint Presentation</vt:lpstr>
      <vt:lpstr>結論:</vt:lpstr>
      <vt:lpstr>References</vt:lpstr>
      <vt:lpstr>PowerPoint Presentation</vt:lpstr>
    </vt:vector>
  </TitlesOfParts>
  <Company>City University of Hong Kong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家長及照顧者如何保護 智障人士免受性侵犯</dc:title>
  <dc:creator>Windows User</dc:creator>
  <cp:lastModifiedBy>Dr. TSE Wing Ling John</cp:lastModifiedBy>
  <cp:revision>21</cp:revision>
  <dcterms:created xsi:type="dcterms:W3CDTF">2016-12-14T03:08:53Z</dcterms:created>
  <dcterms:modified xsi:type="dcterms:W3CDTF">2017-02-24T03:48:32Z</dcterms:modified>
</cp:coreProperties>
</file>